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4" r:id="rId4"/>
  </p:sldMasterIdLst>
  <p:notesMasterIdLst>
    <p:notesMasterId r:id="rId6"/>
  </p:notesMasterIdLst>
  <p:handoutMasterIdLst>
    <p:handoutMasterId r:id="rId162"/>
  </p:handoutMasterIdLst>
  <p:sldIdLst>
    <p:sldId id="259" r:id="rId5"/>
    <p:sldId id="608" r:id="rId7"/>
    <p:sldId id="609" r:id="rId8"/>
    <p:sldId id="610" r:id="rId9"/>
    <p:sldId id="611" r:id="rId10"/>
    <p:sldId id="492" r:id="rId11"/>
    <p:sldId id="338" r:id="rId12"/>
    <p:sldId id="410" r:id="rId13"/>
    <p:sldId id="408" r:id="rId14"/>
    <p:sldId id="612" r:id="rId15"/>
    <p:sldId id="263" r:id="rId16"/>
    <p:sldId id="619" r:id="rId17"/>
    <p:sldId id="320" r:id="rId18"/>
    <p:sldId id="270" r:id="rId19"/>
    <p:sldId id="409" r:id="rId20"/>
    <p:sldId id="398" r:id="rId21"/>
    <p:sldId id="401" r:id="rId22"/>
    <p:sldId id="355" r:id="rId23"/>
    <p:sldId id="395" r:id="rId24"/>
    <p:sldId id="356" r:id="rId25"/>
    <p:sldId id="636" r:id="rId26"/>
    <p:sldId id="406" r:id="rId27"/>
    <p:sldId id="635" r:id="rId28"/>
    <p:sldId id="493" r:id="rId29"/>
    <p:sldId id="620" r:id="rId30"/>
    <p:sldId id="621" r:id="rId31"/>
    <p:sldId id="622" r:id="rId32"/>
    <p:sldId id="623" r:id="rId33"/>
    <p:sldId id="624" r:id="rId34"/>
    <p:sldId id="625" r:id="rId35"/>
    <p:sldId id="626" r:id="rId36"/>
    <p:sldId id="627" r:id="rId37"/>
    <p:sldId id="628" r:id="rId38"/>
    <p:sldId id="629" r:id="rId39"/>
    <p:sldId id="630" r:id="rId40"/>
    <p:sldId id="631" r:id="rId41"/>
    <p:sldId id="632" r:id="rId42"/>
    <p:sldId id="633" r:id="rId43"/>
    <p:sldId id="402" r:id="rId44"/>
    <p:sldId id="285" r:id="rId45"/>
    <p:sldId id="357" r:id="rId46"/>
    <p:sldId id="358" r:id="rId47"/>
    <p:sldId id="359" r:id="rId48"/>
    <p:sldId id="360" r:id="rId49"/>
    <p:sldId id="361" r:id="rId50"/>
    <p:sldId id="292" r:id="rId51"/>
    <p:sldId id="313" r:id="rId52"/>
    <p:sldId id="322" r:id="rId53"/>
    <p:sldId id="324" r:id="rId54"/>
    <p:sldId id="319" r:id="rId55"/>
    <p:sldId id="326" r:id="rId56"/>
    <p:sldId id="328" r:id="rId57"/>
    <p:sldId id="330" r:id="rId58"/>
    <p:sldId id="657" r:id="rId59"/>
    <p:sldId id="437" r:id="rId60"/>
    <p:sldId id="438" r:id="rId61"/>
    <p:sldId id="497" r:id="rId62"/>
    <p:sldId id="439" r:id="rId63"/>
    <p:sldId id="441" r:id="rId64"/>
    <p:sldId id="442" r:id="rId65"/>
    <p:sldId id="443" r:id="rId66"/>
    <p:sldId id="444" r:id="rId67"/>
    <p:sldId id="445" r:id="rId68"/>
    <p:sldId id="446" r:id="rId69"/>
    <p:sldId id="447" r:id="rId70"/>
    <p:sldId id="448" r:id="rId71"/>
    <p:sldId id="449" r:id="rId72"/>
    <p:sldId id="450" r:id="rId73"/>
    <p:sldId id="451" r:id="rId74"/>
    <p:sldId id="452" r:id="rId75"/>
    <p:sldId id="453" r:id="rId76"/>
    <p:sldId id="454" r:id="rId77"/>
    <p:sldId id="455" r:id="rId78"/>
    <p:sldId id="456" r:id="rId79"/>
    <p:sldId id="457" r:id="rId80"/>
    <p:sldId id="458" r:id="rId81"/>
    <p:sldId id="466" r:id="rId82"/>
    <p:sldId id="467" r:id="rId83"/>
    <p:sldId id="468" r:id="rId84"/>
    <p:sldId id="469" r:id="rId85"/>
    <p:sldId id="470" r:id="rId86"/>
    <p:sldId id="471" r:id="rId87"/>
    <p:sldId id="472" r:id="rId88"/>
    <p:sldId id="476" r:id="rId89"/>
    <p:sldId id="603" r:id="rId90"/>
    <p:sldId id="729" r:id="rId91"/>
    <p:sldId id="731" r:id="rId92"/>
    <p:sldId id="732" r:id="rId93"/>
    <p:sldId id="730" r:id="rId94"/>
    <p:sldId id="733" r:id="rId95"/>
    <p:sldId id="734" r:id="rId96"/>
    <p:sldId id="604" r:id="rId97"/>
    <p:sldId id="478" r:id="rId98"/>
    <p:sldId id="479" r:id="rId99"/>
    <p:sldId id="483" r:id="rId100"/>
    <p:sldId id="484" r:id="rId101"/>
    <p:sldId id="485" r:id="rId102"/>
    <p:sldId id="671" r:id="rId103"/>
    <p:sldId id="672" r:id="rId104"/>
    <p:sldId id="673" r:id="rId105"/>
    <p:sldId id="674" r:id="rId106"/>
    <p:sldId id="675" r:id="rId107"/>
    <p:sldId id="676" r:id="rId108"/>
    <p:sldId id="677" r:id="rId109"/>
    <p:sldId id="678" r:id="rId110"/>
    <p:sldId id="679" r:id="rId111"/>
    <p:sldId id="680" r:id="rId112"/>
    <p:sldId id="681" r:id="rId113"/>
    <p:sldId id="682" r:id="rId114"/>
    <p:sldId id="683" r:id="rId115"/>
    <p:sldId id="684" r:id="rId116"/>
    <p:sldId id="685" r:id="rId117"/>
    <p:sldId id="686" r:id="rId118"/>
    <p:sldId id="687" r:id="rId119"/>
    <p:sldId id="688" r:id="rId120"/>
    <p:sldId id="689" r:id="rId121"/>
    <p:sldId id="690" r:id="rId122"/>
    <p:sldId id="691" r:id="rId123"/>
    <p:sldId id="692" r:id="rId124"/>
    <p:sldId id="693" r:id="rId125"/>
    <p:sldId id="694" r:id="rId126"/>
    <p:sldId id="695" r:id="rId127"/>
    <p:sldId id="696" r:id="rId128"/>
    <p:sldId id="697" r:id="rId129"/>
    <p:sldId id="698" r:id="rId130"/>
    <p:sldId id="699" r:id="rId131"/>
    <p:sldId id="700" r:id="rId132"/>
    <p:sldId id="701" r:id="rId133"/>
    <p:sldId id="702" r:id="rId134"/>
    <p:sldId id="703" r:id="rId135"/>
    <p:sldId id="704" r:id="rId136"/>
    <p:sldId id="705" r:id="rId137"/>
    <p:sldId id="706" r:id="rId138"/>
    <p:sldId id="707" r:id="rId139"/>
    <p:sldId id="708" r:id="rId140"/>
    <p:sldId id="709" r:id="rId141"/>
    <p:sldId id="710" r:id="rId142"/>
    <p:sldId id="711" r:id="rId143"/>
    <p:sldId id="712" r:id="rId144"/>
    <p:sldId id="713" r:id="rId145"/>
    <p:sldId id="714" r:id="rId146"/>
    <p:sldId id="715" r:id="rId147"/>
    <p:sldId id="716" r:id="rId148"/>
    <p:sldId id="717" r:id="rId149"/>
    <p:sldId id="718" r:id="rId150"/>
    <p:sldId id="719" r:id="rId151"/>
    <p:sldId id="720" r:id="rId152"/>
    <p:sldId id="721" r:id="rId153"/>
    <p:sldId id="722" r:id="rId154"/>
    <p:sldId id="723" r:id="rId155"/>
    <p:sldId id="724" r:id="rId156"/>
    <p:sldId id="725" r:id="rId157"/>
    <p:sldId id="726" r:id="rId158"/>
    <p:sldId id="727" r:id="rId159"/>
    <p:sldId id="728" r:id="rId160"/>
    <p:sldId id="486" r:id="rId161"/>
  </p:sldIdLst>
  <p:sldSz cx="9144000" cy="6858000" type="screen4x3"/>
  <p:notesSz cx="6858000" cy="9144000"/>
  <p:defaultTextStyle>
    <a:defPPr>
      <a:defRPr lang="zh-CN"/>
    </a:defPPr>
    <a:lvl1pPr algn="l" rtl="0" fontAlgn="base">
      <a:spcBef>
        <a:spcPct val="0"/>
      </a:spcBef>
      <a:spcAft>
        <a:spcPct val="0"/>
      </a:spcAft>
      <a:defRPr kumimoji="1" sz="40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40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40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40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40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40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40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40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4000" kern="1200">
        <a:solidFill>
          <a:schemeClr val="tx1"/>
        </a:solidFill>
        <a:latin typeface="Times New Roman" panose="02020603050405020304" pitchFamily="18" charset="0"/>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3366FF"/>
    <a:srgbClr val="00CCFF"/>
    <a:srgbClr val="FCFEE6"/>
    <a:srgbClr val="FEFFE5"/>
    <a:srgbClr val="CC99FF"/>
    <a:srgbClr val="99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autoAdjust="0"/>
    <p:restoredTop sz="94610" autoAdjust="0"/>
  </p:normalViewPr>
  <p:slideViewPr>
    <p:cSldViewPr>
      <p:cViewPr varScale="1">
        <p:scale>
          <a:sx n="67" d="100"/>
          <a:sy n="67" d="100"/>
        </p:scale>
        <p:origin x="1263" y="39"/>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13854"/>
    </p:cViewPr>
  </p:sorterViewPr>
  <p:notesViewPr>
    <p:cSldViewPr>
      <p:cViewPr varScale="1">
        <p:scale>
          <a:sx n="53" d="100"/>
          <a:sy n="53" d="100"/>
        </p:scale>
        <p:origin x="-262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5" Type="http://schemas.openxmlformats.org/officeDocument/2006/relationships/tableStyles" Target="tableStyles.xml"/><Relationship Id="rId164" Type="http://schemas.openxmlformats.org/officeDocument/2006/relationships/viewProps" Target="viewProps.xml"/><Relationship Id="rId163" Type="http://schemas.openxmlformats.org/officeDocument/2006/relationships/presProps" Target="presProps.xml"/><Relationship Id="rId162" Type="http://schemas.openxmlformats.org/officeDocument/2006/relationships/handoutMaster" Target="handoutMasters/handoutMaster1.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31117E0-8308-451B-BFD5-EA30E40A620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1A8C11-8C4D-4103-A12A-97B1C738BFF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ea typeface="宋体" panose="02010600030101010101" pitchFamily="2" charset="-122"/>
              </a:defRPr>
            </a:lvl1pPr>
          </a:lstStyle>
          <a:p>
            <a:pPr>
              <a:defRPr/>
            </a:pPr>
            <a:endParaRPr lang="en-US" altLang="zh-CN"/>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ea typeface="宋体" panose="02010600030101010101" pitchFamily="2" charset="-122"/>
              </a:defRPr>
            </a:lvl1pPr>
          </a:lstStyle>
          <a:p>
            <a:pPr>
              <a:defRPr/>
            </a:pPr>
            <a:endParaRPr lang="en-US" altLang="zh-CN"/>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defRPr>
            </a:lvl1pPr>
          </a:lstStyle>
          <a:p>
            <a:pPr>
              <a:defRPr/>
            </a:pPr>
            <a:fld id="{33C13E1A-9D27-47E3-8314-F08F275F517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7" Type="http://schemas.openxmlformats.org/officeDocument/2006/relationships/hyperlink" Target="http://baike.baidu.com/view/2358.htm" TargetMode="External"/><Relationship Id="rId6" Type="http://schemas.openxmlformats.org/officeDocument/2006/relationships/hyperlink" Target="http://baike.baidu.com/view/1355.htm" TargetMode="External"/><Relationship Id="rId5" Type="http://schemas.openxmlformats.org/officeDocument/2006/relationships/hyperlink" Target="http://baike.baidu.com/view/59874.htm" TargetMode="External"/><Relationship Id="rId4" Type="http://schemas.openxmlformats.org/officeDocument/2006/relationships/hyperlink" Target="http://baike.baidu.com/view/30363.htm" TargetMode="External"/><Relationship Id="rId3" Type="http://schemas.openxmlformats.org/officeDocument/2006/relationships/hyperlink" Target="http://baike.baidu.com/view/16703.htm" TargetMode="External"/><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engadget.com/entry/8289631317563729/" TargetMode="External"/><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66BCAAE1-474A-456B-9D61-DAE6F05AABF8}"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6386" name="Rectangle 2"/>
          <p:cNvSpPr>
            <a:spLocks noGrp="1" noRot="1" noChangeAspect="1" noChangeArrowheads="1" noTextEdit="1"/>
          </p:cNvSpPr>
          <p:nvPr>
            <p:ph type="sldImg"/>
          </p:nvPr>
        </p:nvSpPr>
        <p:spPr>
          <a:solidFill>
            <a:srgbClr val="FFFFFF"/>
          </a:solidFill>
        </p:spPr>
      </p:sp>
      <p:sp>
        <p:nvSpPr>
          <p:cNvPr id="16387" name="Rectangle 3"/>
          <p:cNvSpPr>
            <a:spLocks noGrp="1" noChangeArrowheads="1"/>
          </p:cNvSpPr>
          <p:nvPr>
            <p:ph type="body" idx="1"/>
          </p:nvPr>
        </p:nvSpPr>
        <p:spPr>
          <a:xfrm>
            <a:off x="914400" y="4419600"/>
            <a:ext cx="5029200" cy="4114800"/>
          </a:xfrm>
          <a:solidFill>
            <a:srgbClr val="FFFFFF"/>
          </a:solidFill>
          <a:ln>
            <a:solidFill>
              <a:srgbClr val="000000"/>
            </a:solidFill>
          </a:ln>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61826" name="幻灯片图像占位符 461825"/>
          <p:cNvSpPr>
            <a:spLocks noTextEdit="1"/>
          </p:cNvSpPr>
          <p:nvPr>
            <p:ph type="sldImg"/>
          </p:nvPr>
        </p:nvSpPr>
        <p:spPr/>
      </p:sp>
      <p:sp>
        <p:nvSpPr>
          <p:cNvPr id="461827" name="文本占位符 461826"/>
          <p:cNvSpPr>
            <a:spLocks noGrp="1"/>
          </p:cNvSpPr>
          <p:nvPr>
            <p:ph type="body" idx="1"/>
          </p:nvPr>
        </p:nvSpPr>
        <p:spPr/>
        <p:txBody>
          <a:bodyPr wrap="none" anchor="ctr"/>
          <a:p>
            <a:pPr lvl="0"/>
            <a:r>
              <a:rPr lang="zh-CN" altLang="en-US" dirty="0"/>
              <a:t>摩尔定律是指</a:t>
            </a:r>
            <a:r>
              <a:rPr lang="en-US" altLang="zh-CN">
                <a:hlinkClick r:id="rId3"/>
              </a:rPr>
              <a:t>IC</a:t>
            </a:r>
            <a:r>
              <a:rPr lang="zh-CN" altLang="en-US" dirty="0"/>
              <a:t>上可容纳的</a:t>
            </a:r>
            <a:r>
              <a:rPr lang="zh-CN" altLang="en-US" dirty="0">
                <a:hlinkClick r:id="rId4"/>
              </a:rPr>
              <a:t>晶体管</a:t>
            </a:r>
            <a:r>
              <a:rPr lang="zh-CN" altLang="en-US" dirty="0"/>
              <a:t>数目，约每隔</a:t>
            </a:r>
            <a:r>
              <a:rPr lang="en-US" altLang="zh-CN"/>
              <a:t>18</a:t>
            </a:r>
            <a:r>
              <a:rPr lang="zh-CN" altLang="en-US" dirty="0"/>
              <a:t>个月便会增加一倍，性能也将提升一倍。摩尔定律是由英特尔</a:t>
            </a:r>
            <a:r>
              <a:rPr lang="en-US" altLang="zh-CN"/>
              <a:t>(Intel)</a:t>
            </a:r>
            <a:r>
              <a:rPr lang="zh-CN" altLang="en-US" dirty="0"/>
              <a:t>名誉董事长</a:t>
            </a:r>
            <a:r>
              <a:rPr lang="zh-CN" altLang="en-US" dirty="0">
                <a:hlinkClick r:id="rId5"/>
              </a:rPr>
              <a:t>戈登</a:t>
            </a:r>
            <a:r>
              <a:rPr lang="en-US" altLang="zh-CN">
                <a:latin typeface="Arial" panose="020B0604020202020204" pitchFamily="34" charset="0"/>
                <a:hlinkClick r:id="rId5"/>
              </a:rPr>
              <a:t>·</a:t>
            </a:r>
            <a:r>
              <a:rPr lang="zh-CN" altLang="en-US" dirty="0">
                <a:hlinkClick r:id="rId5"/>
              </a:rPr>
              <a:t>摩尔</a:t>
            </a:r>
            <a:r>
              <a:rPr lang="zh-CN" altLang="en-US" dirty="0"/>
              <a:t>（</a:t>
            </a:r>
            <a:r>
              <a:rPr lang="en-US" altLang="zh-CN"/>
              <a:t>Gordon Moore</a:t>
            </a:r>
            <a:r>
              <a:rPr lang="zh-CN" altLang="en-US" dirty="0"/>
              <a:t>）经过长期观察发现得之。</a:t>
            </a:r>
            <a:br>
              <a:rPr lang="zh-CN" altLang="en-US" dirty="0"/>
            </a:br>
            <a:r>
              <a:rPr lang="zh-CN" altLang="en-US" dirty="0"/>
              <a:t>到底什么是</a:t>
            </a:r>
            <a:r>
              <a:rPr lang="en-US" altLang="zh-CN"/>
              <a:t>"</a:t>
            </a:r>
            <a:r>
              <a:rPr lang="zh-CN" altLang="en-US" dirty="0"/>
              <a:t>摩尔定律</a:t>
            </a:r>
            <a:r>
              <a:rPr lang="en-US" altLang="zh-CN"/>
              <a:t>'"</a:t>
            </a:r>
            <a:r>
              <a:rPr lang="zh-CN" altLang="en-US" dirty="0"/>
              <a:t>？归纳起来，主要有以下三种</a:t>
            </a:r>
            <a:r>
              <a:rPr lang="en-US" altLang="zh-CN"/>
              <a:t>"</a:t>
            </a:r>
            <a:r>
              <a:rPr lang="zh-CN" altLang="en-US" dirty="0"/>
              <a:t>版本</a:t>
            </a:r>
            <a:r>
              <a:rPr lang="en-US" altLang="zh-CN"/>
              <a:t>"</a:t>
            </a:r>
            <a:r>
              <a:rPr lang="zh-CN" altLang="en-US" dirty="0"/>
              <a:t>：</a:t>
            </a:r>
            <a:br>
              <a:rPr lang="zh-CN" altLang="en-US" dirty="0"/>
            </a:br>
            <a:endParaRPr lang="zh-CN" altLang="en-US" dirty="0"/>
          </a:p>
          <a:p>
            <a:pPr lvl="0"/>
            <a:r>
              <a:rPr lang="zh-CN" altLang="en-US" dirty="0"/>
              <a:t>　　</a:t>
            </a:r>
            <a:r>
              <a:rPr lang="en-US" altLang="zh-CN"/>
              <a:t>1</a:t>
            </a:r>
            <a:r>
              <a:rPr lang="zh-CN" altLang="en-US" dirty="0"/>
              <a:t>、</a:t>
            </a:r>
            <a:r>
              <a:rPr lang="zh-CN" altLang="en-US" dirty="0">
                <a:hlinkClick r:id="rId6"/>
              </a:rPr>
              <a:t>集成电路</a:t>
            </a:r>
            <a:r>
              <a:rPr lang="zh-CN" altLang="en-US" dirty="0"/>
              <a:t>芯片上所集成的电路的数目，每隔</a:t>
            </a:r>
            <a:r>
              <a:rPr lang="en-US" altLang="zh-CN"/>
              <a:t>18</a:t>
            </a:r>
            <a:r>
              <a:rPr lang="zh-CN" altLang="en-US" dirty="0"/>
              <a:t>个月就翻一番。</a:t>
            </a:r>
            <a:br>
              <a:rPr lang="zh-CN" altLang="en-US" dirty="0"/>
            </a:br>
            <a:endParaRPr lang="zh-CN" altLang="en-US" dirty="0"/>
          </a:p>
          <a:p>
            <a:pPr lvl="0"/>
            <a:r>
              <a:rPr lang="zh-CN" altLang="en-US" dirty="0"/>
              <a:t>　　</a:t>
            </a:r>
            <a:r>
              <a:rPr lang="en-US" altLang="zh-CN"/>
              <a:t>2</a:t>
            </a:r>
            <a:r>
              <a:rPr lang="zh-CN" altLang="en-US" dirty="0"/>
              <a:t>、微处理器的性能每隔</a:t>
            </a:r>
            <a:r>
              <a:rPr lang="en-US" altLang="zh-CN"/>
              <a:t>18</a:t>
            </a:r>
            <a:r>
              <a:rPr lang="zh-CN" altLang="en-US" dirty="0"/>
              <a:t>个月提高一倍，而价格下降一半。</a:t>
            </a:r>
            <a:br>
              <a:rPr lang="zh-CN" altLang="en-US" dirty="0"/>
            </a:br>
            <a:endParaRPr lang="zh-CN" altLang="en-US" dirty="0"/>
          </a:p>
          <a:p>
            <a:pPr lvl="0"/>
            <a:r>
              <a:rPr lang="zh-CN" altLang="en-US" dirty="0"/>
              <a:t>　　</a:t>
            </a:r>
            <a:r>
              <a:rPr lang="en-US" altLang="zh-CN"/>
              <a:t>3</a:t>
            </a:r>
            <a:r>
              <a:rPr lang="zh-CN" altLang="en-US" dirty="0"/>
              <a:t>、用一个美元所能买到的</a:t>
            </a:r>
            <a:r>
              <a:rPr lang="zh-CN" altLang="en-US" dirty="0">
                <a:hlinkClick r:id="rId7"/>
              </a:rPr>
              <a:t>电脑</a:t>
            </a:r>
            <a:r>
              <a:rPr lang="zh-CN" altLang="en-US" dirty="0"/>
              <a:t>性能，每隔</a:t>
            </a:r>
            <a:r>
              <a:rPr lang="en-US" altLang="zh-CN"/>
              <a:t>18</a:t>
            </a:r>
            <a:r>
              <a:rPr lang="zh-CN" altLang="en-US" dirty="0"/>
              <a:t>个月翻两番。</a:t>
            </a:r>
            <a:br>
              <a:rPr lang="zh-CN" altLang="en-US" dirty="0"/>
            </a:b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21218" name="幻灯片图像占位符 521217"/>
          <p:cNvSpPr>
            <a:spLocks noTextEdit="1"/>
          </p:cNvSpPr>
          <p:nvPr>
            <p:ph type="sldImg"/>
          </p:nvPr>
        </p:nvSpPr>
        <p:spPr/>
      </p:sp>
      <p:sp>
        <p:nvSpPr>
          <p:cNvPr id="521219" name="文本占位符 521218"/>
          <p:cNvSpPr>
            <a:spLocks noGrp="1"/>
          </p:cNvSpPr>
          <p:nvPr>
            <p:ph type="body" idx="1"/>
          </p:nvPr>
        </p:nvSpPr>
        <p:spPr/>
        <p:txBody>
          <a:bodyPr wrap="none" anchor="ctr"/>
          <a:p>
            <a:pPr lvl="0"/>
            <a:r>
              <a:rPr lang="zh-CN" altLang="en-US" dirty="0"/>
              <a:t>分布式系统的目的在于整合资源</a:t>
            </a:r>
            <a:r>
              <a:rPr lang="en-US" altLang="zh-CN"/>
              <a:t>,</a:t>
            </a:r>
            <a:r>
              <a:rPr lang="zh-CN" altLang="en-US" dirty="0"/>
              <a:t>从而可以通过将一个大任务划分成多个子任务</a:t>
            </a:r>
            <a:r>
              <a:rPr lang="en-US" altLang="zh-CN"/>
              <a:t>,</a:t>
            </a:r>
            <a:r>
              <a:rPr lang="zh-CN" altLang="en-US" dirty="0"/>
              <a:t>分配给不同的处理器</a:t>
            </a:r>
            <a:r>
              <a:rPr lang="en-US" altLang="zh-CN"/>
              <a:t>,</a:t>
            </a:r>
            <a:r>
              <a:rPr lang="zh-CN" altLang="en-US" dirty="0"/>
              <a:t>来达到加速计算的目的</a:t>
            </a:r>
            <a:r>
              <a:rPr lang="en-US" altLang="zh-CN"/>
              <a:t>.</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62850" name="幻灯片图像占位符 462849"/>
          <p:cNvSpPr>
            <a:spLocks noTextEdit="1"/>
          </p:cNvSpPr>
          <p:nvPr>
            <p:ph type="sldImg"/>
          </p:nvPr>
        </p:nvSpPr>
        <p:spPr/>
      </p:sp>
      <p:sp>
        <p:nvSpPr>
          <p:cNvPr id="462851" name="文本占位符 462850"/>
          <p:cNvSpPr>
            <a:spLocks noGrp="1"/>
          </p:cNvSpPr>
          <p:nvPr>
            <p:ph type="body" idx="1"/>
          </p:nvPr>
        </p:nvSpPr>
        <p:spPr/>
        <p:txBody>
          <a:bodyPr wrap="none" anchor="ctr"/>
          <a:p>
            <a:pPr lvl="0"/>
            <a:r>
              <a:rPr lang="en-US" altLang="zh-CN"/>
              <a:t>Windows mobile, Palm, </a:t>
            </a:r>
            <a:r>
              <a:rPr lang="zh-CN" altLang="en-US" dirty="0"/>
              <a:t>嵌入式</a:t>
            </a:r>
            <a:r>
              <a:rPr lang="en-US" altLang="zh-CN"/>
              <a:t>Linux, </a:t>
            </a:r>
            <a:r>
              <a:rPr lang="en-US" altLang="zh-CN" err="1"/>
              <a:t>Symbian</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287746" name="幻灯片图像占位符 287745"/>
          <p:cNvSpPr>
            <a:spLocks noTextEdit="1"/>
          </p:cNvSpPr>
          <p:nvPr>
            <p:ph type="sldImg"/>
          </p:nvPr>
        </p:nvSpPr>
        <p:spPr/>
      </p:sp>
      <p:sp>
        <p:nvSpPr>
          <p:cNvPr id="287747" name="文本占位符 287746"/>
          <p:cNvSpPr>
            <a:spLocks noGrp="1"/>
          </p:cNvSpPr>
          <p:nvPr>
            <p:ph type="body" idx="1"/>
          </p:nvPr>
        </p:nvSpPr>
        <p:spPr>
          <a:xfrm>
            <a:off x="685800" y="4343400"/>
            <a:ext cx="5486400" cy="4114800"/>
          </a:xfrm>
        </p:spPr>
        <p:txBody>
          <a:bodyPr wrap="none" anchor="ctr"/>
          <a:p>
            <a:pPr lvl="0"/>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291842" name="幻灯片图像占位符 291841"/>
          <p:cNvSpPr>
            <a:spLocks noTextEdit="1"/>
          </p:cNvSpPr>
          <p:nvPr>
            <p:ph type="sldImg"/>
          </p:nvPr>
        </p:nvSpPr>
        <p:spPr/>
      </p:sp>
      <p:sp>
        <p:nvSpPr>
          <p:cNvPr id="291843" name="文本占位符 291842"/>
          <p:cNvSpPr>
            <a:spLocks noGrp="1"/>
          </p:cNvSpPr>
          <p:nvPr>
            <p:ph type="body" idx="1"/>
          </p:nvPr>
        </p:nvSpPr>
        <p:spPr>
          <a:xfrm>
            <a:off x="685800" y="4343400"/>
            <a:ext cx="5486400" cy="4114800"/>
          </a:xfrm>
        </p:spPr>
        <p:txBody>
          <a:bodyPr wrap="none" anchor="ctr"/>
          <a:p>
            <a:pPr lvl="0"/>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293890" name="幻灯片图像占位符 293889"/>
          <p:cNvSpPr>
            <a:spLocks noTextEdit="1"/>
          </p:cNvSpPr>
          <p:nvPr>
            <p:ph type="sldImg"/>
          </p:nvPr>
        </p:nvSpPr>
        <p:spPr/>
      </p:sp>
      <p:sp>
        <p:nvSpPr>
          <p:cNvPr id="293891" name="文本占位符 293890"/>
          <p:cNvSpPr>
            <a:spLocks noGrp="1"/>
          </p:cNvSpPr>
          <p:nvPr>
            <p:ph type="body" idx="1"/>
          </p:nvPr>
        </p:nvSpPr>
        <p:spPr>
          <a:xfrm>
            <a:off x="685800" y="4343400"/>
            <a:ext cx="5486400" cy="4114800"/>
          </a:xfrm>
        </p:spPr>
        <p:txBody>
          <a:bodyPr wrap="none" anchor="ctr"/>
          <a:p>
            <a:pPr lvl="0"/>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295938" name="幻灯片图像占位符 295937"/>
          <p:cNvSpPr>
            <a:spLocks noTextEdit="1"/>
          </p:cNvSpPr>
          <p:nvPr>
            <p:ph type="sldImg"/>
          </p:nvPr>
        </p:nvSpPr>
        <p:spPr/>
      </p:sp>
      <p:sp>
        <p:nvSpPr>
          <p:cNvPr id="295939" name="文本占位符 295938"/>
          <p:cNvSpPr>
            <a:spLocks noGrp="1"/>
          </p:cNvSpPr>
          <p:nvPr>
            <p:ph type="body" idx="1"/>
          </p:nvPr>
        </p:nvSpPr>
        <p:spPr>
          <a:xfrm>
            <a:off x="685800" y="4343400"/>
            <a:ext cx="5486400" cy="4114800"/>
          </a:xfrm>
        </p:spPr>
        <p:txBody>
          <a:bodyPr wrap="none" anchor="ctr"/>
          <a:p>
            <a:pPr lvl="0"/>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95618" name="幻灯片图像占位符 495617"/>
          <p:cNvSpPr>
            <a:spLocks noTextEdit="1"/>
          </p:cNvSpPr>
          <p:nvPr>
            <p:ph type="sldImg"/>
          </p:nvPr>
        </p:nvSpPr>
        <p:spPr/>
      </p:sp>
      <p:sp>
        <p:nvSpPr>
          <p:cNvPr id="495619" name="文本占位符 495618"/>
          <p:cNvSpPr>
            <a:spLocks noGrp="1"/>
          </p:cNvSpPr>
          <p:nvPr>
            <p:ph type="body" idx="1"/>
          </p:nvPr>
        </p:nvSpPr>
        <p:spPr>
          <a:xfrm>
            <a:off x="685800" y="4343400"/>
            <a:ext cx="5486400" cy="4114800"/>
          </a:xfrm>
        </p:spPr>
        <p:txBody>
          <a:bodyPr wrap="none" anchor="ctr"/>
          <a:p>
            <a:pPr lvl="0"/>
            <a:r>
              <a:rPr lang="en-US" altLang="zh-CN"/>
              <a:t>Super Bright Chef's Fork Thermometer</a:t>
            </a:r>
            <a:endParaRPr lang="en-US" altLang="zh-CN"/>
          </a:p>
          <a:p>
            <a:pPr lvl="0"/>
            <a:r>
              <a:rPr lang="en-US" altLang="zh-CN" err="1"/>
              <a:t>Neverlost</a:t>
            </a:r>
            <a:endParaRPr lang="en-US" altLang="zh-CN"/>
          </a:p>
          <a:p>
            <a:pPr lvl="0"/>
            <a:r>
              <a:rPr lang="en-US" altLang="zh-CN"/>
              <a:t>Smart Toilet</a:t>
            </a:r>
            <a:endParaRPr lang="en-US" altLang="zh-CN"/>
          </a:p>
          <a:p>
            <a:pPr lvl="0"/>
            <a:r>
              <a:rPr lang="en-US" altLang="zh-CN" err="1"/>
              <a:t>Liveboard</a:t>
            </a:r>
            <a:r>
              <a:rPr lang="en-US" altLang="zh-CN"/>
              <a:t>:</a:t>
            </a:r>
            <a:r>
              <a:rPr lang="zh-CN" altLang="en-US" dirty="0"/>
              <a:t>实时记分板 </a:t>
            </a:r>
            <a:r>
              <a:rPr lang="en-US" altLang="zh-CN"/>
              <a:t>,</a:t>
            </a:r>
            <a:r>
              <a:rPr lang="zh-CN" altLang="en-US" dirty="0"/>
              <a:t>设计概念来自于棒球场上的计分板，内置无线网络，只要与下载于电脑中 </a:t>
            </a:r>
            <a:r>
              <a:rPr lang="en-US" altLang="zh-CN" err="1"/>
              <a:t>Liveboard</a:t>
            </a:r>
            <a:r>
              <a:rPr lang="en-US" altLang="zh-CN"/>
              <a:t> Manager </a:t>
            </a:r>
            <a:r>
              <a:rPr lang="zh-CN" altLang="en-US" dirty="0"/>
              <a:t>应用程序连接后，即可随时追踪、更新美国大联盟各个比赛的最新比分，共有三种比分显示模式，让使用者选择只要收看特定队伍的比赛，或是所有大联盟的比赛，并另外附赠</a:t>
            </a:r>
            <a:r>
              <a:rPr lang="en-US" altLang="zh-CN"/>
              <a:t>USB</a:t>
            </a:r>
            <a:r>
              <a:rPr lang="zh-CN" altLang="en-US" dirty="0"/>
              <a:t>无线网卡，至于价钱嘛，美金 </a:t>
            </a:r>
            <a:r>
              <a:rPr lang="en-US" altLang="zh-CN"/>
              <a:t>299 </a:t>
            </a:r>
            <a:r>
              <a:rPr lang="zh-CN" altLang="en-US" dirty="0"/>
              <a:t>元（约人民币</a:t>
            </a:r>
            <a:r>
              <a:rPr lang="en-US" altLang="zh-CN"/>
              <a:t>2,300</a:t>
            </a:r>
            <a:r>
              <a:rPr lang="zh-CN" altLang="en-US" dirty="0"/>
              <a:t>元）或许对非棒球迷来说，是稍微贵了些，但对于没耐心排队买票，又无缘收看实况转播的棒球迷来说，这又算得了什么呢？</a:t>
            </a:r>
            <a:br>
              <a:rPr lang="zh-CN" altLang="en-US" dirty="0"/>
            </a:b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97666" name="幻灯片图像占位符 497665"/>
          <p:cNvSpPr>
            <a:spLocks noTextEdit="1"/>
          </p:cNvSpPr>
          <p:nvPr>
            <p:ph type="sldImg"/>
          </p:nvPr>
        </p:nvSpPr>
        <p:spPr/>
      </p:sp>
      <p:sp>
        <p:nvSpPr>
          <p:cNvPr id="497667" name="文本占位符 497666"/>
          <p:cNvSpPr>
            <a:spLocks noGrp="1"/>
          </p:cNvSpPr>
          <p:nvPr>
            <p:ph type="body" idx="1"/>
          </p:nvPr>
        </p:nvSpPr>
        <p:spPr>
          <a:xfrm>
            <a:off x="685800" y="4343400"/>
            <a:ext cx="5486400" cy="4114800"/>
          </a:xfrm>
        </p:spPr>
        <p:txBody>
          <a:bodyPr wrap="none" anchor="ctr"/>
          <a:p>
            <a:pPr lvl="0"/>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99714" name="幻灯片图像占位符 499713"/>
          <p:cNvSpPr>
            <a:spLocks noTextEdit="1"/>
          </p:cNvSpPr>
          <p:nvPr>
            <p:ph type="sldImg"/>
          </p:nvPr>
        </p:nvSpPr>
        <p:spPr/>
      </p:sp>
      <p:sp>
        <p:nvSpPr>
          <p:cNvPr id="499715" name="文本占位符 499714"/>
          <p:cNvSpPr>
            <a:spLocks noGrp="1"/>
          </p:cNvSpPr>
          <p:nvPr>
            <p:ph type="body" idx="1"/>
          </p:nvPr>
        </p:nvSpPr>
        <p:spPr>
          <a:xfrm>
            <a:off x="685800" y="4343400"/>
            <a:ext cx="5486400" cy="4114800"/>
          </a:xfrm>
        </p:spPr>
        <p:txBody>
          <a:bodyPr wrap="none" anchor="ctr"/>
          <a:p>
            <a:pPr lvl="0"/>
            <a:r>
              <a:rPr lang="en-US" altLang="zh-CN" err="1"/>
              <a:t>Anoto</a:t>
            </a:r>
            <a:r>
              <a:rPr lang="en-US" altLang="zh-CN"/>
              <a:t> Pen</a:t>
            </a:r>
            <a:endParaRPr lang="en-US" altLang="zh-CN"/>
          </a:p>
          <a:p>
            <a:pPr lvl="0"/>
            <a:r>
              <a:rPr lang="en-US" altLang="zh-CN"/>
              <a:t>Speech input</a:t>
            </a:r>
            <a:endParaRPr lang="en-US" altLang="zh-CN"/>
          </a:p>
          <a:p>
            <a:pPr lvl="0"/>
            <a:r>
              <a:rPr lang="en-US" altLang="zh-CN"/>
              <a:t>Yahoo billboard for group games in Times Square</a:t>
            </a:r>
            <a:endParaRPr lang="en-US" altLang="zh-CN"/>
          </a:p>
          <a:p>
            <a:pPr lvl="0"/>
            <a:r>
              <a:rPr lang="en-US" altLang="zh-CN"/>
              <a:t>The Wave Pillow</a:t>
            </a:r>
            <a:endParaRPr lang="en-US" altLang="zh-CN"/>
          </a:p>
          <a:p>
            <a:pPr lvl="0"/>
            <a:endParaRPr lang="en-US" altLang="zh-CN"/>
          </a:p>
          <a:p>
            <a:pPr lvl="0"/>
            <a:r>
              <a:rPr lang="en-US" altLang="zh-CN"/>
              <a:t>For the technologically-inclined surfer who already has that </a:t>
            </a:r>
            <a:r>
              <a:rPr lang="en-US" altLang="zh-CN">
                <a:hlinkClick r:id="rId3"/>
              </a:rPr>
              <a:t>wireless Tablet PC surfboard</a:t>
            </a:r>
            <a:r>
              <a:rPr lang="en-US" altLang="zh-CN"/>
              <a:t> there’s now the Wave Pillow, an Internet-connected pillow that vibrates in time to the kind of waves that are at the beach that morning (or afternoon, depending on the hours you keep) so you can literally feel how heavy the surf is. You just connect it to your PC at home, use the included software to designate which beach you want to keep tabs on, and the Wave Pillow automatically grabs the wave info off the Wave Buoy website, where it gets translated into vibrations. </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p:sp>
      <p:sp>
        <p:nvSpPr>
          <p:cNvPr id="67587" name="备注占位符 2"/>
          <p:cNvSpPr>
            <a:spLocks noGrp="1"/>
          </p:cNvSpPr>
          <p:nvPr>
            <p:ph type="body" idx="1"/>
          </p:nvPr>
        </p:nvSpPr>
        <p:spPr>
          <a:xfrm>
            <a:off x="685800" y="4343400"/>
            <a:ext cx="5486400" cy="4114800"/>
          </a:xfrm>
          <a:noFill/>
        </p:spPr>
        <p:txBody>
          <a:bodyPr/>
          <a:lstStyle/>
          <a:p>
            <a:pPr eaLnBrk="1" hangingPunct="1">
              <a:spcBef>
                <a:spcPct val="0"/>
              </a:spcBef>
            </a:pPr>
            <a:endParaRPr lang="zh-CN" altLang="en-US" smtClean="0">
              <a:ea typeface="宋体" panose="02010600030101010101" pitchFamily="2" charset="-122"/>
            </a:endParaRPr>
          </a:p>
        </p:txBody>
      </p:sp>
      <p:sp>
        <p:nvSpPr>
          <p:cNvPr id="33796" name="灯片编号占位符 3"/>
          <p:cNvSpPr txBox="1">
            <a:spLocks noGrp="1"/>
          </p:cNvSpPr>
          <p:nvPr/>
        </p:nvSpPr>
        <p:spPr bwMode="auto">
          <a:xfrm>
            <a:off x="3884613" y="8685213"/>
            <a:ext cx="2971800" cy="457200"/>
          </a:xfrm>
          <a:prstGeom prst="rect">
            <a:avLst/>
          </a:prstGeom>
          <a:noFill/>
          <a:ln>
            <a:miter lim="800000"/>
          </a:ln>
        </p:spPr>
        <p:txBody>
          <a:bodyPr/>
          <a:lstStyle/>
          <a:p>
            <a:pPr>
              <a:defRPr/>
            </a:pPr>
            <a:fld id="{953F9C35-408E-4CEE-90A6-B454D894542B}" type="slidenum">
              <a:rPr kumimoji="0" lang="en-US" altLang="zh-CN" sz="1800">
                <a:latin typeface="+mn-lt"/>
                <a:ea typeface="+mn-ea"/>
              </a:rPr>
            </a:fld>
            <a:endParaRPr kumimoji="0" lang="en-US" altLang="zh-CN" sz="18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01762" name="幻灯片图像占位符 501761"/>
          <p:cNvSpPr>
            <a:spLocks noTextEdit="1"/>
          </p:cNvSpPr>
          <p:nvPr>
            <p:ph type="sldImg"/>
          </p:nvPr>
        </p:nvSpPr>
        <p:spPr/>
      </p:sp>
      <p:sp>
        <p:nvSpPr>
          <p:cNvPr id="501763" name="文本占位符 501762"/>
          <p:cNvSpPr>
            <a:spLocks noGrp="1"/>
          </p:cNvSpPr>
          <p:nvPr>
            <p:ph type="body" idx="1"/>
          </p:nvPr>
        </p:nvSpPr>
        <p:spPr>
          <a:xfrm>
            <a:off x="685800" y="4343400"/>
            <a:ext cx="5486400" cy="4114800"/>
          </a:xfrm>
        </p:spPr>
        <p:txBody>
          <a:bodyPr wrap="none" anchor="ctr"/>
          <a:p>
            <a:pPr lvl="0"/>
            <a:r>
              <a:rPr lang="en-US" altLang="zh-CN"/>
              <a:t>Mobile Devices</a:t>
            </a:r>
            <a:endParaRPr lang="en-US" altLang="zh-CN"/>
          </a:p>
          <a:p>
            <a:pPr lvl="0"/>
            <a:r>
              <a:rPr lang="en-US" altLang="zh-CN"/>
              <a:t>Smart Spaces</a:t>
            </a:r>
            <a:endParaRPr lang="en-US" altLang="zh-CN"/>
          </a:p>
          <a:p>
            <a:pPr lvl="0"/>
            <a:r>
              <a:rPr lang="en-US" altLang="zh-CN"/>
              <a:t>Sensor networks</a:t>
            </a:r>
            <a:endParaRPr lang="en-US" altLang="zh-CN"/>
          </a:p>
          <a:p>
            <a:pPr lvl="0"/>
            <a:r>
              <a:rPr lang="en-US" altLang="zh-CN" err="1"/>
              <a:t>RFIDs</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03810" name="幻灯片图像占位符 503809"/>
          <p:cNvSpPr>
            <a:spLocks noTextEdit="1"/>
          </p:cNvSpPr>
          <p:nvPr>
            <p:ph type="sldImg"/>
          </p:nvPr>
        </p:nvSpPr>
        <p:spPr/>
      </p:sp>
      <p:sp>
        <p:nvSpPr>
          <p:cNvPr id="503811" name="文本占位符 503810"/>
          <p:cNvSpPr>
            <a:spLocks noGrp="1"/>
          </p:cNvSpPr>
          <p:nvPr>
            <p:ph type="body" idx="1"/>
          </p:nvPr>
        </p:nvSpPr>
        <p:spPr>
          <a:xfrm>
            <a:off x="685800" y="4343400"/>
            <a:ext cx="5486400" cy="4114800"/>
          </a:xfrm>
        </p:spPr>
        <p:txBody>
          <a:bodyPr wrap="none" anchor="ctr"/>
          <a:p>
            <a:pPr lvl="0"/>
            <a:r>
              <a:rPr lang="en-US" altLang="zh-CN"/>
              <a:t>Mobile Devices</a:t>
            </a:r>
            <a:endParaRPr lang="en-US" altLang="zh-CN"/>
          </a:p>
          <a:p>
            <a:pPr lvl="0"/>
            <a:r>
              <a:rPr lang="en-US" altLang="zh-CN"/>
              <a:t>Smart Spaces</a:t>
            </a:r>
            <a:endParaRPr lang="en-US" altLang="zh-CN"/>
          </a:p>
          <a:p>
            <a:pPr lvl="0"/>
            <a:r>
              <a:rPr lang="en-US" altLang="zh-CN"/>
              <a:t>Sensor networks</a:t>
            </a:r>
            <a:endParaRPr lang="en-US" altLang="zh-CN"/>
          </a:p>
          <a:p>
            <a:pPr lvl="0"/>
            <a:r>
              <a:rPr lang="en-US" altLang="zh-CN" err="1"/>
              <a:t>RFIDs</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05858" name="幻灯片图像占位符 505857"/>
          <p:cNvSpPr>
            <a:spLocks noTextEdit="1"/>
          </p:cNvSpPr>
          <p:nvPr>
            <p:ph type="sldImg"/>
          </p:nvPr>
        </p:nvSpPr>
        <p:spPr/>
      </p:sp>
      <p:sp>
        <p:nvSpPr>
          <p:cNvPr id="505859" name="文本占位符 505858"/>
          <p:cNvSpPr>
            <a:spLocks noGrp="1"/>
          </p:cNvSpPr>
          <p:nvPr>
            <p:ph type="body" idx="1"/>
          </p:nvPr>
        </p:nvSpPr>
        <p:spPr>
          <a:xfrm>
            <a:off x="685800" y="4343400"/>
            <a:ext cx="5486400" cy="4114800"/>
          </a:xfrm>
        </p:spPr>
        <p:txBody>
          <a:bodyPr wrap="none" anchor="ctr"/>
          <a:p>
            <a:pPr lvl="0"/>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25314" name="幻灯片图像占位符 525313"/>
          <p:cNvSpPr>
            <a:spLocks noTextEdit="1"/>
          </p:cNvSpPr>
          <p:nvPr>
            <p:ph type="sldImg"/>
          </p:nvPr>
        </p:nvSpPr>
        <p:spPr/>
      </p:sp>
      <p:sp>
        <p:nvSpPr>
          <p:cNvPr id="525315" name="文本占位符 525314"/>
          <p:cNvSpPr>
            <a:spLocks noGrp="1"/>
          </p:cNvSpPr>
          <p:nvPr>
            <p:ph type="body" idx="1"/>
          </p:nvPr>
        </p:nvSpPr>
        <p:spPr/>
        <p:txBody>
          <a:bodyPr wrap="none" anchor="ctr"/>
          <a:p>
            <a:pPr lvl="0"/>
            <a:r>
              <a:rPr lang="zh-CN" altLang="en-US" dirty="0"/>
              <a:t>它将计算任务分布在大量计算机构成的</a:t>
            </a:r>
            <a:r>
              <a:rPr lang="zh-CN" altLang="en-US" dirty="0">
                <a:solidFill>
                  <a:schemeClr val="tx2"/>
                </a:solidFill>
              </a:rPr>
              <a:t>资源池</a:t>
            </a:r>
            <a:r>
              <a:rPr lang="zh-CN" altLang="en-US" dirty="0"/>
              <a:t>上，使各种应用系统能够根据需要获取计算能力、存储空间和各种软件服务。</a:t>
            </a:r>
            <a:endParaRPr lang="zh-CN" altLang="en-US" dirty="0"/>
          </a:p>
          <a:p>
            <a:pPr lvl="0"/>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22242" name="幻灯片图像占位符 522241"/>
          <p:cNvSpPr>
            <a:spLocks noTextEdit="1"/>
          </p:cNvSpPr>
          <p:nvPr>
            <p:ph type="sldImg"/>
          </p:nvPr>
        </p:nvSpPr>
        <p:spPr/>
      </p:sp>
      <p:sp>
        <p:nvSpPr>
          <p:cNvPr id="522243" name="文本占位符 522242"/>
          <p:cNvSpPr>
            <a:spLocks noGrp="1"/>
          </p:cNvSpPr>
          <p:nvPr>
            <p:ph type="body" idx="1"/>
          </p:nvPr>
        </p:nvSpPr>
        <p:spPr/>
        <p:txBody>
          <a:bodyPr wrap="none" anchor="ctr"/>
          <a:p>
            <a:pPr lvl="0"/>
            <a:r>
              <a:rPr lang="en-US" altLang="zh-CN"/>
              <a:t>Chrome</a:t>
            </a:r>
            <a:r>
              <a:rPr lang="zh-CN" altLang="en-US" dirty="0"/>
              <a:t>可以理解为在</a:t>
            </a:r>
            <a:r>
              <a:rPr lang="en-US" altLang="zh-CN"/>
              <a:t>Linux</a:t>
            </a:r>
            <a:r>
              <a:rPr lang="zh-CN" altLang="en-US" dirty="0"/>
              <a:t>的内核上运行一个使用新的窗口系统的</a:t>
            </a:r>
            <a:r>
              <a:rPr lang="en-US" altLang="zh-CN"/>
              <a:t>Chrome</a:t>
            </a:r>
            <a:r>
              <a:rPr lang="zh-CN" altLang="en-US" dirty="0"/>
              <a:t>浏览器 </a:t>
            </a:r>
            <a:endParaRPr lang="zh-CN" altLang="en-US" dirty="0"/>
          </a:p>
          <a:p>
            <a:pPr lvl="0"/>
            <a:endParaRPr lang="zh-CN" altLang="en-US" dirty="0"/>
          </a:p>
          <a:p>
            <a:pPr lvl="0"/>
            <a:r>
              <a:rPr lang="zh-CN" altLang="en-US" dirty="0"/>
              <a:t>由于谷歌操作系统基于浏览器，用户再也不需要安装任何程序，因为所有的程序都已经在网页上供用户使用。与传统的操作系统相比较，用户也将从维护系统这一复杂而繁重的工作中解脱出来。 </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txBox="1">
            <a:spLocks noGrp="1" noChangeArrowheads="1"/>
          </p:cNvSpPr>
          <p:nvPr/>
        </p:nvSpPr>
        <p:spPr bwMode="auto">
          <a:xfrm>
            <a:off x="3886200" y="8686800"/>
            <a:ext cx="2971800" cy="457200"/>
          </a:xfrm>
          <a:prstGeom prst="rect">
            <a:avLst/>
          </a:prstGeom>
          <a:noFill/>
          <a:ln w="9525">
            <a:noFill/>
            <a:miter lim="800000"/>
          </a:ln>
        </p:spPr>
        <p:txBody>
          <a:bodyPr anchor="b"/>
          <a:lstStyle/>
          <a:p>
            <a:pPr algn="r"/>
            <a:fld id="{7DDEAA62-262D-4124-BFC4-9C31ABF6136D}" type="slidenum">
              <a:rPr lang="en-US" altLang="zh-CN" sz="1200"/>
            </a:fld>
            <a:endParaRPr lang="en-US" altLang="zh-CN" sz="1200"/>
          </a:p>
        </p:txBody>
      </p:sp>
      <p:sp>
        <p:nvSpPr>
          <p:cNvPr id="96258" name="Rectangle 2"/>
          <p:cNvSpPr>
            <a:spLocks noGrp="1" noRot="1" noChangeAspect="1" noChangeArrowheads="1" noTextEdit="1"/>
          </p:cNvSpPr>
          <p:nvPr>
            <p:ph type="sldImg"/>
          </p:nvPr>
        </p:nvSpPr>
        <p:spPr>
          <a:solidFill>
            <a:srgbClr val="FFFFFF"/>
          </a:solidFill>
        </p:spPr>
      </p:sp>
      <p:sp>
        <p:nvSpPr>
          <p:cNvPr id="96259"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smtClean="0">
                <a:ea typeface="宋体" panose="02010600030101010101" pitchFamily="2" charset="-122"/>
              </a:rPr>
              <a:t>CH1-12</a:t>
            </a:r>
            <a:endParaRPr lang="en-US" altLang="zh-CN" smtClean="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8ACCC36-B9FF-4175-B77C-F21D8ACE35C0}"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2432EEF-4F65-43E2-A461-507D46497049}"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81D65C0-F5FA-4535-A4AC-044CB6C7F38B}"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7772400" cy="1981200"/>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85800" y="4114800"/>
            <a:ext cx="77724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EE4ADDC-7586-4685-882E-F77C5D8B148C}"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fld id="{BB962C8B-B14F-4D97-AF65-F5344CB8AC3E}" type="datetime1">
              <a:rPr lang="zh-CN" altLang="en-US" dirty="0"/>
            </a:fld>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536" y="125760"/>
            <a:ext cx="8424936" cy="1143000"/>
          </a:xfrm>
        </p:spPr>
        <p:txBody>
          <a:bodyPr/>
          <a:lstStyle>
            <a:lvl1pPr>
              <a:defRPr baseline="0">
                <a:ea typeface="华文新魏"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1340768"/>
            <a:ext cx="8424936" cy="4824561"/>
          </a:xfrm>
        </p:spPr>
        <p:txBody>
          <a:bodyPr/>
          <a:lstStyle>
            <a:lvl1pPr>
              <a:defRPr baseline="0">
                <a:ea typeface="华文新魏" panose="02010800040101010101" pitchFamily="2" charset="-122"/>
              </a:defRPr>
            </a:lvl1pPr>
            <a:lvl2pPr>
              <a:defRPr baseline="0">
                <a:ea typeface="华文新魏" panose="02010800040101010101" pitchFamily="2" charset="-122"/>
              </a:defRPr>
            </a:lvl2pPr>
            <a:lvl3pPr>
              <a:defRPr baseline="0">
                <a:ea typeface="华文新魏" panose="02010800040101010101" pitchFamily="2" charset="-122"/>
              </a:defRPr>
            </a:lvl3pPr>
            <a:lvl4pPr>
              <a:defRPr baseline="0">
                <a:ea typeface="华文新魏" panose="02010800040101010101" pitchFamily="2" charset="-122"/>
              </a:defRPr>
            </a:lvl4pPr>
            <a:lvl5pPr>
              <a:defRPr baseline="0">
                <a:ea typeface="华文新魏" panose="02010800040101010101" pitchFamily="2"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3FEAAA3-A10C-49C2-8394-697D89F00A50}"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54DE809-ACE4-4747-91A0-030C06E38730}"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784F1A9-A0C9-4F1B-A63D-C86F420AC28E}"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AE6382-3FD9-427F-9EE9-087662AF45AE}"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02CA0B4-2D0B-4E4A-B0FA-0F43A8D8B62D}"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0FD9446-F5E2-43DC-9268-A489372570C6}"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FDA22FB-6D75-410C-A8D7-A19F9439E436}"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277B8D6D-BD68-41F2-AB45-2E0DD31AD3B3}"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94CB904F-53E6-4DF7-B4FC-6D8BACF3E7EC}"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59F8F8B-83B5-4CC6-BFB4-A2BC6CA5E6EA}"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7946F97-23C8-43B3-BF93-50A99622CE9B}" type="slidenum">
              <a:rPr lang="en-US" altLang="zh-CN"/>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AB80791-5470-496B-84D6-7F8951D663C0}" type="slidenum">
              <a:rPr lang="en-US" altLang="zh-CN"/>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C8A0234-2486-4E63-B01E-7734B469F92E}" type="slidenum">
              <a:rPr lang="en-US" altLang="zh-CN"/>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77724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85800" y="4114800"/>
            <a:ext cx="77724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582E6EF-2359-4F41-8634-185933A943EB}"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BBE17DB-704C-4342-84CE-8D9060D9C3D8}"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DE3B655-D490-494C-860A-ECBA90778CFD}"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98FFA095-9171-4E08-922B-BD245D725F2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84BE5FDD-1DB3-4486-96E7-8E3FFFD54798}"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6127F5E-54EA-44BA-A9BB-419D0DF5177B}"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705D170-B432-4EBE-A378-E7A0298F6465}" type="slidenum">
              <a:rPr lang="en-US" altLang="zh-CN"/>
            </a:fld>
            <a:endParaRPr lang="en-US" alt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2.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60350"/>
            <a:ext cx="7772400" cy="1143000"/>
          </a:xfrm>
          <a:prstGeom prst="rect">
            <a:avLst/>
          </a:prstGeom>
          <a:noFill/>
          <a:ln w="9525">
            <a:noFill/>
            <a:miter lim="800000"/>
          </a:ln>
        </p:spPr>
        <p:txBody>
          <a:bodyPr vert="horz" wrap="square" lIns="91440" tIns="45720" rIns="91440" bIns="45720" numCol="1" anchor="ctr" anchorCtr="0" compatLnSpc="1"/>
          <a:lstStyle/>
          <a:p>
            <a:pPr lvl="0"/>
            <a:r>
              <a:rPr lang="zh-CN" altLang="en-US" dirty="0" smtClean="0"/>
              <a:t>单击此处编辑母版标题样式</a:t>
            </a:r>
            <a:endParaRPr lang="zh-CN" altLang="en-US" dirty="0" smtClean="0"/>
          </a:p>
        </p:txBody>
      </p:sp>
      <p:sp>
        <p:nvSpPr>
          <p:cNvPr id="1027" name="Rectangle 3"/>
          <p:cNvSpPr>
            <a:spLocks noGrp="1" noChangeArrowheads="1"/>
          </p:cNvSpPr>
          <p:nvPr>
            <p:ph type="body" idx="1"/>
          </p:nvPr>
        </p:nvSpPr>
        <p:spPr bwMode="auto">
          <a:xfrm>
            <a:off x="685800" y="1628775"/>
            <a:ext cx="7772400" cy="4467225"/>
          </a:xfrm>
          <a:prstGeom prst="rect">
            <a:avLst/>
          </a:prstGeom>
          <a:noFill/>
          <a:ln w="9525">
            <a:noFill/>
            <a:miter lim="800000"/>
          </a:ln>
        </p:spPr>
        <p:txBody>
          <a:bodyPr vert="horz" wrap="square" lIns="91440" tIns="45720" rIns="91440" bIns="45720"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a:ea typeface="宋体" panose="02010600030101010101" pitchFamily="2" charset="-122"/>
              </a:defRPr>
            </a:lvl1pPr>
          </a:lstStyle>
          <a:p>
            <a:pPr>
              <a:defRPr/>
            </a:pPr>
            <a:fld id="{B6ED11E3-4DD4-4696-8A2A-DCF95A1E8DF2}"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CC3300"/>
        </a:buClr>
        <a:buSzPct val="8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66FF"/>
        </a:buClr>
        <a:buSzPct val="80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00CCFF"/>
        </a:buClr>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74187-E066-477C-A451-CC247F32E5B1}"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C2A40-06A7-4B56-A221-BDDA58424E9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84213" y="1989138"/>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84213" y="64008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16688" y="64008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a:ea typeface="宋体" panose="02010600030101010101" pitchFamily="2" charset="-122"/>
              </a:defRPr>
            </a:lvl1pPr>
          </a:lstStyle>
          <a:p>
            <a:pPr>
              <a:defRPr/>
            </a:pPr>
            <a:fld id="{0981499D-93DB-43A7-B14A-B005C4B7317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1.wmf"/><Relationship Id="rId1" Type="http://schemas.openxmlformats.org/officeDocument/2006/relationships/oleObject" Target="../embeddings/oleObject3.bin"/></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oleObject" Target="../embeddings/oleObject4.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3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24.wmf"/><Relationship Id="rId1" Type="http://schemas.openxmlformats.org/officeDocument/2006/relationships/oleObject" Target="../embeddings/oleObject5.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144.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png"/></Relationships>
</file>

<file path=ppt/slides/_rels/slide145.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13.xml"/><Relationship Id="rId7" Type="http://schemas.openxmlformats.org/officeDocument/2006/relationships/image" Target="../media/image42.jpeg"/><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png"/></Relationships>
</file>

<file path=ppt/slides/_rels/slide146.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image" Target="../media/image49.jpe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14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hyperlink" Target="http://baike.baidu.com/image/fab3ac111ee6733dcb80c41e"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5.wmf"/><Relationship Id="rId2" Type="http://schemas.openxmlformats.org/officeDocument/2006/relationships/oleObject" Target="../embeddings/oleObject2.bin"/><Relationship Id="rId1" Type="http://schemas.openxmlformats.org/officeDocument/2006/relationships/tags" Target="../tags/tag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p:txBody>
          <a:bodyPr/>
          <a:lstStyle/>
          <a:p>
            <a:pPr eaLnBrk="1" hangingPunct="1"/>
            <a:r>
              <a:rPr lang="zh-CN" altLang="en-US" sz="5400" dirty="0" smtClean="0">
                <a:latin typeface="华文新魏" panose="02010800040101010101" pitchFamily="2" charset="-122"/>
                <a:ea typeface="华文新魏" panose="02010800040101010101" pitchFamily="2" charset="-122"/>
              </a:rPr>
              <a:t>第</a:t>
            </a:r>
            <a:r>
              <a:rPr lang="en-US" altLang="zh-CN" sz="5400" dirty="0" smtClean="0">
                <a:latin typeface="华文新魏" panose="02010800040101010101" pitchFamily="2" charset="-122"/>
                <a:ea typeface="华文新魏" panose="02010800040101010101" pitchFamily="2" charset="-122"/>
              </a:rPr>
              <a:t>1</a:t>
            </a:r>
            <a:r>
              <a:rPr lang="zh-CN" altLang="en-US" sz="5400" dirty="0" smtClean="0">
                <a:latin typeface="华文新魏" panose="02010800040101010101" pitchFamily="2" charset="-122"/>
                <a:ea typeface="华文新魏" panose="02010800040101010101" pitchFamily="2" charset="-122"/>
              </a:rPr>
              <a:t>章  </a:t>
            </a:r>
            <a:r>
              <a:rPr kumimoji="0" lang="zh-CN" altLang="en-US" sz="5400" dirty="0" smtClean="0">
                <a:latin typeface="华文新魏" panose="02010800040101010101" pitchFamily="2" charset="-122"/>
                <a:ea typeface="华文新魏" panose="02010800040101010101" pitchFamily="2" charset="-122"/>
              </a:rPr>
              <a:t>操作系统概论</a:t>
            </a:r>
            <a:endParaRPr lang="zh-CN" altLang="en-US" sz="54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PC</a:t>
            </a:r>
            <a:r>
              <a:rPr lang="zh-CN" altLang="en-US"/>
              <a:t>计算机系统结构</a:t>
            </a:r>
            <a:endParaRPr lang="zh-CN" altLang="en-US"/>
          </a:p>
        </p:txBody>
      </p:sp>
      <p:pic>
        <p:nvPicPr>
          <p:cNvPr id="481284" name="内容占位符 481283"/>
          <p:cNvPicPr>
            <a:picLocks noChangeAspect="1"/>
          </p:cNvPicPr>
          <p:nvPr>
            <p:ph idx="1"/>
          </p:nvPr>
        </p:nvPicPr>
        <p:blipFill>
          <a:blip r:embed="rId1"/>
          <a:stretch>
            <a:fillRect/>
          </a:stretch>
        </p:blipFill>
        <p:spPr>
          <a:xfrm>
            <a:off x="278130" y="1617345"/>
            <a:ext cx="8425180" cy="4163060"/>
          </a:xfrm>
          <a:prstGeom prst="rect">
            <a:avLst/>
          </a:prstGeom>
          <a:noFill/>
          <a:ln w="9525">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计算机硬件技术、体系结构发展</a:t>
            </a:r>
            <a:endParaRPr lang="zh-CN" altLang="en-US" dirty="0">
              <a:sym typeface="+mn-ea"/>
            </a:endParaRPr>
          </a:p>
        </p:txBody>
      </p:sp>
      <p:sp>
        <p:nvSpPr>
          <p:cNvPr id="3" name="内容占位符 2"/>
          <p:cNvSpPr>
            <a:spLocks noGrp="1"/>
          </p:cNvSpPr>
          <p:nvPr>
            <p:ph idx="1"/>
          </p:nvPr>
        </p:nvSpPr>
        <p:spPr/>
        <p:txBody>
          <a:bodyPr/>
          <a:p>
            <a:endParaRPr lang="zh-CN" altLang="en-US"/>
          </a:p>
        </p:txBody>
      </p:sp>
      <p:sp>
        <p:nvSpPr>
          <p:cNvPr id="367619" name="文本占位符 367618"/>
          <p:cNvSpPr>
            <a:spLocks noGrp="1"/>
          </p:cNvSpPr>
          <p:nvPr/>
        </p:nvSpPr>
        <p:spPr>
          <a:xfrm>
            <a:off x="394970" y="1157605"/>
            <a:ext cx="8130540" cy="4759325"/>
          </a:xfrm>
          <a:prstGeom prst="rect">
            <a:avLst/>
          </a:prstGeom>
          <a:noFill/>
          <a:ln w="9525">
            <a:noFill/>
          </a:ln>
        </p:spPr>
        <p:txBody>
          <a:bodyPr/>
          <a:lstStyle>
            <a:lvl1pPr marL="342900" lvl="0" indent="-342900" algn="l" defTabSz="914400" rtl="0" eaLnBrk="1" fontAlgn="base" latinLnBrk="0" hangingPunct="1">
              <a:lnSpc>
                <a:spcPct val="150000"/>
              </a:lnSpc>
              <a:spcBef>
                <a:spcPct val="20000"/>
              </a:spcBef>
              <a:spcAft>
                <a:spcPct val="0"/>
              </a:spcAft>
              <a:buClr>
                <a:schemeClr val="tx2"/>
              </a:buClr>
              <a:buChar char="•"/>
              <a:defRPr sz="2400" b="1" i="0" u="none" kern="1200" baseline="0">
                <a:solidFill>
                  <a:schemeClr val="tx1"/>
                </a:solidFill>
                <a:latin typeface="+mn-lt"/>
                <a:ea typeface="+mn-ea"/>
                <a:cs typeface="+mn-cs"/>
              </a:defRPr>
            </a:lvl1pPr>
            <a:lvl2pPr marL="742950" lvl="1" indent="-285750" algn="l" defTabSz="914400" rtl="0" eaLnBrk="1" fontAlgn="base" latinLnBrk="0" hangingPunct="1">
              <a:lnSpc>
                <a:spcPct val="150000"/>
              </a:lnSpc>
              <a:spcBef>
                <a:spcPct val="20000"/>
              </a:spcBef>
              <a:spcAft>
                <a:spcPct val="0"/>
              </a:spcAft>
              <a:buChar char="–"/>
              <a:defRPr sz="2800" b="1" i="0" u="none" kern="1200" baseline="0">
                <a:solidFill>
                  <a:schemeClr val="tx1"/>
                </a:solidFill>
                <a:latin typeface="+mn-lt"/>
                <a:ea typeface="+mn-ea"/>
                <a:cs typeface="+mn-cs"/>
              </a:defRPr>
            </a:lvl2pPr>
            <a:lvl3pPr marL="1143000" lvl="2" indent="-228600" algn="l" defTabSz="914400" rtl="0" eaLnBrk="1" fontAlgn="base" latinLnBrk="0" hangingPunct="1">
              <a:lnSpc>
                <a:spcPct val="15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4pPr>
            <a:lvl5pPr marL="2057400" lvl="4"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5pPr>
            <a:lvl6pPr marL="2514600" lvl="5"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6pPr>
            <a:lvl7pPr marL="2971800" lvl="6"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7pPr>
            <a:lvl8pPr marL="3429000" lvl="7"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8pPr>
            <a:lvl9pPr marL="3886200" lvl="8"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9pPr>
          </a:lstStyle>
          <a:p>
            <a:pPr>
              <a:lnSpc>
                <a:spcPct val="140000"/>
              </a:lnSpc>
            </a:pPr>
            <a:endParaRPr lang="zh-CN" altLang="en-US" sz="2000" dirty="0"/>
          </a:p>
          <a:p>
            <a:pPr marL="0" indent="0">
              <a:lnSpc>
                <a:spcPct val="140000"/>
              </a:lnSpc>
              <a:buNone/>
            </a:pPr>
            <a:r>
              <a:rPr lang="zh-CN" altLang="en-US" sz="2400" dirty="0"/>
              <a:t>第一代 </a:t>
            </a:r>
            <a:r>
              <a:rPr lang="en-US" altLang="zh-CN" sz="2400"/>
              <a:t>(1946</a:t>
            </a:r>
            <a:r>
              <a:rPr lang="zh-CN" altLang="en-US" sz="2400" dirty="0"/>
              <a:t>年</a:t>
            </a:r>
            <a:r>
              <a:rPr lang="en-US" altLang="zh-CN" sz="2400"/>
              <a:t>-1955</a:t>
            </a:r>
            <a:r>
              <a:rPr lang="zh-CN" altLang="en-US" sz="2400" dirty="0"/>
              <a:t>年</a:t>
            </a:r>
            <a:r>
              <a:rPr lang="en-US" altLang="zh-CN" sz="2400"/>
              <a:t>)</a:t>
            </a:r>
            <a:r>
              <a:rPr lang="zh-CN" altLang="en-US" sz="2400" dirty="0"/>
              <a:t>： 真空管时代，无操作系统 </a:t>
            </a:r>
            <a:endParaRPr lang="zh-CN" altLang="en-US" sz="2400" dirty="0"/>
          </a:p>
          <a:p>
            <a:pPr marL="0" indent="0">
              <a:lnSpc>
                <a:spcPct val="140000"/>
              </a:lnSpc>
              <a:buNone/>
            </a:pPr>
            <a:r>
              <a:rPr lang="zh-CN" altLang="en-US" sz="2400" dirty="0"/>
              <a:t>第二代 </a:t>
            </a:r>
            <a:r>
              <a:rPr lang="en-US" altLang="zh-CN" sz="2400"/>
              <a:t>(1955</a:t>
            </a:r>
            <a:r>
              <a:rPr lang="zh-CN" altLang="en-US" sz="2400" dirty="0"/>
              <a:t>年</a:t>
            </a:r>
            <a:r>
              <a:rPr lang="en-US" altLang="zh-CN" sz="2400"/>
              <a:t>-1965</a:t>
            </a:r>
            <a:r>
              <a:rPr lang="zh-CN" altLang="en-US" sz="2400" dirty="0"/>
              <a:t>年</a:t>
            </a:r>
            <a:r>
              <a:rPr lang="en-US" altLang="zh-CN" sz="2400"/>
              <a:t>)</a:t>
            </a:r>
            <a:r>
              <a:rPr lang="zh-CN" altLang="en-US" sz="2400" dirty="0"/>
              <a:t>： 晶体管时代，批处理系统 </a:t>
            </a:r>
            <a:endParaRPr lang="zh-CN" altLang="en-US" sz="2400" dirty="0"/>
          </a:p>
          <a:p>
            <a:pPr marL="0" indent="0">
              <a:lnSpc>
                <a:spcPct val="140000"/>
              </a:lnSpc>
              <a:buNone/>
            </a:pPr>
            <a:r>
              <a:rPr lang="zh-CN" altLang="en-US" sz="2400" dirty="0"/>
              <a:t>第三代 </a:t>
            </a:r>
            <a:r>
              <a:rPr lang="en-US" altLang="zh-CN" sz="2400"/>
              <a:t>(1965</a:t>
            </a:r>
            <a:r>
              <a:rPr lang="zh-CN" altLang="en-US" sz="2400" dirty="0"/>
              <a:t>年</a:t>
            </a:r>
            <a:r>
              <a:rPr lang="en-US" altLang="zh-CN" sz="2400"/>
              <a:t>-1980</a:t>
            </a:r>
            <a:r>
              <a:rPr lang="zh-CN" altLang="en-US" sz="2400" dirty="0"/>
              <a:t>年</a:t>
            </a:r>
            <a:r>
              <a:rPr lang="en-US" altLang="zh-CN" sz="2400"/>
              <a:t>)</a:t>
            </a:r>
            <a:r>
              <a:rPr lang="zh-CN" altLang="en-US" sz="2400" dirty="0"/>
              <a:t>： 集成电路时代，多道程序设计 </a:t>
            </a:r>
            <a:endParaRPr lang="zh-CN" altLang="en-US" sz="2400" dirty="0"/>
          </a:p>
          <a:p>
            <a:pPr marL="0" indent="0">
              <a:lnSpc>
                <a:spcPct val="140000"/>
              </a:lnSpc>
              <a:buNone/>
            </a:pPr>
            <a:r>
              <a:rPr lang="zh-CN" altLang="en-US" sz="2400" dirty="0"/>
              <a:t>第四代 </a:t>
            </a:r>
            <a:r>
              <a:rPr lang="en-US" altLang="zh-CN" sz="2400"/>
              <a:t>(1980</a:t>
            </a:r>
            <a:r>
              <a:rPr lang="zh-CN" altLang="en-US" sz="2400" dirty="0"/>
              <a:t>年 </a:t>
            </a:r>
            <a:r>
              <a:rPr lang="en-US" altLang="zh-CN" sz="2400"/>
              <a:t>- </a:t>
            </a:r>
            <a:r>
              <a:rPr lang="zh-CN" altLang="en-US" sz="2400" dirty="0"/>
              <a:t>至今</a:t>
            </a:r>
            <a:r>
              <a:rPr lang="en-US" altLang="zh-CN" sz="2400"/>
              <a:t>)</a:t>
            </a:r>
            <a:r>
              <a:rPr lang="zh-CN" altLang="en-US" sz="2400" dirty="0"/>
              <a:t>： 大规模和超大规模集成电路时代，分时系统。</a:t>
            </a:r>
            <a:endParaRPr lang="zh-CN" altLang="en-US" sz="2400" dirty="0"/>
          </a:p>
          <a:p>
            <a:pPr marL="0" indent="0">
              <a:lnSpc>
                <a:spcPct val="140000"/>
              </a:lnSpc>
              <a:buNone/>
            </a:pPr>
            <a:r>
              <a:rPr lang="zh-CN" altLang="en-US" sz="2400" dirty="0"/>
              <a:t>现代计算机正向着巨型、微型、并行、分布、网络化和智能化几个方面发展。</a:t>
            </a:r>
            <a:endParaRPr lang="zh-CN" altLang="en-US" sz="2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altLang="zh-CN" sz="4800" smtClean="0">
                <a:ea typeface="华文新魏" panose="02010800040101010101" pitchFamily="2" charset="-122"/>
              </a:rPr>
              <a:t>1.4.1  </a:t>
            </a:r>
            <a:r>
              <a:rPr lang="zh-CN" altLang="en-US" sz="4800" smtClean="0">
                <a:ea typeface="华文新魏" panose="02010800040101010101" pitchFamily="2" charset="-122"/>
              </a:rPr>
              <a:t>人工操作阶段</a:t>
            </a:r>
            <a:endParaRPr lang="zh-CN" altLang="en-US" sz="3600" smtClean="0">
              <a:ea typeface="华文新魏" panose="02010800040101010101" pitchFamily="2" charset="-122"/>
            </a:endParaRPr>
          </a:p>
        </p:txBody>
      </p:sp>
      <p:sp>
        <p:nvSpPr>
          <p:cNvPr id="68610" name="Rectangle 3"/>
          <p:cNvSpPr>
            <a:spLocks noGrp="1" noChangeArrowheads="1"/>
          </p:cNvSpPr>
          <p:nvPr>
            <p:ph idx="1"/>
          </p:nvPr>
        </p:nvSpPr>
        <p:spPr/>
        <p:txBody>
          <a:bodyPr/>
          <a:lstStyle/>
          <a:p>
            <a:pPr>
              <a:lnSpc>
                <a:spcPct val="80000"/>
              </a:lnSpc>
            </a:pPr>
            <a:r>
              <a:rPr lang="zh-CN" altLang="en-US" sz="2800" smtClean="0"/>
              <a:t>出现年代：</a:t>
            </a:r>
            <a:r>
              <a:rPr lang="en-US" altLang="zh-CN" sz="2800" smtClean="0"/>
              <a:t>1946 ~ 50</a:t>
            </a:r>
            <a:r>
              <a:rPr lang="zh-CN" altLang="en-US" sz="2800" smtClean="0"/>
              <a:t>年代（电子管）</a:t>
            </a:r>
            <a:endParaRPr lang="zh-CN" altLang="en-US" sz="2800" smtClean="0"/>
          </a:p>
          <a:p>
            <a:pPr>
              <a:lnSpc>
                <a:spcPct val="80000"/>
              </a:lnSpc>
            </a:pPr>
            <a:r>
              <a:rPr lang="zh-CN" altLang="en-US" sz="2800" smtClean="0"/>
              <a:t>工作方式</a:t>
            </a:r>
            <a:endParaRPr lang="zh-CN" altLang="en-US" sz="2800" smtClean="0"/>
          </a:p>
          <a:p>
            <a:pPr lvl="1">
              <a:lnSpc>
                <a:spcPct val="80000"/>
              </a:lnSpc>
            </a:pPr>
            <a:r>
              <a:rPr lang="zh-CN" altLang="en-US" smtClean="0"/>
              <a:t>用户：用户既是程序员，又是操作员；用户是计算机专业人员；</a:t>
            </a:r>
            <a:endParaRPr lang="zh-CN" altLang="en-US" smtClean="0"/>
          </a:p>
          <a:p>
            <a:pPr lvl="1">
              <a:lnSpc>
                <a:spcPct val="80000"/>
              </a:lnSpc>
            </a:pPr>
            <a:r>
              <a:rPr lang="zh-CN" altLang="en-US" smtClean="0"/>
              <a:t>编程语言：为机器语言；</a:t>
            </a:r>
            <a:endParaRPr lang="zh-CN" altLang="en-US" smtClean="0"/>
          </a:p>
          <a:p>
            <a:pPr lvl="1">
              <a:lnSpc>
                <a:spcPct val="80000"/>
              </a:lnSpc>
            </a:pPr>
            <a:r>
              <a:rPr lang="zh-CN" altLang="en-US" smtClean="0"/>
              <a:t>输入输出：纸带或卡片；</a:t>
            </a:r>
            <a:endParaRPr lang="zh-CN" altLang="en-US" smtClean="0"/>
          </a:p>
          <a:p>
            <a:pPr>
              <a:lnSpc>
                <a:spcPct val="80000"/>
              </a:lnSpc>
            </a:pPr>
            <a:r>
              <a:rPr lang="zh-CN" altLang="en-US" sz="2800" smtClean="0"/>
              <a:t>计算机的工作特点</a:t>
            </a:r>
            <a:endParaRPr lang="zh-CN" altLang="en-US" sz="2800" smtClean="0"/>
          </a:p>
          <a:p>
            <a:pPr lvl="1">
              <a:lnSpc>
                <a:spcPct val="80000"/>
              </a:lnSpc>
            </a:pPr>
            <a:r>
              <a:rPr lang="zh-CN" altLang="en-US" smtClean="0"/>
              <a:t>用户独占全机：不出现资源被其他用户占用，资源利用率低；</a:t>
            </a:r>
            <a:endParaRPr lang="zh-CN" altLang="en-US" smtClean="0"/>
          </a:p>
          <a:p>
            <a:pPr lvl="1">
              <a:lnSpc>
                <a:spcPct val="80000"/>
              </a:lnSpc>
            </a:pPr>
            <a:r>
              <a:rPr lang="en-US" altLang="zh-CN" smtClean="0"/>
              <a:t>CPU</a:t>
            </a:r>
            <a:r>
              <a:rPr lang="zh-CN" altLang="en-US" smtClean="0"/>
              <a:t>等待用户：计算前，手工装入纸带或卡片；计算完成后，手工卸取纸带或卡片；</a:t>
            </a:r>
            <a:r>
              <a:rPr lang="en-US" altLang="zh-CN" smtClean="0"/>
              <a:t>CPU</a:t>
            </a:r>
            <a:r>
              <a:rPr lang="zh-CN" altLang="en-US" smtClean="0"/>
              <a:t>利用率低；</a:t>
            </a:r>
            <a:endParaRPr lang="en-US" altLang="zh-CN" smtClean="0"/>
          </a:p>
        </p:txBody>
      </p:sp>
    </p:spTree>
  </p:cSld>
  <p:clrMapOvr>
    <a:masterClrMapping/>
  </p:clrMapOvr>
  <p:transition>
    <p:cover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p:cNvSpPr>
          <p:nvPr>
            <p:ph type="title"/>
          </p:nvPr>
        </p:nvSpPr>
        <p:spPr/>
        <p:txBody>
          <a:bodyPr/>
          <a:lstStyle/>
          <a:p>
            <a:r>
              <a:rPr lang="en-US" altLang="zh-CN" smtClean="0">
                <a:latin typeface="华文新魏" panose="02010800040101010101" pitchFamily="2" charset="-122"/>
                <a:ea typeface="华文新魏" panose="02010800040101010101" pitchFamily="2" charset="-122"/>
              </a:rPr>
              <a:t>1.4.2</a:t>
            </a:r>
            <a:r>
              <a:rPr lang="zh-CN" altLang="en-US" smtClean="0">
                <a:latin typeface="华文新魏" panose="02010800040101010101" pitchFamily="2" charset="-122"/>
                <a:ea typeface="华文新魏" panose="02010800040101010101" pitchFamily="2" charset="-122"/>
              </a:rPr>
              <a:t>执行系统阶段</a:t>
            </a:r>
            <a:r>
              <a:rPr lang="en-US" altLang="zh-CN" smtClean="0">
                <a:latin typeface="华文新魏" panose="02010800040101010101" pitchFamily="2" charset="-122"/>
                <a:ea typeface="华文新魏" panose="02010800040101010101" pitchFamily="2" charset="-122"/>
              </a:rPr>
              <a:t>(1)</a:t>
            </a:r>
            <a:endParaRPr lang="zh-CN" altLang="en-US" smtClean="0"/>
          </a:p>
        </p:txBody>
      </p:sp>
      <p:sp>
        <p:nvSpPr>
          <p:cNvPr id="69634" name="内容占位符 2"/>
          <p:cNvSpPr>
            <a:spLocks noGrp="1"/>
          </p:cNvSpPr>
          <p:nvPr>
            <p:ph idx="1"/>
          </p:nvPr>
        </p:nvSpPr>
        <p:spPr/>
        <p:txBody>
          <a:bodyPr>
            <a:normAutofit lnSpcReduction="10000"/>
          </a:bodyPr>
          <a:lstStyle/>
          <a:p>
            <a:r>
              <a:rPr lang="zh-CN" altLang="en-US" sz="2800" dirty="0" smtClean="0"/>
              <a:t>出现年代：</a:t>
            </a:r>
            <a:r>
              <a:rPr lang="en-US" altLang="zh-CN" sz="2800" dirty="0" smtClean="0"/>
              <a:t>50</a:t>
            </a:r>
            <a:r>
              <a:rPr lang="zh-CN" altLang="en-US" sz="2800" dirty="0" smtClean="0"/>
              <a:t>年代末 </a:t>
            </a:r>
            <a:r>
              <a:rPr lang="en-US" altLang="zh-CN" sz="2800" dirty="0" smtClean="0"/>
              <a:t>~ 60</a:t>
            </a:r>
            <a:r>
              <a:rPr lang="zh-CN" altLang="en-US" sz="2800" dirty="0" smtClean="0"/>
              <a:t>年代中（晶体管）</a:t>
            </a:r>
            <a:endParaRPr lang="zh-CN" altLang="en-US" sz="2800" dirty="0" smtClean="0"/>
          </a:p>
          <a:p>
            <a:r>
              <a:rPr lang="zh-CN" altLang="en-US" sz="2800" dirty="0" smtClean="0"/>
              <a:t>关键技术：脱机输入输出技术</a:t>
            </a:r>
            <a:endParaRPr lang="zh-CN" altLang="en-US" sz="2800" dirty="0" smtClean="0"/>
          </a:p>
          <a:p>
            <a:r>
              <a:rPr lang="zh-CN" altLang="en-US" sz="2800" dirty="0" smtClean="0"/>
              <a:t>工作方式：</a:t>
            </a:r>
            <a:endParaRPr lang="zh-CN" altLang="en-US" sz="2800" dirty="0" smtClean="0"/>
          </a:p>
          <a:p>
            <a:pPr lvl="1"/>
            <a:r>
              <a:rPr lang="zh-CN" altLang="en-US" sz="2400" dirty="0" smtClean="0"/>
              <a:t>利用磁带把若干个作业分类编成作业执行序列，每个批作业由一个专门的</a:t>
            </a:r>
            <a:r>
              <a:rPr lang="zh-CN" altLang="en-US" sz="2400" dirty="0" smtClean="0">
                <a:solidFill>
                  <a:srgbClr val="CC3300"/>
                </a:solidFill>
              </a:rPr>
              <a:t>监督程序（</a:t>
            </a:r>
            <a:r>
              <a:rPr lang="en-US" altLang="zh-CN" sz="2400" dirty="0" smtClean="0">
                <a:solidFill>
                  <a:srgbClr val="CC3300"/>
                </a:solidFill>
              </a:rPr>
              <a:t>Monitor</a:t>
            </a:r>
            <a:r>
              <a:rPr lang="zh-CN" altLang="en-US" sz="2400" dirty="0" smtClean="0">
                <a:solidFill>
                  <a:srgbClr val="CC3300"/>
                </a:solidFill>
              </a:rPr>
              <a:t>）</a:t>
            </a:r>
            <a:r>
              <a:rPr lang="zh-CN" altLang="en-US" sz="2400" dirty="0" smtClean="0"/>
              <a:t>自动依次处理。</a:t>
            </a:r>
            <a:endParaRPr lang="zh-CN" altLang="en-US" sz="2400" dirty="0" smtClean="0"/>
          </a:p>
          <a:p>
            <a:pPr lvl="1"/>
            <a:r>
              <a:rPr lang="zh-CN" altLang="en-US" sz="2400" dirty="0" smtClean="0"/>
              <a:t>可使用汇编语言开发。</a:t>
            </a:r>
            <a:endParaRPr lang="zh-CN" altLang="en-US" sz="2400" dirty="0" smtClean="0"/>
          </a:p>
          <a:p>
            <a:r>
              <a:rPr lang="zh-CN" altLang="en-US" sz="2800" dirty="0" smtClean="0"/>
              <a:t>优点：同一批内各作业的自动依次更替，改善了主机</a:t>
            </a:r>
            <a:r>
              <a:rPr lang="en-US" altLang="zh-CN" sz="2800" dirty="0" smtClean="0"/>
              <a:t>CPU</a:t>
            </a:r>
            <a:r>
              <a:rPr lang="zh-CN" altLang="en-US" sz="2800" dirty="0" smtClean="0"/>
              <a:t>和</a:t>
            </a:r>
            <a:r>
              <a:rPr lang="en-US" altLang="zh-CN" sz="2800" dirty="0" smtClean="0"/>
              <a:t>I/O</a:t>
            </a:r>
            <a:r>
              <a:rPr lang="zh-CN" altLang="en-US" sz="2800" dirty="0" smtClean="0"/>
              <a:t>设备的使用效率，提高了吞吐量。</a:t>
            </a:r>
            <a:endParaRPr lang="zh-CN" altLang="en-US" sz="2800" dirty="0" smtClean="0"/>
          </a:p>
          <a:p>
            <a:r>
              <a:rPr lang="zh-CN" altLang="en-US" sz="2800" dirty="0" smtClean="0"/>
              <a:t>缺点：磁带或磁盘需要人工装卸，作业需要人工分类，监督程序易遭到用户程序的破坏（由人工干预才可恢复）。</a:t>
            </a:r>
            <a:endParaRPr lang="zh-CN" altLang="en-US" sz="28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批处理系统中作业处理及状态</a:t>
            </a:r>
            <a:endParaRPr lang="zh-CN" altLang="en-US"/>
          </a:p>
        </p:txBody>
      </p:sp>
      <p:sp>
        <p:nvSpPr>
          <p:cNvPr id="3" name="内容占位符 2"/>
          <p:cNvSpPr>
            <a:spLocks noGrp="1"/>
          </p:cNvSpPr>
          <p:nvPr>
            <p:ph idx="1"/>
          </p:nvPr>
        </p:nvSpPr>
        <p:spPr/>
        <p:txBody>
          <a:bodyPr/>
          <a:p>
            <a:endParaRPr lang="zh-CN" altLang="en-US"/>
          </a:p>
        </p:txBody>
      </p:sp>
      <p:graphicFrame>
        <p:nvGraphicFramePr>
          <p:cNvPr id="386052" name="内容占位符 386051"/>
          <p:cNvGraphicFramePr/>
          <p:nvPr>
            <p:ph sz="half" idx="2"/>
          </p:nvPr>
        </p:nvGraphicFramePr>
        <p:xfrm>
          <a:off x="394970" y="1633220"/>
          <a:ext cx="8123555" cy="4250055"/>
        </p:xfrm>
        <a:graphic>
          <a:graphicData uri="http://schemas.openxmlformats.org/presentationml/2006/ole">
            <mc:AlternateContent xmlns:mc="http://schemas.openxmlformats.org/markup-compatibility/2006">
              <mc:Choice xmlns:v="urn:schemas-microsoft-com:vml" Requires="v">
                <p:oleObj spid="_x0000_s3078" name="" r:id="rId1" imgW="5403215" imgH="2092960" progId="Visio.Drawing.6">
                  <p:embed/>
                </p:oleObj>
              </mc:Choice>
              <mc:Fallback>
                <p:oleObj name="" r:id="rId1" imgW="5403215" imgH="2092960" progId="Visio.Drawing.6">
                  <p:embed/>
                  <p:pic>
                    <p:nvPicPr>
                      <p:cNvPr id="0" name="图片 3077"/>
                      <p:cNvPicPr/>
                      <p:nvPr/>
                    </p:nvPicPr>
                    <p:blipFill>
                      <a:blip r:embed="rId2"/>
                      <a:stretch>
                        <a:fillRect/>
                      </a:stretch>
                    </p:blipFill>
                    <p:spPr>
                      <a:xfrm>
                        <a:off x="394970" y="1633220"/>
                        <a:ext cx="8123555" cy="4250055"/>
                      </a:xfrm>
                      <a:prstGeom prst="rect">
                        <a:avLst/>
                      </a:prstGeom>
                      <a:solidFill>
                        <a:srgbClr val="97B6FB"/>
                      </a:solidFill>
                      <a:ln w="38100">
                        <a:miter/>
                      </a:ln>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endParaRPr lang="zh-CN" altLang="en-US" smtClean="0"/>
          </a:p>
        </p:txBody>
      </p:sp>
      <p:sp>
        <p:nvSpPr>
          <p:cNvPr id="70658" name="Rectangle 3"/>
          <p:cNvSpPr>
            <a:spLocks noGrp="1" noChangeArrowheads="1"/>
          </p:cNvSpPr>
          <p:nvPr>
            <p:ph idx="1"/>
          </p:nvPr>
        </p:nvSpPr>
        <p:spPr/>
        <p:txBody>
          <a:bodyPr/>
          <a:lstStyle/>
          <a:p>
            <a:endParaRPr lang="zh-CN" altLang="en-US" smtClean="0"/>
          </a:p>
        </p:txBody>
      </p:sp>
      <p:sp>
        <p:nvSpPr>
          <p:cNvPr id="70659" name="Rectangle 4"/>
          <p:cNvSpPr>
            <a:spLocks noChangeArrowheads="1"/>
          </p:cNvSpPr>
          <p:nvPr/>
        </p:nvSpPr>
        <p:spPr bwMode="auto">
          <a:xfrm>
            <a:off x="0" y="0"/>
            <a:ext cx="9144000" cy="6858000"/>
          </a:xfrm>
          <a:prstGeom prst="rect">
            <a:avLst/>
          </a:prstGeom>
          <a:gradFill rotWithShape="0">
            <a:gsLst>
              <a:gs pos="0">
                <a:srgbClr val="FFF3FE"/>
              </a:gs>
              <a:gs pos="100000">
                <a:srgbClr val="FFFDFF"/>
              </a:gs>
            </a:gsLst>
            <a:lin ang="5400000" scaled="1"/>
          </a:gradFill>
          <a:ln w="9525">
            <a:solidFill>
              <a:schemeClr val="tx1"/>
            </a:solidFill>
            <a:miter lim="800000"/>
          </a:ln>
        </p:spPr>
        <p:txBody>
          <a:bodyPr wrap="none" anchor="ctr"/>
          <a:lstStyle/>
          <a:p>
            <a:endParaRPr lang="zh-CN" altLang="en-US"/>
          </a:p>
        </p:txBody>
      </p:sp>
      <p:pic>
        <p:nvPicPr>
          <p:cNvPr id="70660" name="Picture 5"/>
          <p:cNvPicPr>
            <a:picLocks noChangeAspect="1" noChangeArrowheads="1"/>
          </p:cNvPicPr>
          <p:nvPr/>
        </p:nvPicPr>
        <p:blipFill>
          <a:blip r:embed="rId1"/>
          <a:srcRect/>
          <a:stretch>
            <a:fillRect/>
          </a:stretch>
        </p:blipFill>
        <p:spPr bwMode="auto">
          <a:xfrm>
            <a:off x="228600" y="2362200"/>
            <a:ext cx="1524000" cy="1219200"/>
          </a:xfrm>
          <a:prstGeom prst="rect">
            <a:avLst/>
          </a:prstGeom>
          <a:noFill/>
          <a:ln w="9525">
            <a:noFill/>
            <a:miter lim="800000"/>
            <a:headEnd/>
            <a:tailEnd/>
          </a:ln>
        </p:spPr>
      </p:pic>
      <p:sp>
        <p:nvSpPr>
          <p:cNvPr id="70661" name="AutoShape 6"/>
          <p:cNvSpPr>
            <a:spLocks noChangeArrowheads="1"/>
          </p:cNvSpPr>
          <p:nvPr/>
        </p:nvSpPr>
        <p:spPr bwMode="auto">
          <a:xfrm>
            <a:off x="6934200" y="3124200"/>
            <a:ext cx="1905000" cy="1447800"/>
          </a:xfrm>
          <a:prstGeom prst="roundRect">
            <a:avLst>
              <a:gd name="adj" fmla="val 16667"/>
            </a:avLst>
          </a:prstGeom>
          <a:gradFill rotWithShape="0">
            <a:gsLst>
              <a:gs pos="0">
                <a:srgbClr val="93A9A0"/>
              </a:gs>
              <a:gs pos="100000">
                <a:srgbClr val="73857D"/>
              </a:gs>
            </a:gsLst>
            <a:lin ang="5400000" scaled="1"/>
          </a:gradFill>
          <a:ln w="9525">
            <a:solidFill>
              <a:schemeClr val="tx1"/>
            </a:solidFill>
            <a:round/>
          </a:ln>
        </p:spPr>
        <p:txBody>
          <a:bodyPr wrap="none" anchor="ctr"/>
          <a:lstStyle/>
          <a:p>
            <a:endParaRPr lang="zh-CN" altLang="en-US"/>
          </a:p>
        </p:txBody>
      </p:sp>
      <p:pic>
        <p:nvPicPr>
          <p:cNvPr id="70662" name="Picture 7"/>
          <p:cNvPicPr>
            <a:picLocks noChangeAspect="1" noChangeArrowheads="1"/>
          </p:cNvPicPr>
          <p:nvPr/>
        </p:nvPicPr>
        <p:blipFill>
          <a:blip r:embed="rId2"/>
          <a:srcRect l="22223" t="44444" r="27779" b="2924"/>
          <a:stretch>
            <a:fillRect/>
          </a:stretch>
        </p:blipFill>
        <p:spPr bwMode="auto">
          <a:xfrm>
            <a:off x="1828800" y="1676400"/>
            <a:ext cx="609600" cy="1371600"/>
          </a:xfrm>
          <a:prstGeom prst="rect">
            <a:avLst/>
          </a:prstGeom>
          <a:noFill/>
          <a:ln w="9525">
            <a:noFill/>
            <a:miter lim="800000"/>
            <a:headEnd/>
            <a:tailEnd/>
          </a:ln>
        </p:spPr>
      </p:pic>
      <p:pic>
        <p:nvPicPr>
          <p:cNvPr id="70663" name="Picture 8"/>
          <p:cNvPicPr>
            <a:picLocks noChangeAspect="1" noChangeArrowheads="1"/>
          </p:cNvPicPr>
          <p:nvPr/>
        </p:nvPicPr>
        <p:blipFill>
          <a:blip r:embed="rId2"/>
          <a:srcRect l="22223" t="44444" r="27779" b="2924"/>
          <a:stretch>
            <a:fillRect/>
          </a:stretch>
        </p:blipFill>
        <p:spPr bwMode="auto">
          <a:xfrm>
            <a:off x="5486400" y="1676400"/>
            <a:ext cx="609600" cy="1371600"/>
          </a:xfrm>
          <a:prstGeom prst="rect">
            <a:avLst/>
          </a:prstGeom>
          <a:noFill/>
          <a:ln w="9525">
            <a:noFill/>
            <a:miter lim="800000"/>
            <a:headEnd/>
            <a:tailEnd/>
          </a:ln>
        </p:spPr>
      </p:pic>
      <p:pic>
        <p:nvPicPr>
          <p:cNvPr id="70664" name="Picture 9"/>
          <p:cNvPicPr>
            <a:picLocks noChangeAspect="1" noChangeArrowheads="1"/>
          </p:cNvPicPr>
          <p:nvPr/>
        </p:nvPicPr>
        <p:blipFill>
          <a:blip r:embed="rId2"/>
          <a:srcRect l="22223" t="44444" r="27779" b="2924"/>
          <a:stretch>
            <a:fillRect/>
          </a:stretch>
        </p:blipFill>
        <p:spPr bwMode="auto">
          <a:xfrm>
            <a:off x="4648200" y="1676400"/>
            <a:ext cx="609600" cy="1371600"/>
          </a:xfrm>
          <a:prstGeom prst="rect">
            <a:avLst/>
          </a:prstGeom>
          <a:noFill/>
          <a:ln w="9525">
            <a:noFill/>
            <a:miter lim="800000"/>
            <a:headEnd/>
            <a:tailEnd/>
          </a:ln>
        </p:spPr>
      </p:pic>
      <p:pic>
        <p:nvPicPr>
          <p:cNvPr id="70665" name="Picture 10"/>
          <p:cNvPicPr>
            <a:picLocks noChangeAspect="1" noChangeArrowheads="1"/>
          </p:cNvPicPr>
          <p:nvPr/>
        </p:nvPicPr>
        <p:blipFill>
          <a:blip r:embed="rId2"/>
          <a:srcRect l="22223" t="44444" r="27779" b="2924"/>
          <a:stretch>
            <a:fillRect/>
          </a:stretch>
        </p:blipFill>
        <p:spPr bwMode="auto">
          <a:xfrm>
            <a:off x="3810000" y="1676400"/>
            <a:ext cx="609600" cy="1371600"/>
          </a:xfrm>
          <a:prstGeom prst="rect">
            <a:avLst/>
          </a:prstGeom>
          <a:noFill/>
          <a:ln w="9525">
            <a:noFill/>
            <a:miter lim="800000"/>
            <a:headEnd/>
            <a:tailEnd/>
          </a:ln>
        </p:spPr>
      </p:pic>
      <p:pic>
        <p:nvPicPr>
          <p:cNvPr id="70666" name="Picture 11"/>
          <p:cNvPicPr>
            <a:picLocks noChangeAspect="1" noChangeArrowheads="1"/>
          </p:cNvPicPr>
          <p:nvPr/>
        </p:nvPicPr>
        <p:blipFill>
          <a:blip r:embed="rId3">
            <a:lum bright="12000"/>
          </a:blip>
          <a:srcRect l="10390" t="11484" r="16884" b="8133"/>
          <a:stretch>
            <a:fillRect/>
          </a:stretch>
        </p:blipFill>
        <p:spPr bwMode="auto">
          <a:xfrm>
            <a:off x="1752600" y="1676400"/>
            <a:ext cx="533400" cy="533400"/>
          </a:xfrm>
          <a:prstGeom prst="rect">
            <a:avLst/>
          </a:prstGeom>
          <a:noFill/>
          <a:ln w="9525">
            <a:noFill/>
            <a:miter lim="800000"/>
            <a:headEnd/>
            <a:tailEnd/>
          </a:ln>
        </p:spPr>
      </p:pic>
      <p:pic>
        <p:nvPicPr>
          <p:cNvPr id="70667" name="Picture 12"/>
          <p:cNvPicPr>
            <a:picLocks noChangeAspect="1" noChangeArrowheads="1"/>
          </p:cNvPicPr>
          <p:nvPr/>
        </p:nvPicPr>
        <p:blipFill>
          <a:blip r:embed="rId4">
            <a:lum bright="6000"/>
          </a:blip>
          <a:srcRect l="4762" t="61905" r="9525" b="9525"/>
          <a:stretch>
            <a:fillRect/>
          </a:stretch>
        </p:blipFill>
        <p:spPr bwMode="auto">
          <a:xfrm>
            <a:off x="990600" y="2667000"/>
            <a:ext cx="685800" cy="381000"/>
          </a:xfrm>
          <a:prstGeom prst="rect">
            <a:avLst/>
          </a:prstGeom>
          <a:noFill/>
          <a:ln w="9525">
            <a:noFill/>
            <a:miter lim="800000"/>
            <a:headEnd/>
            <a:tailEnd/>
          </a:ln>
        </p:spPr>
      </p:pic>
      <p:sp>
        <p:nvSpPr>
          <p:cNvPr id="70668" name="AutoShape 13"/>
          <p:cNvSpPr>
            <a:spLocks noChangeArrowheads="1"/>
          </p:cNvSpPr>
          <p:nvPr/>
        </p:nvSpPr>
        <p:spPr bwMode="auto">
          <a:xfrm>
            <a:off x="1143000" y="1828800"/>
            <a:ext cx="381000" cy="685800"/>
          </a:xfrm>
          <a:prstGeom prst="downArrow">
            <a:avLst>
              <a:gd name="adj1" fmla="val 50000"/>
              <a:gd name="adj2" fmla="val 45000"/>
            </a:avLst>
          </a:prstGeom>
          <a:solidFill>
            <a:schemeClr val="accent1"/>
          </a:solidFill>
          <a:ln w="9525">
            <a:solidFill>
              <a:schemeClr val="tx1"/>
            </a:solidFill>
            <a:miter lim="800000"/>
          </a:ln>
        </p:spPr>
        <p:txBody>
          <a:bodyPr vert="eaVert" wrap="none" anchor="ctr"/>
          <a:lstStyle/>
          <a:p>
            <a:endParaRPr lang="zh-CN" altLang="en-US"/>
          </a:p>
        </p:txBody>
      </p:sp>
      <p:sp>
        <p:nvSpPr>
          <p:cNvPr id="70669" name="AutoShape 14"/>
          <p:cNvSpPr>
            <a:spLocks noChangeArrowheads="1"/>
          </p:cNvSpPr>
          <p:nvPr/>
        </p:nvSpPr>
        <p:spPr bwMode="auto">
          <a:xfrm>
            <a:off x="838200" y="3048000"/>
            <a:ext cx="1905000" cy="1447800"/>
          </a:xfrm>
          <a:prstGeom prst="roundRect">
            <a:avLst>
              <a:gd name="adj" fmla="val 16667"/>
            </a:avLst>
          </a:prstGeom>
          <a:gradFill rotWithShape="0">
            <a:gsLst>
              <a:gs pos="0">
                <a:srgbClr val="93A9A0"/>
              </a:gs>
              <a:gs pos="100000">
                <a:srgbClr val="73857D"/>
              </a:gs>
            </a:gsLst>
            <a:lin ang="5400000" scaled="1"/>
          </a:gradFill>
          <a:ln w="9525">
            <a:solidFill>
              <a:schemeClr val="tx1"/>
            </a:solidFill>
            <a:round/>
          </a:ln>
        </p:spPr>
        <p:txBody>
          <a:bodyPr wrap="none" anchor="ctr"/>
          <a:lstStyle/>
          <a:p>
            <a:endParaRPr lang="zh-CN" altLang="en-US"/>
          </a:p>
        </p:txBody>
      </p:sp>
      <p:sp>
        <p:nvSpPr>
          <p:cNvPr id="70670" name="AutoShape 15"/>
          <p:cNvSpPr>
            <a:spLocks noChangeArrowheads="1"/>
          </p:cNvSpPr>
          <p:nvPr/>
        </p:nvSpPr>
        <p:spPr bwMode="auto">
          <a:xfrm>
            <a:off x="3581400" y="3048000"/>
            <a:ext cx="2743200" cy="1447800"/>
          </a:xfrm>
          <a:prstGeom prst="roundRect">
            <a:avLst>
              <a:gd name="adj" fmla="val 16667"/>
            </a:avLst>
          </a:prstGeom>
          <a:gradFill rotWithShape="0">
            <a:gsLst>
              <a:gs pos="0">
                <a:srgbClr val="93A9A0"/>
              </a:gs>
              <a:gs pos="100000">
                <a:srgbClr val="73857D"/>
              </a:gs>
            </a:gsLst>
            <a:lin ang="5400000" scaled="1"/>
          </a:gradFill>
          <a:ln w="9525">
            <a:solidFill>
              <a:schemeClr val="tx1"/>
            </a:solidFill>
            <a:round/>
          </a:ln>
        </p:spPr>
        <p:txBody>
          <a:bodyPr wrap="none" anchor="ctr"/>
          <a:lstStyle/>
          <a:p>
            <a:endParaRPr lang="zh-CN" altLang="en-US"/>
          </a:p>
        </p:txBody>
      </p:sp>
      <p:sp>
        <p:nvSpPr>
          <p:cNvPr id="70671" name="AutoShape 16"/>
          <p:cNvSpPr>
            <a:spLocks noChangeArrowheads="1"/>
          </p:cNvSpPr>
          <p:nvPr/>
        </p:nvSpPr>
        <p:spPr bwMode="auto">
          <a:xfrm>
            <a:off x="1371600" y="4648200"/>
            <a:ext cx="762000" cy="685800"/>
          </a:xfrm>
          <a:custGeom>
            <a:avLst/>
            <a:gdLst>
              <a:gd name="T0" fmla="*/ 13440833 w 21600"/>
              <a:gd name="T1" fmla="*/ 0 h 21600"/>
              <a:gd name="T2" fmla="*/ 3936435 w 21600"/>
              <a:gd name="T3" fmla="*/ 3188494 h 21600"/>
              <a:gd name="T4" fmla="*/ 0 w 21600"/>
              <a:gd name="T5" fmla="*/ 10887075 h 21600"/>
              <a:gd name="T6" fmla="*/ 3936435 w 21600"/>
              <a:gd name="T7" fmla="*/ 18585657 h 21600"/>
              <a:gd name="T8" fmla="*/ 13440833 w 21600"/>
              <a:gd name="T9" fmla="*/ 21774150 h 21600"/>
              <a:gd name="T10" fmla="*/ 22945232 w 21600"/>
              <a:gd name="T11" fmla="*/ 18585657 h 21600"/>
              <a:gd name="T12" fmla="*/ 26881666 w 21600"/>
              <a:gd name="T13" fmla="*/ 10887075 h 21600"/>
              <a:gd name="T14" fmla="*/ 22945232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sp>
        <p:nvSpPr>
          <p:cNvPr id="70672" name="AutoShape 17"/>
          <p:cNvSpPr>
            <a:spLocks noChangeArrowheads="1"/>
          </p:cNvSpPr>
          <p:nvPr/>
        </p:nvSpPr>
        <p:spPr bwMode="auto">
          <a:xfrm>
            <a:off x="1905000" y="4876800"/>
            <a:ext cx="762000" cy="762000"/>
          </a:xfrm>
          <a:custGeom>
            <a:avLst/>
            <a:gdLst>
              <a:gd name="T0" fmla="*/ 13440833 w 21600"/>
              <a:gd name="T1" fmla="*/ 0 h 21600"/>
              <a:gd name="T2" fmla="*/ 3936435 w 21600"/>
              <a:gd name="T3" fmla="*/ 3936435 h 21600"/>
              <a:gd name="T4" fmla="*/ 0 w 21600"/>
              <a:gd name="T5" fmla="*/ 13440833 h 21600"/>
              <a:gd name="T6" fmla="*/ 3936435 w 21600"/>
              <a:gd name="T7" fmla="*/ 22945232 h 21600"/>
              <a:gd name="T8" fmla="*/ 13440833 w 21600"/>
              <a:gd name="T9" fmla="*/ 26881666 h 21600"/>
              <a:gd name="T10" fmla="*/ 22945232 w 21600"/>
              <a:gd name="T11" fmla="*/ 22945232 h 21600"/>
              <a:gd name="T12" fmla="*/ 26881666 w 21600"/>
              <a:gd name="T13" fmla="*/ 13440833 h 21600"/>
              <a:gd name="T14" fmla="*/ 22945232 w 21600"/>
              <a:gd name="T15" fmla="*/ 393643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sp>
        <p:nvSpPr>
          <p:cNvPr id="70673" name="AutoShape 18"/>
          <p:cNvSpPr>
            <a:spLocks noChangeArrowheads="1"/>
          </p:cNvSpPr>
          <p:nvPr/>
        </p:nvSpPr>
        <p:spPr bwMode="auto">
          <a:xfrm>
            <a:off x="5943600" y="4953000"/>
            <a:ext cx="762000" cy="685800"/>
          </a:xfrm>
          <a:custGeom>
            <a:avLst/>
            <a:gdLst>
              <a:gd name="T0" fmla="*/ 13440833 w 21600"/>
              <a:gd name="T1" fmla="*/ 0 h 21600"/>
              <a:gd name="T2" fmla="*/ 3936435 w 21600"/>
              <a:gd name="T3" fmla="*/ 3188494 h 21600"/>
              <a:gd name="T4" fmla="*/ 0 w 21600"/>
              <a:gd name="T5" fmla="*/ 10887075 h 21600"/>
              <a:gd name="T6" fmla="*/ 3936435 w 21600"/>
              <a:gd name="T7" fmla="*/ 18585657 h 21600"/>
              <a:gd name="T8" fmla="*/ 13440833 w 21600"/>
              <a:gd name="T9" fmla="*/ 21774150 h 21600"/>
              <a:gd name="T10" fmla="*/ 22945232 w 21600"/>
              <a:gd name="T11" fmla="*/ 18585657 h 21600"/>
              <a:gd name="T12" fmla="*/ 26881666 w 21600"/>
              <a:gd name="T13" fmla="*/ 10887075 h 21600"/>
              <a:gd name="T14" fmla="*/ 22945232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sp>
        <p:nvSpPr>
          <p:cNvPr id="70674" name="AutoShape 19"/>
          <p:cNvSpPr>
            <a:spLocks noChangeArrowheads="1"/>
          </p:cNvSpPr>
          <p:nvPr/>
        </p:nvSpPr>
        <p:spPr bwMode="auto">
          <a:xfrm>
            <a:off x="6477000" y="4876800"/>
            <a:ext cx="762000" cy="685800"/>
          </a:xfrm>
          <a:custGeom>
            <a:avLst/>
            <a:gdLst>
              <a:gd name="T0" fmla="*/ 13440833 w 21600"/>
              <a:gd name="T1" fmla="*/ 0 h 21600"/>
              <a:gd name="T2" fmla="*/ 3936435 w 21600"/>
              <a:gd name="T3" fmla="*/ 3188494 h 21600"/>
              <a:gd name="T4" fmla="*/ 0 w 21600"/>
              <a:gd name="T5" fmla="*/ 10887075 h 21600"/>
              <a:gd name="T6" fmla="*/ 3936435 w 21600"/>
              <a:gd name="T7" fmla="*/ 18585657 h 21600"/>
              <a:gd name="T8" fmla="*/ 13440833 w 21600"/>
              <a:gd name="T9" fmla="*/ 21774150 h 21600"/>
              <a:gd name="T10" fmla="*/ 22945232 w 21600"/>
              <a:gd name="T11" fmla="*/ 18585657 h 21600"/>
              <a:gd name="T12" fmla="*/ 26881666 w 21600"/>
              <a:gd name="T13" fmla="*/ 10887075 h 21600"/>
              <a:gd name="T14" fmla="*/ 22945232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sp>
        <p:nvSpPr>
          <p:cNvPr id="70675" name="AutoShape 20"/>
          <p:cNvSpPr>
            <a:spLocks noChangeArrowheads="1"/>
          </p:cNvSpPr>
          <p:nvPr/>
        </p:nvSpPr>
        <p:spPr bwMode="auto">
          <a:xfrm>
            <a:off x="2514600" y="4953000"/>
            <a:ext cx="762000" cy="685800"/>
          </a:xfrm>
          <a:custGeom>
            <a:avLst/>
            <a:gdLst>
              <a:gd name="T0" fmla="*/ 13440833 w 21600"/>
              <a:gd name="T1" fmla="*/ 0 h 21600"/>
              <a:gd name="T2" fmla="*/ 3936435 w 21600"/>
              <a:gd name="T3" fmla="*/ 3188494 h 21600"/>
              <a:gd name="T4" fmla="*/ 0 w 21600"/>
              <a:gd name="T5" fmla="*/ 10887075 h 21600"/>
              <a:gd name="T6" fmla="*/ 3936435 w 21600"/>
              <a:gd name="T7" fmla="*/ 18585657 h 21600"/>
              <a:gd name="T8" fmla="*/ 13440833 w 21600"/>
              <a:gd name="T9" fmla="*/ 21774150 h 21600"/>
              <a:gd name="T10" fmla="*/ 22945232 w 21600"/>
              <a:gd name="T11" fmla="*/ 18585657 h 21600"/>
              <a:gd name="T12" fmla="*/ 26881666 w 21600"/>
              <a:gd name="T13" fmla="*/ 10887075 h 21600"/>
              <a:gd name="T14" fmla="*/ 22945232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pic>
        <p:nvPicPr>
          <p:cNvPr id="70676" name="Picture 21"/>
          <p:cNvPicPr>
            <a:picLocks noChangeAspect="1" noChangeArrowheads="1"/>
          </p:cNvPicPr>
          <p:nvPr/>
        </p:nvPicPr>
        <p:blipFill>
          <a:blip r:embed="rId5">
            <a:lum contrast="6000"/>
          </a:blip>
          <a:srcRect l="5556" t="2036" r="5556" b="6784"/>
          <a:stretch>
            <a:fillRect/>
          </a:stretch>
        </p:blipFill>
        <p:spPr bwMode="auto">
          <a:xfrm>
            <a:off x="1981200" y="609600"/>
            <a:ext cx="609600" cy="533400"/>
          </a:xfrm>
          <a:prstGeom prst="rect">
            <a:avLst/>
          </a:prstGeom>
          <a:noFill/>
          <a:ln w="9525">
            <a:noFill/>
            <a:miter lim="800000"/>
            <a:headEnd/>
            <a:tailEnd/>
          </a:ln>
        </p:spPr>
      </p:pic>
      <p:pic>
        <p:nvPicPr>
          <p:cNvPr id="70677" name="Picture 22"/>
          <p:cNvPicPr>
            <a:picLocks noChangeAspect="1" noChangeArrowheads="1"/>
          </p:cNvPicPr>
          <p:nvPr/>
        </p:nvPicPr>
        <p:blipFill>
          <a:blip r:embed="rId5">
            <a:lum contrast="6000"/>
          </a:blip>
          <a:srcRect l="5556" t="2036" r="5556" b="6784"/>
          <a:stretch>
            <a:fillRect/>
          </a:stretch>
        </p:blipFill>
        <p:spPr bwMode="auto">
          <a:xfrm>
            <a:off x="1600200" y="762000"/>
            <a:ext cx="609600" cy="533400"/>
          </a:xfrm>
          <a:prstGeom prst="rect">
            <a:avLst/>
          </a:prstGeom>
          <a:noFill/>
          <a:ln w="9525">
            <a:noFill/>
            <a:miter lim="800000"/>
            <a:headEnd/>
            <a:tailEnd/>
          </a:ln>
        </p:spPr>
      </p:pic>
      <p:pic>
        <p:nvPicPr>
          <p:cNvPr id="70678" name="Picture 23"/>
          <p:cNvPicPr>
            <a:picLocks noChangeAspect="1" noChangeArrowheads="1"/>
          </p:cNvPicPr>
          <p:nvPr/>
        </p:nvPicPr>
        <p:blipFill>
          <a:blip r:embed="rId5">
            <a:lum contrast="6000"/>
          </a:blip>
          <a:srcRect l="5556" t="2036" r="5556" b="6784"/>
          <a:stretch>
            <a:fillRect/>
          </a:stretch>
        </p:blipFill>
        <p:spPr bwMode="auto">
          <a:xfrm>
            <a:off x="1219200" y="914400"/>
            <a:ext cx="609600" cy="533400"/>
          </a:xfrm>
          <a:prstGeom prst="rect">
            <a:avLst/>
          </a:prstGeom>
          <a:noFill/>
          <a:ln w="9525">
            <a:noFill/>
            <a:miter lim="800000"/>
            <a:headEnd/>
            <a:tailEnd/>
          </a:ln>
        </p:spPr>
      </p:pic>
      <p:sp>
        <p:nvSpPr>
          <p:cNvPr id="70679" name="Text Box 24"/>
          <p:cNvSpPr txBox="1">
            <a:spLocks noChangeArrowheads="1"/>
          </p:cNvSpPr>
          <p:nvPr/>
        </p:nvSpPr>
        <p:spPr bwMode="auto">
          <a:xfrm>
            <a:off x="1981200" y="1219200"/>
            <a:ext cx="838200" cy="457200"/>
          </a:xfrm>
          <a:prstGeom prst="rect">
            <a:avLst/>
          </a:prstGeom>
          <a:noFill/>
          <a:ln w="9525">
            <a:noFill/>
            <a:miter lim="800000"/>
          </a:ln>
        </p:spPr>
        <p:txBody>
          <a:bodyPr>
            <a:spAutoFit/>
          </a:bodyPr>
          <a:lstStyle/>
          <a:p>
            <a:pPr>
              <a:spcBef>
                <a:spcPct val="50000"/>
              </a:spcBef>
            </a:pPr>
            <a:r>
              <a:rPr lang="zh-CN" altLang="en-US" sz="2400" b="1">
                <a:ea typeface="楷体_GB2312" pitchFamily="49" charset="-122"/>
              </a:rPr>
              <a:t>卡片</a:t>
            </a:r>
            <a:endParaRPr lang="zh-CN" altLang="en-US" sz="2400" b="1"/>
          </a:p>
        </p:txBody>
      </p:sp>
      <p:sp>
        <p:nvSpPr>
          <p:cNvPr id="70680" name="Text Box 25"/>
          <p:cNvSpPr txBox="1">
            <a:spLocks noChangeArrowheads="1"/>
          </p:cNvSpPr>
          <p:nvPr/>
        </p:nvSpPr>
        <p:spPr bwMode="auto">
          <a:xfrm>
            <a:off x="1371600" y="3352800"/>
            <a:ext cx="838200" cy="822325"/>
          </a:xfrm>
          <a:prstGeom prst="rect">
            <a:avLst/>
          </a:prstGeom>
          <a:solidFill>
            <a:srgbClr val="1BFFC3"/>
          </a:solidFill>
          <a:ln w="9525">
            <a:noFill/>
            <a:miter lim="800000"/>
          </a:ln>
        </p:spPr>
        <p:txBody>
          <a:bodyPr>
            <a:spAutoFit/>
          </a:bodyPr>
          <a:lstStyle/>
          <a:p>
            <a:pPr>
              <a:spcBef>
                <a:spcPct val="50000"/>
              </a:spcBef>
            </a:pPr>
            <a:r>
              <a:rPr lang="en-US" altLang="zh-CN" sz="2400" b="1">
                <a:solidFill>
                  <a:srgbClr val="000099"/>
                </a:solidFill>
                <a:ea typeface="楷体_GB2312" pitchFamily="49" charset="-122"/>
              </a:rPr>
              <a:t>IBM1401</a:t>
            </a:r>
            <a:endParaRPr lang="en-US" altLang="zh-CN" sz="2400" b="1">
              <a:solidFill>
                <a:srgbClr val="000099"/>
              </a:solidFill>
            </a:endParaRPr>
          </a:p>
        </p:txBody>
      </p:sp>
      <p:sp>
        <p:nvSpPr>
          <p:cNvPr id="70681" name="Text Box 26"/>
          <p:cNvSpPr txBox="1">
            <a:spLocks noChangeArrowheads="1"/>
          </p:cNvSpPr>
          <p:nvPr/>
        </p:nvSpPr>
        <p:spPr bwMode="auto">
          <a:xfrm>
            <a:off x="4343400" y="3352800"/>
            <a:ext cx="838200" cy="822325"/>
          </a:xfrm>
          <a:prstGeom prst="rect">
            <a:avLst/>
          </a:prstGeom>
          <a:solidFill>
            <a:srgbClr val="1BFFC3"/>
          </a:solidFill>
          <a:ln w="9525">
            <a:noFill/>
            <a:miter lim="800000"/>
          </a:ln>
        </p:spPr>
        <p:txBody>
          <a:bodyPr>
            <a:spAutoFit/>
          </a:bodyPr>
          <a:lstStyle/>
          <a:p>
            <a:pPr>
              <a:spcBef>
                <a:spcPct val="50000"/>
              </a:spcBef>
            </a:pPr>
            <a:r>
              <a:rPr lang="en-US" altLang="zh-CN" sz="2400" b="1">
                <a:solidFill>
                  <a:srgbClr val="000099"/>
                </a:solidFill>
                <a:ea typeface="楷体_GB2312" pitchFamily="49" charset="-122"/>
              </a:rPr>
              <a:t>IBM7094</a:t>
            </a:r>
            <a:endParaRPr lang="en-US" altLang="zh-CN" sz="2400" b="1">
              <a:solidFill>
                <a:srgbClr val="000099"/>
              </a:solidFill>
            </a:endParaRPr>
          </a:p>
        </p:txBody>
      </p:sp>
      <p:sp>
        <p:nvSpPr>
          <p:cNvPr id="70682" name="Text Box 27"/>
          <p:cNvSpPr txBox="1">
            <a:spLocks noChangeArrowheads="1"/>
          </p:cNvSpPr>
          <p:nvPr/>
        </p:nvSpPr>
        <p:spPr bwMode="auto">
          <a:xfrm>
            <a:off x="7467600" y="3429000"/>
            <a:ext cx="838200" cy="822325"/>
          </a:xfrm>
          <a:prstGeom prst="rect">
            <a:avLst/>
          </a:prstGeom>
          <a:solidFill>
            <a:srgbClr val="1BFFC3"/>
          </a:solidFill>
          <a:ln w="9525">
            <a:noFill/>
            <a:miter lim="800000"/>
          </a:ln>
        </p:spPr>
        <p:txBody>
          <a:bodyPr>
            <a:spAutoFit/>
          </a:bodyPr>
          <a:lstStyle/>
          <a:p>
            <a:pPr>
              <a:spcBef>
                <a:spcPct val="50000"/>
              </a:spcBef>
            </a:pPr>
            <a:r>
              <a:rPr lang="en-US" altLang="zh-CN" sz="2400" b="1">
                <a:solidFill>
                  <a:srgbClr val="000099"/>
                </a:solidFill>
                <a:ea typeface="楷体_GB2312" pitchFamily="49" charset="-122"/>
              </a:rPr>
              <a:t>IBM1401</a:t>
            </a:r>
            <a:endParaRPr lang="en-US" altLang="zh-CN" sz="2400" b="1">
              <a:solidFill>
                <a:srgbClr val="000099"/>
              </a:solidFill>
            </a:endParaRPr>
          </a:p>
        </p:txBody>
      </p:sp>
      <p:sp>
        <p:nvSpPr>
          <p:cNvPr id="70683" name="Text Box 28"/>
          <p:cNvSpPr txBox="1">
            <a:spLocks noChangeArrowheads="1"/>
          </p:cNvSpPr>
          <p:nvPr/>
        </p:nvSpPr>
        <p:spPr bwMode="auto">
          <a:xfrm>
            <a:off x="1676400" y="5638800"/>
            <a:ext cx="1676400" cy="457200"/>
          </a:xfrm>
          <a:prstGeom prst="rect">
            <a:avLst/>
          </a:prstGeom>
          <a:noFill/>
          <a:ln w="9525">
            <a:noFill/>
            <a:miter lim="800000"/>
          </a:ln>
        </p:spPr>
        <p:txBody>
          <a:bodyPr>
            <a:spAutoFit/>
          </a:bodyPr>
          <a:lstStyle/>
          <a:p>
            <a:pPr>
              <a:spcBef>
                <a:spcPct val="50000"/>
              </a:spcBef>
            </a:pPr>
            <a:r>
              <a:rPr lang="zh-CN" altLang="en-US" sz="2400" b="1">
                <a:ea typeface="楷体_GB2312" pitchFamily="49" charset="-122"/>
              </a:rPr>
              <a:t>输入磁带</a:t>
            </a:r>
            <a:endParaRPr lang="zh-CN" altLang="en-US" sz="2400" b="1"/>
          </a:p>
        </p:txBody>
      </p:sp>
      <p:sp>
        <p:nvSpPr>
          <p:cNvPr id="70684" name="AutoShape 29"/>
          <p:cNvSpPr>
            <a:spLocks noChangeArrowheads="1"/>
          </p:cNvSpPr>
          <p:nvPr/>
        </p:nvSpPr>
        <p:spPr bwMode="auto">
          <a:xfrm>
            <a:off x="7010400" y="4648200"/>
            <a:ext cx="762000" cy="685800"/>
          </a:xfrm>
          <a:custGeom>
            <a:avLst/>
            <a:gdLst>
              <a:gd name="T0" fmla="*/ 13440833 w 21600"/>
              <a:gd name="T1" fmla="*/ 0 h 21600"/>
              <a:gd name="T2" fmla="*/ 3936435 w 21600"/>
              <a:gd name="T3" fmla="*/ 3188494 h 21600"/>
              <a:gd name="T4" fmla="*/ 0 w 21600"/>
              <a:gd name="T5" fmla="*/ 10887075 h 21600"/>
              <a:gd name="T6" fmla="*/ 3936435 w 21600"/>
              <a:gd name="T7" fmla="*/ 18585657 h 21600"/>
              <a:gd name="T8" fmla="*/ 13440833 w 21600"/>
              <a:gd name="T9" fmla="*/ 21774150 h 21600"/>
              <a:gd name="T10" fmla="*/ 22945232 w 21600"/>
              <a:gd name="T11" fmla="*/ 18585657 h 21600"/>
              <a:gd name="T12" fmla="*/ 26881666 w 21600"/>
              <a:gd name="T13" fmla="*/ 10887075 h 21600"/>
              <a:gd name="T14" fmla="*/ 22945232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sp>
        <p:nvSpPr>
          <p:cNvPr id="70685" name="AutoShape 30"/>
          <p:cNvSpPr>
            <a:spLocks noChangeArrowheads="1"/>
          </p:cNvSpPr>
          <p:nvPr/>
        </p:nvSpPr>
        <p:spPr bwMode="auto">
          <a:xfrm flipV="1">
            <a:off x="4648200" y="5029200"/>
            <a:ext cx="1219200" cy="457200"/>
          </a:xfrm>
          <a:prstGeom prst="curvedDownArrow">
            <a:avLst>
              <a:gd name="adj1" fmla="val 29741"/>
              <a:gd name="adj2" fmla="val 99025"/>
              <a:gd name="adj3" fmla="val 33333"/>
            </a:avLst>
          </a:prstGeom>
          <a:solidFill>
            <a:srgbClr val="1BFFC3"/>
          </a:solidFill>
          <a:ln w="9525">
            <a:solidFill>
              <a:schemeClr val="tx1"/>
            </a:solidFill>
            <a:miter lim="800000"/>
          </a:ln>
        </p:spPr>
        <p:txBody>
          <a:bodyPr wrap="none" anchor="ctr"/>
          <a:lstStyle/>
          <a:p>
            <a:endParaRPr lang="zh-CN" altLang="en-US"/>
          </a:p>
        </p:txBody>
      </p:sp>
      <p:sp>
        <p:nvSpPr>
          <p:cNvPr id="70686" name="AutoShape 31"/>
          <p:cNvSpPr>
            <a:spLocks noChangeArrowheads="1"/>
          </p:cNvSpPr>
          <p:nvPr/>
        </p:nvSpPr>
        <p:spPr bwMode="auto">
          <a:xfrm flipV="1">
            <a:off x="3352800" y="5029200"/>
            <a:ext cx="1219200" cy="533400"/>
          </a:xfrm>
          <a:prstGeom prst="curvedDownArrow">
            <a:avLst>
              <a:gd name="adj1" fmla="val 25492"/>
              <a:gd name="adj2" fmla="val 84878"/>
              <a:gd name="adj3" fmla="val 33333"/>
            </a:avLst>
          </a:prstGeom>
          <a:solidFill>
            <a:srgbClr val="1BFFC3"/>
          </a:solidFill>
          <a:ln w="9525">
            <a:solidFill>
              <a:schemeClr val="tx1"/>
            </a:solidFill>
            <a:miter lim="800000"/>
          </a:ln>
        </p:spPr>
        <p:txBody>
          <a:bodyPr wrap="none" anchor="ctr"/>
          <a:lstStyle/>
          <a:p>
            <a:endParaRPr lang="zh-CN" altLang="en-US"/>
          </a:p>
        </p:txBody>
      </p:sp>
      <p:sp>
        <p:nvSpPr>
          <p:cNvPr id="70687" name="Text Box 32"/>
          <p:cNvSpPr txBox="1">
            <a:spLocks noChangeArrowheads="1"/>
          </p:cNvSpPr>
          <p:nvPr/>
        </p:nvSpPr>
        <p:spPr bwMode="auto">
          <a:xfrm>
            <a:off x="4267200" y="1143000"/>
            <a:ext cx="1143000" cy="396875"/>
          </a:xfrm>
          <a:prstGeom prst="rect">
            <a:avLst/>
          </a:prstGeom>
          <a:noFill/>
          <a:ln w="9525">
            <a:noFill/>
            <a:miter lim="800000"/>
          </a:ln>
        </p:spPr>
        <p:txBody>
          <a:bodyPr>
            <a:spAutoFit/>
          </a:bodyPr>
          <a:lstStyle/>
          <a:p>
            <a:pPr>
              <a:spcBef>
                <a:spcPct val="50000"/>
              </a:spcBef>
            </a:pPr>
            <a:r>
              <a:rPr lang="zh-CN" altLang="en-US" sz="2000" b="1">
                <a:ea typeface="楷体_GB2312" pitchFamily="49" charset="-122"/>
              </a:rPr>
              <a:t>磁带机</a:t>
            </a:r>
            <a:endParaRPr lang="zh-CN" altLang="en-US" sz="2400" b="1"/>
          </a:p>
        </p:txBody>
      </p:sp>
      <p:pic>
        <p:nvPicPr>
          <p:cNvPr id="70688" name="Picture 33"/>
          <p:cNvPicPr>
            <a:picLocks noChangeAspect="1" noChangeArrowheads="1"/>
          </p:cNvPicPr>
          <p:nvPr/>
        </p:nvPicPr>
        <p:blipFill>
          <a:blip r:embed="rId3">
            <a:lum bright="12000"/>
          </a:blip>
          <a:srcRect l="10390" t="11484" r="16884" b="8133"/>
          <a:stretch>
            <a:fillRect/>
          </a:stretch>
        </p:blipFill>
        <p:spPr bwMode="auto">
          <a:xfrm>
            <a:off x="1752600" y="2286000"/>
            <a:ext cx="533400" cy="533400"/>
          </a:xfrm>
          <a:prstGeom prst="rect">
            <a:avLst/>
          </a:prstGeom>
          <a:noFill/>
          <a:ln w="9525">
            <a:noFill/>
            <a:miter lim="800000"/>
            <a:headEnd/>
            <a:tailEnd/>
          </a:ln>
        </p:spPr>
      </p:pic>
      <p:pic>
        <p:nvPicPr>
          <p:cNvPr id="70689" name="Picture 34"/>
          <p:cNvPicPr>
            <a:picLocks noChangeAspect="1" noChangeArrowheads="1"/>
          </p:cNvPicPr>
          <p:nvPr/>
        </p:nvPicPr>
        <p:blipFill>
          <a:blip r:embed="rId3">
            <a:lum bright="12000"/>
          </a:blip>
          <a:srcRect l="10390" t="11484" r="16884" b="8133"/>
          <a:stretch>
            <a:fillRect/>
          </a:stretch>
        </p:blipFill>
        <p:spPr bwMode="auto">
          <a:xfrm>
            <a:off x="3810000" y="2286000"/>
            <a:ext cx="533400" cy="533400"/>
          </a:xfrm>
          <a:prstGeom prst="rect">
            <a:avLst/>
          </a:prstGeom>
          <a:noFill/>
          <a:ln w="9525">
            <a:noFill/>
            <a:miter lim="800000"/>
            <a:headEnd/>
            <a:tailEnd/>
          </a:ln>
        </p:spPr>
      </p:pic>
      <p:pic>
        <p:nvPicPr>
          <p:cNvPr id="70690" name="Picture 35"/>
          <p:cNvPicPr>
            <a:picLocks noChangeAspect="1" noChangeArrowheads="1"/>
          </p:cNvPicPr>
          <p:nvPr/>
        </p:nvPicPr>
        <p:blipFill>
          <a:blip r:embed="rId3">
            <a:lum bright="12000"/>
          </a:blip>
          <a:srcRect l="10390" t="11484" r="16884" b="8133"/>
          <a:stretch>
            <a:fillRect/>
          </a:stretch>
        </p:blipFill>
        <p:spPr bwMode="auto">
          <a:xfrm>
            <a:off x="3810000" y="1676400"/>
            <a:ext cx="533400" cy="533400"/>
          </a:xfrm>
          <a:prstGeom prst="rect">
            <a:avLst/>
          </a:prstGeom>
          <a:noFill/>
          <a:ln w="9525">
            <a:noFill/>
            <a:miter lim="800000"/>
            <a:headEnd/>
            <a:tailEnd/>
          </a:ln>
        </p:spPr>
      </p:pic>
      <p:pic>
        <p:nvPicPr>
          <p:cNvPr id="70691" name="Picture 36"/>
          <p:cNvPicPr>
            <a:picLocks noChangeAspect="1" noChangeArrowheads="1"/>
          </p:cNvPicPr>
          <p:nvPr/>
        </p:nvPicPr>
        <p:blipFill>
          <a:blip r:embed="rId3">
            <a:lum bright="12000"/>
          </a:blip>
          <a:srcRect l="10390" t="11484" r="16884" b="8133"/>
          <a:stretch>
            <a:fillRect/>
          </a:stretch>
        </p:blipFill>
        <p:spPr bwMode="auto">
          <a:xfrm>
            <a:off x="4648200" y="2286000"/>
            <a:ext cx="533400" cy="533400"/>
          </a:xfrm>
          <a:prstGeom prst="rect">
            <a:avLst/>
          </a:prstGeom>
          <a:noFill/>
          <a:ln w="9525">
            <a:noFill/>
            <a:miter lim="800000"/>
            <a:headEnd/>
            <a:tailEnd/>
          </a:ln>
        </p:spPr>
      </p:pic>
      <p:pic>
        <p:nvPicPr>
          <p:cNvPr id="70692" name="Picture 37"/>
          <p:cNvPicPr>
            <a:picLocks noChangeAspect="1" noChangeArrowheads="1"/>
          </p:cNvPicPr>
          <p:nvPr/>
        </p:nvPicPr>
        <p:blipFill>
          <a:blip r:embed="rId3">
            <a:lum bright="12000"/>
          </a:blip>
          <a:srcRect l="10390" t="11484" r="16884" b="8133"/>
          <a:stretch>
            <a:fillRect/>
          </a:stretch>
        </p:blipFill>
        <p:spPr bwMode="auto">
          <a:xfrm>
            <a:off x="4648200" y="1676400"/>
            <a:ext cx="533400" cy="533400"/>
          </a:xfrm>
          <a:prstGeom prst="rect">
            <a:avLst/>
          </a:prstGeom>
          <a:noFill/>
          <a:ln w="9525">
            <a:noFill/>
            <a:miter lim="800000"/>
            <a:headEnd/>
            <a:tailEnd/>
          </a:ln>
        </p:spPr>
      </p:pic>
      <p:pic>
        <p:nvPicPr>
          <p:cNvPr id="70693" name="Picture 38"/>
          <p:cNvPicPr>
            <a:picLocks noChangeAspect="1" noChangeArrowheads="1"/>
          </p:cNvPicPr>
          <p:nvPr/>
        </p:nvPicPr>
        <p:blipFill>
          <a:blip r:embed="rId3">
            <a:lum bright="12000"/>
          </a:blip>
          <a:srcRect l="10390" t="11484" r="16884" b="8133"/>
          <a:stretch>
            <a:fillRect/>
          </a:stretch>
        </p:blipFill>
        <p:spPr bwMode="auto">
          <a:xfrm>
            <a:off x="5486400" y="2362200"/>
            <a:ext cx="533400" cy="533400"/>
          </a:xfrm>
          <a:prstGeom prst="rect">
            <a:avLst/>
          </a:prstGeom>
          <a:noFill/>
          <a:ln w="9525">
            <a:noFill/>
            <a:miter lim="800000"/>
            <a:headEnd/>
            <a:tailEnd/>
          </a:ln>
        </p:spPr>
      </p:pic>
      <p:pic>
        <p:nvPicPr>
          <p:cNvPr id="70694" name="Picture 39"/>
          <p:cNvPicPr>
            <a:picLocks noChangeAspect="1" noChangeArrowheads="1"/>
          </p:cNvPicPr>
          <p:nvPr/>
        </p:nvPicPr>
        <p:blipFill>
          <a:blip r:embed="rId3">
            <a:lum bright="12000"/>
          </a:blip>
          <a:srcRect l="10390" t="11484" r="16884" b="8133"/>
          <a:stretch>
            <a:fillRect/>
          </a:stretch>
        </p:blipFill>
        <p:spPr bwMode="auto">
          <a:xfrm>
            <a:off x="5486400" y="1676400"/>
            <a:ext cx="533400" cy="533400"/>
          </a:xfrm>
          <a:prstGeom prst="rect">
            <a:avLst/>
          </a:prstGeom>
          <a:noFill/>
          <a:ln w="9525">
            <a:noFill/>
            <a:miter lim="800000"/>
            <a:headEnd/>
            <a:tailEnd/>
          </a:ln>
        </p:spPr>
      </p:pic>
      <p:sp>
        <p:nvSpPr>
          <p:cNvPr id="70695" name="Text Box 40"/>
          <p:cNvSpPr txBox="1">
            <a:spLocks noChangeArrowheads="1"/>
          </p:cNvSpPr>
          <p:nvPr/>
        </p:nvSpPr>
        <p:spPr bwMode="auto">
          <a:xfrm>
            <a:off x="577850" y="1447800"/>
            <a:ext cx="488950" cy="1600200"/>
          </a:xfrm>
          <a:prstGeom prst="rect">
            <a:avLst/>
          </a:prstGeom>
          <a:noFill/>
          <a:ln w="9525">
            <a:noFill/>
            <a:miter lim="800000"/>
          </a:ln>
        </p:spPr>
        <p:txBody>
          <a:bodyPr vert="eaVert">
            <a:spAutoFit/>
          </a:bodyPr>
          <a:lstStyle/>
          <a:p>
            <a:pPr>
              <a:spcBef>
                <a:spcPct val="50000"/>
              </a:spcBef>
            </a:pPr>
            <a:r>
              <a:rPr lang="zh-CN" altLang="en-US" sz="2000" b="1">
                <a:ea typeface="楷体_GB2312" pitchFamily="49" charset="-122"/>
              </a:rPr>
              <a:t>卡片阅读机</a:t>
            </a:r>
            <a:endParaRPr lang="zh-CN" altLang="en-US" sz="2400" b="1"/>
          </a:p>
        </p:txBody>
      </p:sp>
      <p:sp>
        <p:nvSpPr>
          <p:cNvPr id="70696" name="Text Box 41"/>
          <p:cNvSpPr txBox="1">
            <a:spLocks noChangeArrowheads="1"/>
          </p:cNvSpPr>
          <p:nvPr/>
        </p:nvSpPr>
        <p:spPr bwMode="auto">
          <a:xfrm>
            <a:off x="5334000" y="5638800"/>
            <a:ext cx="1676400" cy="457200"/>
          </a:xfrm>
          <a:prstGeom prst="rect">
            <a:avLst/>
          </a:prstGeom>
          <a:noFill/>
          <a:ln w="9525">
            <a:noFill/>
            <a:miter lim="800000"/>
          </a:ln>
        </p:spPr>
        <p:txBody>
          <a:bodyPr>
            <a:spAutoFit/>
          </a:bodyPr>
          <a:lstStyle/>
          <a:p>
            <a:pPr>
              <a:spcBef>
                <a:spcPct val="50000"/>
              </a:spcBef>
            </a:pPr>
            <a:r>
              <a:rPr lang="zh-CN" altLang="en-US" sz="2400" b="1">
                <a:ea typeface="楷体_GB2312" pitchFamily="49" charset="-122"/>
              </a:rPr>
              <a:t>输出磁带</a:t>
            </a:r>
            <a:endParaRPr lang="zh-CN" altLang="en-US" sz="2400" b="1"/>
          </a:p>
        </p:txBody>
      </p:sp>
      <p:pic>
        <p:nvPicPr>
          <p:cNvPr id="70697" name="Picture 42"/>
          <p:cNvPicPr>
            <a:picLocks noChangeAspect="1" noChangeArrowheads="1"/>
          </p:cNvPicPr>
          <p:nvPr/>
        </p:nvPicPr>
        <p:blipFill>
          <a:blip r:embed="rId2"/>
          <a:srcRect l="22223" t="44444" r="27779" b="2924"/>
          <a:stretch>
            <a:fillRect/>
          </a:stretch>
        </p:blipFill>
        <p:spPr bwMode="auto">
          <a:xfrm>
            <a:off x="7207250" y="1752600"/>
            <a:ext cx="609600" cy="1371600"/>
          </a:xfrm>
          <a:prstGeom prst="rect">
            <a:avLst/>
          </a:prstGeom>
          <a:noFill/>
          <a:ln w="9525">
            <a:noFill/>
            <a:miter lim="800000"/>
            <a:headEnd/>
            <a:tailEnd/>
          </a:ln>
        </p:spPr>
      </p:pic>
      <p:pic>
        <p:nvPicPr>
          <p:cNvPr id="70698" name="Picture 43"/>
          <p:cNvPicPr>
            <a:picLocks noChangeAspect="1" noChangeArrowheads="1"/>
          </p:cNvPicPr>
          <p:nvPr/>
        </p:nvPicPr>
        <p:blipFill>
          <a:blip r:embed="rId6">
            <a:lum bright="6000"/>
          </a:blip>
          <a:srcRect l="18182" t="13637" r="27272" b="18182"/>
          <a:stretch>
            <a:fillRect/>
          </a:stretch>
        </p:blipFill>
        <p:spPr bwMode="auto">
          <a:xfrm>
            <a:off x="7924800" y="2133600"/>
            <a:ext cx="533400" cy="990600"/>
          </a:xfrm>
          <a:prstGeom prst="rect">
            <a:avLst/>
          </a:prstGeom>
          <a:noFill/>
          <a:ln w="9525">
            <a:noFill/>
            <a:miter lim="800000"/>
            <a:headEnd/>
            <a:tailEnd/>
          </a:ln>
        </p:spPr>
      </p:pic>
      <p:pic>
        <p:nvPicPr>
          <p:cNvPr id="70699" name="Picture 44"/>
          <p:cNvPicPr>
            <a:picLocks noChangeAspect="1" noChangeArrowheads="1"/>
          </p:cNvPicPr>
          <p:nvPr/>
        </p:nvPicPr>
        <p:blipFill>
          <a:blip r:embed="rId3">
            <a:lum bright="12000"/>
          </a:blip>
          <a:srcRect l="10390" t="11484" r="16884" b="8133"/>
          <a:stretch>
            <a:fillRect/>
          </a:stretch>
        </p:blipFill>
        <p:spPr bwMode="auto">
          <a:xfrm>
            <a:off x="7207250" y="1752600"/>
            <a:ext cx="533400" cy="533400"/>
          </a:xfrm>
          <a:prstGeom prst="rect">
            <a:avLst/>
          </a:prstGeom>
          <a:noFill/>
          <a:ln w="9525">
            <a:noFill/>
            <a:miter lim="800000"/>
            <a:headEnd/>
            <a:tailEnd/>
          </a:ln>
        </p:spPr>
      </p:pic>
      <p:pic>
        <p:nvPicPr>
          <p:cNvPr id="70700" name="Picture 45"/>
          <p:cNvPicPr>
            <a:picLocks noChangeAspect="1" noChangeArrowheads="1"/>
          </p:cNvPicPr>
          <p:nvPr/>
        </p:nvPicPr>
        <p:blipFill>
          <a:blip r:embed="rId3">
            <a:lum bright="12000"/>
          </a:blip>
          <a:srcRect l="10390" t="11484" r="16884" b="8133"/>
          <a:stretch>
            <a:fillRect/>
          </a:stretch>
        </p:blipFill>
        <p:spPr bwMode="auto">
          <a:xfrm>
            <a:off x="7207250" y="2438400"/>
            <a:ext cx="533400" cy="533400"/>
          </a:xfrm>
          <a:prstGeom prst="rect">
            <a:avLst/>
          </a:prstGeom>
          <a:noFill/>
          <a:ln w="9525">
            <a:noFill/>
            <a:miter lim="800000"/>
            <a:headEnd/>
            <a:tailEnd/>
          </a:ln>
        </p:spPr>
      </p:pic>
      <p:sp>
        <p:nvSpPr>
          <p:cNvPr id="70701" name="Text Box 46"/>
          <p:cNvSpPr txBox="1">
            <a:spLocks noChangeArrowheads="1"/>
          </p:cNvSpPr>
          <p:nvPr/>
        </p:nvSpPr>
        <p:spPr bwMode="auto">
          <a:xfrm>
            <a:off x="8382000" y="1219200"/>
            <a:ext cx="488950" cy="914400"/>
          </a:xfrm>
          <a:prstGeom prst="rect">
            <a:avLst/>
          </a:prstGeom>
          <a:noFill/>
          <a:ln w="9525">
            <a:noFill/>
            <a:miter lim="800000"/>
          </a:ln>
        </p:spPr>
        <p:txBody>
          <a:bodyPr vert="eaVert">
            <a:spAutoFit/>
          </a:bodyPr>
          <a:lstStyle/>
          <a:p>
            <a:pPr>
              <a:spcBef>
                <a:spcPct val="50000"/>
              </a:spcBef>
            </a:pPr>
            <a:r>
              <a:rPr lang="zh-CN" altLang="en-US" sz="2000" b="1">
                <a:ea typeface="楷体_GB2312" pitchFamily="49" charset="-122"/>
              </a:rPr>
              <a:t>打印机</a:t>
            </a:r>
            <a:endParaRPr lang="zh-CN" altLang="en-US" sz="2400" b="1"/>
          </a:p>
        </p:txBody>
      </p:sp>
      <p:sp>
        <p:nvSpPr>
          <p:cNvPr id="70702" name="AutoShape 47"/>
          <p:cNvSpPr>
            <a:spLocks noChangeArrowheads="1"/>
          </p:cNvSpPr>
          <p:nvPr/>
        </p:nvSpPr>
        <p:spPr bwMode="auto">
          <a:xfrm>
            <a:off x="7924800" y="1295400"/>
            <a:ext cx="381000" cy="609600"/>
          </a:xfrm>
          <a:prstGeom prst="upArrow">
            <a:avLst>
              <a:gd name="adj1" fmla="val 50000"/>
              <a:gd name="adj2" fmla="val 40000"/>
            </a:avLst>
          </a:prstGeom>
          <a:solidFill>
            <a:schemeClr val="accent1"/>
          </a:solidFill>
          <a:ln w="9525">
            <a:solidFill>
              <a:schemeClr val="tx1"/>
            </a:solidFill>
            <a:miter lim="800000"/>
          </a:ln>
        </p:spPr>
        <p:txBody>
          <a:bodyPr vert="eaVert" wrap="none" anchor="ctr"/>
          <a:lstStyle/>
          <a:p>
            <a:endParaRPr lang="zh-CN" altLang="en-US"/>
          </a:p>
        </p:txBody>
      </p:sp>
      <p:pic>
        <p:nvPicPr>
          <p:cNvPr id="70703" name="Picture 48"/>
          <p:cNvPicPr>
            <a:picLocks noChangeAspect="1" noChangeArrowheads="1"/>
          </p:cNvPicPr>
          <p:nvPr/>
        </p:nvPicPr>
        <p:blipFill>
          <a:blip r:embed="rId7"/>
          <a:srcRect/>
          <a:stretch>
            <a:fillRect/>
          </a:stretch>
        </p:blipFill>
        <p:spPr bwMode="auto">
          <a:xfrm>
            <a:off x="2895600" y="2362200"/>
            <a:ext cx="523875" cy="838200"/>
          </a:xfrm>
          <a:prstGeom prst="rect">
            <a:avLst/>
          </a:prstGeom>
          <a:noFill/>
          <a:ln w="9525">
            <a:noFill/>
            <a:miter lim="800000"/>
            <a:headEnd/>
            <a:tailEnd/>
          </a:ln>
        </p:spPr>
      </p:pic>
      <p:pic>
        <p:nvPicPr>
          <p:cNvPr id="70704" name="Picture 49"/>
          <p:cNvPicPr>
            <a:picLocks noChangeAspect="1" noChangeArrowheads="1"/>
          </p:cNvPicPr>
          <p:nvPr/>
        </p:nvPicPr>
        <p:blipFill>
          <a:blip r:embed="rId8"/>
          <a:srcRect/>
          <a:stretch>
            <a:fillRect/>
          </a:stretch>
        </p:blipFill>
        <p:spPr bwMode="auto">
          <a:xfrm>
            <a:off x="6416675" y="2362200"/>
            <a:ext cx="50165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Freeform 2"/>
          <p:cNvSpPr/>
          <p:nvPr/>
        </p:nvSpPr>
        <p:spPr bwMode="auto">
          <a:xfrm>
            <a:off x="4267200" y="9144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2" name="Freeform 3"/>
          <p:cNvSpPr/>
          <p:nvPr/>
        </p:nvSpPr>
        <p:spPr bwMode="auto">
          <a:xfrm>
            <a:off x="3810000" y="13716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3" name="Freeform 4"/>
          <p:cNvSpPr/>
          <p:nvPr/>
        </p:nvSpPr>
        <p:spPr bwMode="auto">
          <a:xfrm>
            <a:off x="3657600" y="15240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4" name="Freeform 5"/>
          <p:cNvSpPr/>
          <p:nvPr/>
        </p:nvSpPr>
        <p:spPr bwMode="auto">
          <a:xfrm>
            <a:off x="3505200" y="16764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5" name="Freeform 6"/>
          <p:cNvSpPr/>
          <p:nvPr/>
        </p:nvSpPr>
        <p:spPr bwMode="auto">
          <a:xfrm>
            <a:off x="3352800" y="18288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6" name="Text Box 7"/>
          <p:cNvSpPr txBox="1">
            <a:spLocks noChangeArrowheads="1"/>
          </p:cNvSpPr>
          <p:nvPr/>
        </p:nvSpPr>
        <p:spPr bwMode="auto">
          <a:xfrm>
            <a:off x="4876800" y="912813"/>
            <a:ext cx="998538" cy="457200"/>
          </a:xfrm>
          <a:prstGeom prst="rect">
            <a:avLst/>
          </a:prstGeom>
          <a:noFill/>
          <a:ln w="9525">
            <a:noFill/>
            <a:miter lim="800000"/>
          </a:ln>
        </p:spPr>
        <p:txBody>
          <a:bodyPr wrap="none">
            <a:spAutoFit/>
          </a:bodyPr>
          <a:lstStyle/>
          <a:p>
            <a:r>
              <a:rPr lang="en-US" altLang="en-US" sz="2400" b="1">
                <a:latin typeface="Arial" panose="020B0604020202020204" pitchFamily="34" charset="0"/>
              </a:rPr>
              <a:t>$</a:t>
            </a:r>
            <a:r>
              <a:rPr lang="en-US" altLang="zh-CN" sz="2400" b="1">
                <a:latin typeface="Arial" panose="020B0604020202020204" pitchFamily="34" charset="0"/>
              </a:rPr>
              <a:t>END</a:t>
            </a:r>
            <a:endParaRPr lang="en-US" altLang="zh-CN" sz="2400" b="1">
              <a:latin typeface="Arial" panose="020B0604020202020204" pitchFamily="34" charset="0"/>
            </a:endParaRPr>
          </a:p>
        </p:txBody>
      </p:sp>
      <p:sp>
        <p:nvSpPr>
          <p:cNvPr id="71687" name="Freeform 8"/>
          <p:cNvSpPr/>
          <p:nvPr/>
        </p:nvSpPr>
        <p:spPr bwMode="auto">
          <a:xfrm>
            <a:off x="2971800" y="22098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8" name="Text Box 9"/>
          <p:cNvSpPr txBox="1">
            <a:spLocks noChangeArrowheads="1"/>
          </p:cNvSpPr>
          <p:nvPr/>
        </p:nvSpPr>
        <p:spPr bwMode="auto">
          <a:xfrm>
            <a:off x="3733800" y="2208213"/>
            <a:ext cx="1016000" cy="457200"/>
          </a:xfrm>
          <a:prstGeom prst="rect">
            <a:avLst/>
          </a:prstGeom>
          <a:noFill/>
          <a:ln w="9525">
            <a:noFill/>
            <a:miter lim="800000"/>
          </a:ln>
        </p:spPr>
        <p:txBody>
          <a:bodyPr wrap="none">
            <a:spAutoFit/>
          </a:bodyPr>
          <a:lstStyle/>
          <a:p>
            <a:r>
              <a:rPr lang="en-US" altLang="en-US" sz="2400" b="1">
                <a:latin typeface="Arial" panose="020B0604020202020204" pitchFamily="34" charset="0"/>
              </a:rPr>
              <a:t>$</a:t>
            </a:r>
            <a:r>
              <a:rPr lang="en-US" altLang="zh-CN" sz="2400" b="1">
                <a:latin typeface="Arial" panose="020B0604020202020204" pitchFamily="34" charset="0"/>
              </a:rPr>
              <a:t>RUN</a:t>
            </a:r>
            <a:endParaRPr lang="en-US" altLang="zh-CN" sz="2400" b="1">
              <a:latin typeface="Arial" panose="020B0604020202020204" pitchFamily="34" charset="0"/>
            </a:endParaRPr>
          </a:p>
        </p:txBody>
      </p:sp>
      <p:sp>
        <p:nvSpPr>
          <p:cNvPr id="71689" name="Text Box 10"/>
          <p:cNvSpPr txBox="1">
            <a:spLocks noChangeArrowheads="1"/>
          </p:cNvSpPr>
          <p:nvPr/>
        </p:nvSpPr>
        <p:spPr bwMode="auto">
          <a:xfrm>
            <a:off x="4495800" y="1524000"/>
            <a:ext cx="2298700" cy="457200"/>
          </a:xfrm>
          <a:prstGeom prst="rect">
            <a:avLst/>
          </a:prstGeom>
          <a:solidFill>
            <a:srgbClr val="FFFFCC"/>
          </a:solidFill>
          <a:ln w="9525">
            <a:noFill/>
            <a:miter lim="800000"/>
          </a:ln>
        </p:spPr>
        <p:txBody>
          <a:bodyPr wrap="none">
            <a:spAutoFit/>
          </a:bodyPr>
          <a:lstStyle/>
          <a:p>
            <a:r>
              <a:rPr lang="en-US" altLang="zh-CN" sz="2400"/>
              <a:t>Data for program</a:t>
            </a:r>
            <a:endParaRPr lang="en-US" altLang="zh-CN" sz="2400"/>
          </a:p>
        </p:txBody>
      </p:sp>
      <p:sp>
        <p:nvSpPr>
          <p:cNvPr id="71690" name="Freeform 11"/>
          <p:cNvSpPr/>
          <p:nvPr/>
        </p:nvSpPr>
        <p:spPr bwMode="auto">
          <a:xfrm>
            <a:off x="2514600" y="26670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1" name="Text Box 12"/>
          <p:cNvSpPr txBox="1">
            <a:spLocks noChangeArrowheads="1"/>
          </p:cNvSpPr>
          <p:nvPr/>
        </p:nvSpPr>
        <p:spPr bwMode="auto">
          <a:xfrm>
            <a:off x="3200400" y="2665413"/>
            <a:ext cx="1217613" cy="457200"/>
          </a:xfrm>
          <a:prstGeom prst="rect">
            <a:avLst/>
          </a:prstGeom>
          <a:noFill/>
          <a:ln w="9525">
            <a:noFill/>
            <a:miter lim="800000"/>
          </a:ln>
        </p:spPr>
        <p:txBody>
          <a:bodyPr wrap="none">
            <a:spAutoFit/>
          </a:bodyPr>
          <a:lstStyle/>
          <a:p>
            <a:r>
              <a:rPr lang="en-US" altLang="en-US" sz="2400" b="1">
                <a:latin typeface="Arial" panose="020B0604020202020204" pitchFamily="34" charset="0"/>
              </a:rPr>
              <a:t>$</a:t>
            </a:r>
            <a:r>
              <a:rPr lang="en-US" altLang="zh-CN" sz="2400" b="1">
                <a:latin typeface="Arial" panose="020B0604020202020204" pitchFamily="34" charset="0"/>
              </a:rPr>
              <a:t>LOAD</a:t>
            </a:r>
            <a:endParaRPr lang="en-US" altLang="zh-CN" sz="2400" b="1">
              <a:latin typeface="Arial" panose="020B0604020202020204" pitchFamily="34" charset="0"/>
            </a:endParaRPr>
          </a:p>
        </p:txBody>
      </p:sp>
      <p:sp>
        <p:nvSpPr>
          <p:cNvPr id="71692" name="Freeform 13"/>
          <p:cNvSpPr/>
          <p:nvPr/>
        </p:nvSpPr>
        <p:spPr bwMode="auto">
          <a:xfrm>
            <a:off x="2057400" y="31242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3" name="Freeform 14"/>
          <p:cNvSpPr/>
          <p:nvPr/>
        </p:nvSpPr>
        <p:spPr bwMode="auto">
          <a:xfrm>
            <a:off x="1905000" y="32766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4" name="Freeform 15"/>
          <p:cNvSpPr/>
          <p:nvPr/>
        </p:nvSpPr>
        <p:spPr bwMode="auto">
          <a:xfrm>
            <a:off x="1752600" y="34290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5" name="Freeform 16"/>
          <p:cNvSpPr/>
          <p:nvPr/>
        </p:nvSpPr>
        <p:spPr bwMode="auto">
          <a:xfrm>
            <a:off x="1600200" y="35814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6" name="Text Box 17"/>
          <p:cNvSpPr txBox="1">
            <a:spLocks noChangeArrowheads="1"/>
          </p:cNvSpPr>
          <p:nvPr/>
        </p:nvSpPr>
        <p:spPr bwMode="auto">
          <a:xfrm>
            <a:off x="2667000" y="3200400"/>
            <a:ext cx="2189163" cy="457200"/>
          </a:xfrm>
          <a:prstGeom prst="rect">
            <a:avLst/>
          </a:prstGeom>
          <a:solidFill>
            <a:srgbClr val="FFFFCC"/>
          </a:solidFill>
          <a:ln w="9525">
            <a:noFill/>
            <a:miter lim="800000"/>
          </a:ln>
        </p:spPr>
        <p:txBody>
          <a:bodyPr wrap="none">
            <a:spAutoFit/>
          </a:bodyPr>
          <a:lstStyle/>
          <a:p>
            <a:r>
              <a:rPr lang="en-US" altLang="zh-CN" sz="2400"/>
              <a:t>Fortran program</a:t>
            </a:r>
            <a:endParaRPr lang="en-US" altLang="zh-CN" sz="2400"/>
          </a:p>
        </p:txBody>
      </p:sp>
      <p:sp>
        <p:nvSpPr>
          <p:cNvPr id="71697" name="Freeform 18"/>
          <p:cNvSpPr/>
          <p:nvPr/>
        </p:nvSpPr>
        <p:spPr bwMode="auto">
          <a:xfrm>
            <a:off x="1447800" y="37338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8" name="Freeform 19"/>
          <p:cNvSpPr/>
          <p:nvPr/>
        </p:nvSpPr>
        <p:spPr bwMode="auto">
          <a:xfrm>
            <a:off x="1066800" y="41148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9" name="Text Box 20"/>
          <p:cNvSpPr txBox="1">
            <a:spLocks noChangeArrowheads="1"/>
          </p:cNvSpPr>
          <p:nvPr/>
        </p:nvSpPr>
        <p:spPr bwMode="auto">
          <a:xfrm>
            <a:off x="1600200" y="4113213"/>
            <a:ext cx="1901825" cy="457200"/>
          </a:xfrm>
          <a:prstGeom prst="rect">
            <a:avLst/>
          </a:prstGeom>
          <a:noFill/>
          <a:ln w="9525">
            <a:noFill/>
            <a:miter lim="800000"/>
          </a:ln>
        </p:spPr>
        <p:txBody>
          <a:bodyPr wrap="none">
            <a:spAutoFit/>
          </a:bodyPr>
          <a:lstStyle/>
          <a:p>
            <a:r>
              <a:rPr lang="en-US" altLang="en-US" sz="2400" b="1">
                <a:latin typeface="Arial" panose="020B0604020202020204" pitchFamily="34" charset="0"/>
              </a:rPr>
              <a:t>$</a:t>
            </a:r>
            <a:r>
              <a:rPr lang="en-US" altLang="zh-CN" sz="2400" b="1">
                <a:latin typeface="Arial" panose="020B0604020202020204" pitchFamily="34" charset="0"/>
              </a:rPr>
              <a:t>FORTRAN</a:t>
            </a:r>
            <a:r>
              <a:rPr lang="en-US" altLang="zh-CN" sz="1600" b="1">
                <a:latin typeface="Arial" panose="020B0604020202020204" pitchFamily="34" charset="0"/>
              </a:rPr>
              <a:t> </a:t>
            </a:r>
            <a:endParaRPr lang="en-US" altLang="zh-CN" sz="2400" b="1">
              <a:latin typeface="Arial" panose="020B0604020202020204" pitchFamily="34" charset="0"/>
            </a:endParaRPr>
          </a:p>
        </p:txBody>
      </p:sp>
      <p:sp>
        <p:nvSpPr>
          <p:cNvPr id="71700" name="Freeform 21"/>
          <p:cNvSpPr/>
          <p:nvPr/>
        </p:nvSpPr>
        <p:spPr bwMode="auto">
          <a:xfrm>
            <a:off x="533400" y="45720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701" name="Text Box 22"/>
          <p:cNvSpPr txBox="1">
            <a:spLocks noChangeArrowheads="1"/>
          </p:cNvSpPr>
          <p:nvPr/>
        </p:nvSpPr>
        <p:spPr bwMode="auto">
          <a:xfrm>
            <a:off x="1066800" y="4570413"/>
            <a:ext cx="2649538" cy="762000"/>
          </a:xfrm>
          <a:prstGeom prst="rect">
            <a:avLst/>
          </a:prstGeom>
          <a:noFill/>
          <a:ln w="9525">
            <a:noFill/>
            <a:miter lim="800000"/>
          </a:ln>
        </p:spPr>
        <p:txBody>
          <a:bodyPr wrap="none">
            <a:spAutoFit/>
          </a:bodyPr>
          <a:lstStyle/>
          <a:p>
            <a:r>
              <a:rPr lang="en-US" altLang="en-US" sz="2400" b="1">
                <a:latin typeface="Arial" panose="020B0604020202020204" pitchFamily="34" charset="0"/>
              </a:rPr>
              <a:t>$</a:t>
            </a:r>
            <a:r>
              <a:rPr lang="en-US" altLang="zh-CN" sz="2400" b="1">
                <a:latin typeface="Arial" panose="020B0604020202020204" pitchFamily="34" charset="0"/>
              </a:rPr>
              <a:t>JOB, 10,429754</a:t>
            </a:r>
            <a:r>
              <a:rPr lang="en-US" altLang="zh-CN" sz="1600" b="1">
                <a:latin typeface="Arial" panose="020B0604020202020204" pitchFamily="34" charset="0"/>
              </a:rPr>
              <a:t> </a:t>
            </a:r>
            <a:endParaRPr lang="en-US" altLang="zh-CN" sz="1600" b="1">
              <a:latin typeface="Arial" panose="020B0604020202020204" pitchFamily="34" charset="0"/>
            </a:endParaRPr>
          </a:p>
          <a:p>
            <a:r>
              <a:rPr lang="en-US" altLang="zh-CN" sz="2000" b="1">
                <a:latin typeface="Arial" panose="020B0604020202020204" pitchFamily="34" charset="0"/>
              </a:rPr>
              <a:t>Cherry Chen</a:t>
            </a:r>
            <a:r>
              <a:rPr lang="en-US" altLang="zh-CN" sz="1600" b="1">
                <a:latin typeface="Arial" panose="020B0604020202020204" pitchFamily="34" charset="0"/>
              </a:rPr>
              <a:t> </a:t>
            </a:r>
            <a:endParaRPr lang="en-US" altLang="zh-CN" sz="2400" b="1">
              <a:latin typeface="Arial" panose="020B0604020202020204" pitchFamily="34" charset="0"/>
            </a:endParaRPr>
          </a:p>
        </p:txBody>
      </p:sp>
      <p:sp>
        <p:nvSpPr>
          <p:cNvPr id="71702" name="Text Box 23"/>
          <p:cNvSpPr txBox="1">
            <a:spLocks noChangeArrowheads="1"/>
          </p:cNvSpPr>
          <p:nvPr/>
        </p:nvSpPr>
        <p:spPr bwMode="auto">
          <a:xfrm>
            <a:off x="5867400" y="4495800"/>
            <a:ext cx="2362200" cy="1014413"/>
          </a:xfrm>
          <a:prstGeom prst="rect">
            <a:avLst/>
          </a:prstGeom>
          <a:solidFill>
            <a:srgbClr val="FEF3C2"/>
          </a:solidFill>
          <a:ln w="9525">
            <a:solidFill>
              <a:srgbClr val="FF3300"/>
            </a:solidFill>
            <a:miter lim="800000"/>
          </a:ln>
        </p:spPr>
        <p:txBody>
          <a:bodyPr>
            <a:spAutoFit/>
          </a:bodyPr>
          <a:lstStyle/>
          <a:p>
            <a:pPr algn="ctr">
              <a:spcBef>
                <a:spcPct val="50000"/>
              </a:spcBef>
            </a:pPr>
            <a:r>
              <a:rPr lang="zh-CN" altLang="en-US" sz="2400" b="1">
                <a:solidFill>
                  <a:srgbClr val="000099"/>
                </a:solidFill>
                <a:latin typeface="楷体_GB2312" pitchFamily="49" charset="-122"/>
                <a:ea typeface="楷体_GB2312" pitchFamily="49" charset="-122"/>
              </a:rPr>
              <a:t>典型的</a:t>
            </a:r>
            <a:endParaRPr lang="zh-CN" altLang="en-US" sz="2400" b="1">
              <a:solidFill>
                <a:srgbClr val="000099"/>
              </a:solidFill>
              <a:latin typeface="楷体_GB2312" pitchFamily="49" charset="-122"/>
              <a:ea typeface="楷体_GB2312" pitchFamily="49" charset="-122"/>
            </a:endParaRPr>
          </a:p>
          <a:p>
            <a:pPr algn="ctr">
              <a:spcBef>
                <a:spcPct val="50000"/>
              </a:spcBef>
            </a:pPr>
            <a:r>
              <a:rPr lang="en-US" altLang="zh-CN" sz="2400" b="1">
                <a:solidFill>
                  <a:srgbClr val="000099"/>
                </a:solidFill>
                <a:latin typeface="楷体_GB2312" pitchFamily="49" charset="-122"/>
                <a:ea typeface="楷体_GB2312" pitchFamily="49" charset="-122"/>
              </a:rPr>
              <a:t>FMS JOB </a:t>
            </a:r>
            <a:r>
              <a:rPr lang="zh-CN" altLang="en-US" sz="2400" b="1">
                <a:solidFill>
                  <a:srgbClr val="000099"/>
                </a:solidFill>
                <a:latin typeface="楷体_GB2312" pitchFamily="49" charset="-122"/>
                <a:ea typeface="楷体_GB2312" pitchFamily="49" charset="-122"/>
              </a:rPr>
              <a:t>结构</a:t>
            </a:r>
            <a:endParaRPr lang="zh-CN" altLang="en-US" sz="2400" b="1">
              <a:solidFill>
                <a:srgbClr val="000099"/>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zh-CN" altLang="en-US" dirty="0" smtClean="0">
                <a:solidFill>
                  <a:schemeClr val="accent2"/>
                </a:solidFill>
                <a:latin typeface="华文新魏" panose="02010800040101010101" pitchFamily="2" charset="-122"/>
                <a:ea typeface="华文新魏" panose="02010800040101010101" pitchFamily="2" charset="-122"/>
              </a:rPr>
              <a:t>执行系统阶段</a:t>
            </a:r>
            <a:r>
              <a:rPr lang="en-US" altLang="zh-CN" dirty="0" smtClean="0">
                <a:solidFill>
                  <a:schemeClr val="accent2"/>
                </a:solidFill>
                <a:latin typeface="华文新魏" panose="02010800040101010101" pitchFamily="2" charset="-122"/>
                <a:ea typeface="华文新魏" panose="02010800040101010101" pitchFamily="2" charset="-122"/>
              </a:rPr>
              <a:t>(2)</a:t>
            </a:r>
            <a:endParaRPr lang="en-US" altLang="zh-CN" dirty="0" smtClean="0"/>
          </a:p>
        </p:txBody>
      </p:sp>
      <p:sp>
        <p:nvSpPr>
          <p:cNvPr id="72706" name="Rectangle 3"/>
          <p:cNvSpPr>
            <a:spLocks noGrp="1" noChangeArrowheads="1"/>
          </p:cNvSpPr>
          <p:nvPr>
            <p:ph idx="1"/>
          </p:nvPr>
        </p:nvSpPr>
        <p:spPr/>
        <p:txBody>
          <a:bodyPr/>
          <a:lstStyle/>
          <a:p>
            <a:pPr algn="ctr" eaLnBrk="1" hangingPunct="1">
              <a:buFont typeface="Wingdings" panose="05000000000000000000" pitchFamily="2" charset="2"/>
              <a:buNone/>
            </a:pPr>
            <a:r>
              <a:rPr kumimoji="0" lang="zh-CN" altLang="en-US" sz="2800" dirty="0" smtClean="0">
                <a:solidFill>
                  <a:schemeClr val="tx2"/>
                </a:solidFill>
                <a:latin typeface="华文新魏" panose="02010800040101010101" pitchFamily="2" charset="-122"/>
                <a:ea typeface="华文新魏" panose="02010800040101010101" pitchFamily="2" charset="-122"/>
              </a:rPr>
              <a:t>执行系统的主存组织</a:t>
            </a:r>
            <a:endParaRPr kumimoji="0" lang="zh-CN" altLang="en-US" sz="2800" dirty="0" smtClean="0">
              <a:solidFill>
                <a:schemeClr val="tx2"/>
              </a:solidFill>
              <a:latin typeface="华文新魏" panose="02010800040101010101" pitchFamily="2" charset="-122"/>
              <a:ea typeface="华文新魏" panose="02010800040101010101" pitchFamily="2" charset="-122"/>
            </a:endParaRPr>
          </a:p>
          <a:p>
            <a:pPr algn="ctr" eaLnBrk="1" hangingPunct="1">
              <a:buFont typeface="Wingdings" panose="05000000000000000000" pitchFamily="2" charset="2"/>
              <a:buNone/>
            </a:pPr>
            <a:endParaRPr lang="zh-CN" altLang="en-US" sz="3600" dirty="0" smtClean="0">
              <a:ea typeface="华文新魏" panose="02010800040101010101" pitchFamily="2" charset="-122"/>
            </a:endParaRPr>
          </a:p>
          <a:p>
            <a:pPr eaLnBrk="1" hangingPunct="1">
              <a:buFont typeface="Wingdings" panose="05000000000000000000" pitchFamily="2" charset="2"/>
              <a:buNone/>
            </a:pPr>
            <a:endParaRPr lang="en-US" altLang="zh-CN" sz="3600" dirty="0" smtClean="0">
              <a:ea typeface="华文新魏" panose="02010800040101010101" pitchFamily="2" charset="-122"/>
            </a:endParaRPr>
          </a:p>
        </p:txBody>
      </p:sp>
      <p:grpSp>
        <p:nvGrpSpPr>
          <p:cNvPr id="72707" name="Group 10"/>
          <p:cNvGrpSpPr/>
          <p:nvPr/>
        </p:nvGrpSpPr>
        <p:grpSpPr bwMode="auto">
          <a:xfrm>
            <a:off x="1619672" y="2004430"/>
            <a:ext cx="6121400" cy="4465637"/>
            <a:chOff x="872" y="1292"/>
            <a:chExt cx="3400" cy="2356"/>
          </a:xfrm>
        </p:grpSpPr>
        <p:sp>
          <p:nvSpPr>
            <p:cNvPr id="13317" name="Text Box 5"/>
            <p:cNvSpPr txBox="1">
              <a:spLocks noChangeArrowheads="1"/>
            </p:cNvSpPr>
            <p:nvPr/>
          </p:nvSpPr>
          <p:spPr bwMode="auto">
            <a:xfrm>
              <a:off x="872" y="1292"/>
              <a:ext cx="3400" cy="321"/>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ctr" eaLnBrk="0" hangingPunct="0">
                <a:defRPr/>
              </a:pPr>
              <a:r>
                <a:rPr kumimoji="0" lang="zh-CN" altLang="en-US" sz="2800" dirty="0">
                  <a:solidFill>
                    <a:schemeClr val="tx2"/>
                  </a:solidFill>
                  <a:latin typeface="华文新魏" panose="02010800040101010101" pitchFamily="2" charset="-122"/>
                  <a:ea typeface="华文新魏" panose="02010800040101010101" pitchFamily="2" charset="-122"/>
                </a:rPr>
                <a:t>中  断  处  理</a:t>
              </a:r>
              <a:endParaRPr kumimoji="0" lang="zh-CN" altLang="en-US" sz="2800" dirty="0">
                <a:solidFill>
                  <a:schemeClr val="tx2"/>
                </a:solidFill>
                <a:latin typeface="华文新魏" panose="02010800040101010101" pitchFamily="2" charset="-122"/>
                <a:ea typeface="华文新魏" panose="02010800040101010101" pitchFamily="2" charset="-122"/>
              </a:endParaRPr>
            </a:p>
          </p:txBody>
        </p:sp>
        <p:sp>
          <p:nvSpPr>
            <p:cNvPr id="13318" name="Text Box 6"/>
            <p:cNvSpPr txBox="1">
              <a:spLocks noChangeArrowheads="1"/>
            </p:cNvSpPr>
            <p:nvPr/>
          </p:nvSpPr>
          <p:spPr bwMode="auto">
            <a:xfrm>
              <a:off x="872" y="1613"/>
              <a:ext cx="3400" cy="322"/>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ctr" eaLnBrk="0" hangingPunct="0">
                <a:defRPr/>
              </a:pPr>
              <a:r>
                <a:rPr kumimoji="0" lang="zh-CN" altLang="en-US" sz="2800">
                  <a:solidFill>
                    <a:schemeClr val="tx2"/>
                  </a:solidFill>
                  <a:latin typeface="华文新魏" panose="02010800040101010101" pitchFamily="2" charset="-122"/>
                  <a:ea typeface="华文新魏" panose="02010800040101010101" pitchFamily="2" charset="-122"/>
                </a:rPr>
                <a:t>设  备  驱  动</a:t>
              </a:r>
              <a:endParaRPr kumimoji="0" lang="zh-CN" altLang="en-US" sz="2800">
                <a:solidFill>
                  <a:schemeClr val="tx2"/>
                </a:solidFill>
                <a:latin typeface="华文新魏" panose="02010800040101010101" pitchFamily="2" charset="-122"/>
                <a:ea typeface="华文新魏" panose="02010800040101010101" pitchFamily="2" charset="-122"/>
              </a:endParaRPr>
            </a:p>
          </p:txBody>
        </p:sp>
        <p:sp>
          <p:nvSpPr>
            <p:cNvPr id="13319" name="Text Box 7"/>
            <p:cNvSpPr txBox="1">
              <a:spLocks noChangeArrowheads="1"/>
            </p:cNvSpPr>
            <p:nvPr/>
          </p:nvSpPr>
          <p:spPr bwMode="auto">
            <a:xfrm>
              <a:off x="872" y="1935"/>
              <a:ext cx="3400" cy="319"/>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ctr" eaLnBrk="0" hangingPunct="0">
                <a:defRPr/>
              </a:pPr>
              <a:r>
                <a:rPr kumimoji="0" lang="zh-CN" altLang="en-US" sz="2800">
                  <a:solidFill>
                    <a:schemeClr val="tx2"/>
                  </a:solidFill>
                  <a:latin typeface="华文新魏" panose="02010800040101010101" pitchFamily="2" charset="-122"/>
                  <a:ea typeface="华文新魏" panose="02010800040101010101" pitchFamily="2" charset="-122"/>
                </a:rPr>
                <a:t>作  业  定  序</a:t>
              </a:r>
              <a:endParaRPr kumimoji="0" lang="zh-CN" altLang="en-US" sz="2800">
                <a:solidFill>
                  <a:schemeClr val="tx2"/>
                </a:solidFill>
                <a:latin typeface="华文新魏" panose="02010800040101010101" pitchFamily="2" charset="-122"/>
                <a:ea typeface="华文新魏" panose="02010800040101010101" pitchFamily="2" charset="-122"/>
              </a:endParaRPr>
            </a:p>
          </p:txBody>
        </p:sp>
        <p:sp>
          <p:nvSpPr>
            <p:cNvPr id="13320" name="Text Box 8"/>
            <p:cNvSpPr txBox="1">
              <a:spLocks noChangeArrowheads="1"/>
            </p:cNvSpPr>
            <p:nvPr/>
          </p:nvSpPr>
          <p:spPr bwMode="auto">
            <a:xfrm>
              <a:off x="872" y="2256"/>
              <a:ext cx="3400" cy="321"/>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ctr" eaLnBrk="0" hangingPunct="0">
                <a:defRPr/>
              </a:pPr>
              <a:r>
                <a:rPr kumimoji="0" lang="zh-CN" altLang="en-US" sz="2800">
                  <a:solidFill>
                    <a:schemeClr val="tx2"/>
                  </a:solidFill>
                  <a:latin typeface="华文新魏" panose="02010800040101010101" pitchFamily="2" charset="-122"/>
                  <a:ea typeface="华文新魏" panose="02010800040101010101" pitchFamily="2" charset="-122"/>
                </a:rPr>
                <a:t>命令和</a:t>
              </a:r>
              <a:r>
                <a:rPr kumimoji="0" lang="en-US" altLang="zh-CN" sz="2800">
                  <a:solidFill>
                    <a:schemeClr val="tx2"/>
                  </a:solidFill>
                  <a:latin typeface="华文新魏" panose="02010800040101010101" pitchFamily="2" charset="-122"/>
                  <a:ea typeface="华文新魏" panose="02010800040101010101" pitchFamily="2" charset="-122"/>
                </a:rPr>
                <a:t>JCL</a:t>
              </a:r>
              <a:r>
                <a:rPr kumimoji="0" lang="zh-CN" altLang="en-US" sz="2800">
                  <a:solidFill>
                    <a:schemeClr val="tx2"/>
                  </a:solidFill>
                  <a:latin typeface="华文新魏" panose="02010800040101010101" pitchFamily="2" charset="-122"/>
                  <a:ea typeface="华文新魏" panose="02010800040101010101" pitchFamily="2" charset="-122"/>
                </a:rPr>
                <a:t>语言解释器</a:t>
              </a:r>
              <a:endParaRPr kumimoji="0" lang="zh-CN" altLang="en-US" sz="2800">
                <a:solidFill>
                  <a:schemeClr val="tx2"/>
                </a:solidFill>
                <a:latin typeface="华文新魏" panose="02010800040101010101" pitchFamily="2" charset="-122"/>
                <a:ea typeface="华文新魏" panose="02010800040101010101" pitchFamily="2" charset="-122"/>
              </a:endParaRPr>
            </a:p>
          </p:txBody>
        </p:sp>
        <p:sp>
          <p:nvSpPr>
            <p:cNvPr id="13321" name="Text Box 9"/>
            <p:cNvSpPr txBox="1">
              <a:spLocks noChangeArrowheads="1"/>
            </p:cNvSpPr>
            <p:nvPr/>
          </p:nvSpPr>
          <p:spPr bwMode="auto">
            <a:xfrm>
              <a:off x="872" y="2577"/>
              <a:ext cx="3400" cy="1071"/>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ctr" eaLnBrk="0" hangingPunct="0">
                <a:defRPr/>
              </a:pPr>
              <a:r>
                <a:rPr kumimoji="0" lang="zh-CN" altLang="en-US" sz="2400">
                  <a:solidFill>
                    <a:schemeClr val="tx2"/>
                  </a:solidFill>
                  <a:latin typeface="华文新魏" panose="02010800040101010101" pitchFamily="2" charset="-122"/>
                  <a:ea typeface="华文新魏" panose="02010800040101010101" pitchFamily="2" charset="-122"/>
                </a:rPr>
                <a:t>用</a:t>
              </a:r>
              <a:endParaRPr kumimoji="0" lang="zh-CN" altLang="en-US" sz="2400">
                <a:solidFill>
                  <a:schemeClr val="tx2"/>
                </a:solidFill>
                <a:latin typeface="华文新魏" panose="02010800040101010101" pitchFamily="2" charset="-122"/>
                <a:ea typeface="华文新魏" panose="02010800040101010101" pitchFamily="2" charset="-122"/>
              </a:endParaRPr>
            </a:p>
            <a:p>
              <a:pPr algn="ctr" eaLnBrk="0" hangingPunct="0">
                <a:defRPr/>
              </a:pPr>
              <a:r>
                <a:rPr kumimoji="0" lang="zh-CN" altLang="en-US" sz="2400">
                  <a:solidFill>
                    <a:schemeClr val="tx2"/>
                  </a:solidFill>
                  <a:latin typeface="华文新魏" panose="02010800040101010101" pitchFamily="2" charset="-122"/>
                  <a:ea typeface="华文新魏" panose="02010800040101010101" pitchFamily="2" charset="-122"/>
                </a:rPr>
                <a:t>户</a:t>
              </a:r>
              <a:endParaRPr kumimoji="0" lang="zh-CN" altLang="en-US" sz="2400">
                <a:solidFill>
                  <a:schemeClr val="tx2"/>
                </a:solidFill>
                <a:latin typeface="华文新魏" panose="02010800040101010101" pitchFamily="2" charset="-122"/>
                <a:ea typeface="华文新魏" panose="02010800040101010101" pitchFamily="2" charset="-122"/>
              </a:endParaRPr>
            </a:p>
            <a:p>
              <a:pPr algn="ctr" eaLnBrk="0" hangingPunct="0">
                <a:defRPr/>
              </a:pPr>
              <a:r>
                <a:rPr kumimoji="0" lang="zh-CN" altLang="en-US" sz="2400">
                  <a:solidFill>
                    <a:schemeClr val="tx2"/>
                  </a:solidFill>
                  <a:latin typeface="华文新魏" panose="02010800040101010101" pitchFamily="2" charset="-122"/>
                  <a:ea typeface="华文新魏" panose="02010800040101010101" pitchFamily="2" charset="-122"/>
                </a:rPr>
                <a:t>程</a:t>
              </a:r>
              <a:endParaRPr kumimoji="0" lang="zh-CN" altLang="en-US" sz="2400">
                <a:solidFill>
                  <a:schemeClr val="tx2"/>
                </a:solidFill>
                <a:latin typeface="华文新魏" panose="02010800040101010101" pitchFamily="2" charset="-122"/>
                <a:ea typeface="华文新魏" panose="02010800040101010101" pitchFamily="2" charset="-122"/>
              </a:endParaRPr>
            </a:p>
            <a:p>
              <a:pPr algn="ctr" eaLnBrk="0" hangingPunct="0">
                <a:defRPr/>
              </a:pPr>
              <a:r>
                <a:rPr kumimoji="0" lang="zh-CN" altLang="en-US" sz="2400">
                  <a:solidFill>
                    <a:schemeClr val="tx2"/>
                  </a:solidFill>
                  <a:latin typeface="华文新魏" panose="02010800040101010101" pitchFamily="2" charset="-122"/>
                  <a:ea typeface="华文新魏" panose="02010800040101010101" pitchFamily="2" charset="-122"/>
                </a:rPr>
                <a:t>序</a:t>
              </a:r>
              <a:endParaRPr kumimoji="0" lang="zh-CN" altLang="en-US" sz="2400">
                <a:solidFill>
                  <a:schemeClr val="tx2"/>
                </a:solidFill>
                <a:latin typeface="华文新魏" panose="02010800040101010101" pitchFamily="2" charset="-122"/>
                <a:ea typeface="华文新魏" panose="02010800040101010101" pitchFamily="2" charset="-122"/>
              </a:endParaRPr>
            </a:p>
            <a:p>
              <a:pPr algn="ctr" eaLnBrk="0" hangingPunct="0">
                <a:defRPr/>
              </a:pPr>
              <a:r>
                <a:rPr kumimoji="0" lang="zh-CN" altLang="en-US" sz="2400">
                  <a:solidFill>
                    <a:schemeClr val="tx2"/>
                  </a:solidFill>
                  <a:latin typeface="华文新魏" panose="02010800040101010101" pitchFamily="2" charset="-122"/>
                  <a:ea typeface="华文新魏" panose="02010800040101010101" pitchFamily="2" charset="-122"/>
                </a:rPr>
                <a:t>区</a:t>
              </a:r>
              <a:endParaRPr kumimoji="0" lang="zh-CN" altLang="en-US" sz="2400">
                <a:solidFill>
                  <a:schemeClr val="tx2"/>
                </a:solidFill>
                <a:latin typeface="华文新魏" panose="02010800040101010101" pitchFamily="2" charset="-122"/>
                <a:ea typeface="华文新魏" panose="02010800040101010101"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执行系统阶段</a:t>
            </a:r>
            <a:r>
              <a:rPr lang="en-US" altLang="zh-CN" sz="4800" dirty="0" smtClean="0">
                <a:latin typeface="华文新魏" panose="02010800040101010101" pitchFamily="2" charset="-122"/>
                <a:ea typeface="华文新魏" panose="02010800040101010101" pitchFamily="2" charset="-122"/>
              </a:rPr>
              <a:t>(3)</a:t>
            </a:r>
            <a:endParaRPr lang="en-US" altLang="zh-CN" sz="4800" dirty="0" smtClean="0">
              <a:latin typeface="华文新魏" panose="02010800040101010101" pitchFamily="2" charset="-122"/>
              <a:ea typeface="华文新魏" panose="02010800040101010101" pitchFamily="2" charset="-122"/>
            </a:endParaRPr>
          </a:p>
        </p:txBody>
      </p:sp>
      <p:sp>
        <p:nvSpPr>
          <p:cNvPr id="73730"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z="2800" dirty="0" smtClean="0"/>
              <a:t>    </a:t>
            </a:r>
            <a:r>
              <a:rPr lang="zh-CN" altLang="en-US" sz="3600" dirty="0" smtClean="0">
                <a:solidFill>
                  <a:schemeClr val="tx2"/>
                </a:solidFill>
                <a:latin typeface="华文新魏" panose="02010800040101010101" pitchFamily="2" charset="-122"/>
                <a:ea typeface="华文新魏" panose="02010800040101010101" pitchFamily="2" charset="-122"/>
              </a:rPr>
              <a:t>执行程序的主要功能</a:t>
            </a:r>
            <a:r>
              <a:rPr lang="en-US" altLang="zh-CN" sz="3600" dirty="0" smtClean="0">
                <a:solidFill>
                  <a:schemeClr val="tx2"/>
                </a:solidFill>
                <a:latin typeface="华文新魏" panose="02010800040101010101" pitchFamily="2" charset="-122"/>
                <a:ea typeface="华文新魏" panose="02010800040101010101" pitchFamily="2" charset="-122"/>
              </a:rPr>
              <a:t>:</a:t>
            </a:r>
            <a:endParaRPr lang="en-US" altLang="zh-CN" sz="3600" dirty="0" smtClean="0">
              <a:solidFill>
                <a:schemeClr val="tx2"/>
              </a:solidFill>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自动控制和处理作业流 </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提供一套操作命令 </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提供设备驱动和</a:t>
            </a:r>
            <a:r>
              <a:rPr lang="en-US" altLang="zh-CN" sz="3600" dirty="0" smtClean="0">
                <a:latin typeface="华文新魏" panose="02010800040101010101" pitchFamily="2" charset="-122"/>
                <a:ea typeface="华文新魏" panose="02010800040101010101" pitchFamily="2" charset="-122"/>
              </a:rPr>
              <a:t>I/O</a:t>
            </a:r>
            <a:r>
              <a:rPr lang="zh-CN" altLang="en-US" sz="3600" dirty="0" smtClean="0">
                <a:latin typeface="华文新魏" panose="02010800040101010101" pitchFamily="2" charset="-122"/>
                <a:ea typeface="华文新魏" panose="02010800040101010101" pitchFamily="2" charset="-122"/>
              </a:rPr>
              <a:t>控制功能 </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提供库程序和程序装配功能 </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提供简单的文件管理功能 </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sz="3600"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1.4.3</a:t>
            </a:r>
            <a:r>
              <a:rPr lang="zh-CN" altLang="en-US" sz="4000" dirty="0"/>
              <a:t>多道程序设计与操作系统形成</a:t>
            </a:r>
            <a:endParaRPr lang="zh-CN" altLang="en-US" sz="4000" dirty="0"/>
          </a:p>
        </p:txBody>
      </p:sp>
      <p:sp>
        <p:nvSpPr>
          <p:cNvPr id="3" name="内容占位符 2"/>
          <p:cNvSpPr>
            <a:spLocks noGrp="1"/>
          </p:cNvSpPr>
          <p:nvPr>
            <p:ph idx="1"/>
          </p:nvPr>
        </p:nvSpPr>
        <p:spPr>
          <a:noFill/>
          <a:ln w="9525">
            <a:noFill/>
            <a:miter lim="800000"/>
          </a:ln>
        </p:spPr>
        <p:txBody>
          <a:bodyPr vert="horz" wrap="square" lIns="91440" tIns="45720" rIns="91440" bIns="45720" numCol="1" anchor="t" anchorCtr="0" compatLnSpc="1"/>
          <a:lstStyle/>
          <a:p>
            <a:pPr algn="just" eaLnBrk="1" hangingPunct="1"/>
            <a:r>
              <a:rPr lang="zh-CN" altLang="en-US" sz="3600" dirty="0">
                <a:latin typeface="华文新魏" panose="02010800040101010101" pitchFamily="2" charset="-122"/>
              </a:rPr>
              <a:t>关键技术：通道技术、中断技术</a:t>
            </a:r>
            <a:endParaRPr lang="zh-CN" altLang="en-US" sz="3600" dirty="0">
              <a:latin typeface="华文新魏" panose="02010800040101010101" pitchFamily="2" charset="-122"/>
            </a:endParaRPr>
          </a:p>
          <a:p>
            <a:pPr lvl="1"/>
            <a:r>
              <a:rPr lang="en-US" altLang="zh-CN" dirty="0"/>
              <a:t>60</a:t>
            </a:r>
            <a:r>
              <a:rPr lang="zh-CN" altLang="en-US" dirty="0"/>
              <a:t>年代初，发展了通道技术和中断技术，这些技术的出现使监督程序在负责作业运行的同时提供</a:t>
            </a:r>
            <a:r>
              <a:rPr lang="en-US" altLang="zh-CN" dirty="0"/>
              <a:t>I/O</a:t>
            </a:r>
            <a:r>
              <a:rPr lang="zh-CN" altLang="en-US" dirty="0"/>
              <a:t>控制功能。</a:t>
            </a:r>
            <a:endParaRPr lang="zh-CN" altLang="en-US" dirty="0"/>
          </a:p>
          <a:p>
            <a:pPr lvl="1"/>
            <a:r>
              <a:rPr lang="zh-CN" altLang="en-US" dirty="0" smtClean="0"/>
              <a:t>通道</a:t>
            </a:r>
            <a:r>
              <a:rPr lang="en-US" altLang="zh-CN" dirty="0"/>
              <a:t>:</a:t>
            </a:r>
            <a:r>
              <a:rPr lang="zh-CN" altLang="en-US" dirty="0" smtClean="0"/>
              <a:t>用于</a:t>
            </a:r>
            <a:r>
              <a:rPr lang="zh-CN" altLang="en-US" dirty="0"/>
              <a:t>控制</a:t>
            </a:r>
            <a:r>
              <a:rPr lang="en-US" altLang="zh-CN" dirty="0"/>
              <a:t>I/O</a:t>
            </a:r>
            <a:r>
              <a:rPr lang="zh-CN" altLang="en-US" dirty="0"/>
              <a:t>设备与内存间的数据传输。启动后可独立于</a:t>
            </a:r>
            <a:r>
              <a:rPr lang="en-US" altLang="zh-CN" dirty="0"/>
              <a:t>CPU</a:t>
            </a:r>
            <a:r>
              <a:rPr lang="zh-CN" altLang="en-US" dirty="0"/>
              <a:t>运行，实现</a:t>
            </a:r>
            <a:r>
              <a:rPr lang="en-US" altLang="zh-CN" dirty="0"/>
              <a:t>CPU</a:t>
            </a:r>
            <a:r>
              <a:rPr lang="zh-CN" altLang="en-US" dirty="0"/>
              <a:t>与</a:t>
            </a:r>
            <a:r>
              <a:rPr lang="en-US" altLang="zh-CN" dirty="0"/>
              <a:t>I/O</a:t>
            </a:r>
            <a:r>
              <a:rPr lang="zh-CN" altLang="en-US" dirty="0"/>
              <a:t>的并行。</a:t>
            </a:r>
            <a:endParaRPr lang="zh-CN" altLang="en-US" dirty="0"/>
          </a:p>
          <a:p>
            <a:pPr lvl="1"/>
            <a:r>
              <a:rPr lang="zh-CN" altLang="en-US" dirty="0" smtClean="0"/>
              <a:t>中断</a:t>
            </a:r>
            <a:r>
              <a:rPr lang="en-US" altLang="zh-CN" dirty="0" smtClean="0"/>
              <a:t>:</a:t>
            </a:r>
            <a:r>
              <a:rPr lang="zh-CN" altLang="en-US" dirty="0" smtClean="0"/>
              <a:t>是</a:t>
            </a:r>
            <a:r>
              <a:rPr lang="zh-CN" altLang="en-US" dirty="0"/>
              <a:t>指</a:t>
            </a:r>
            <a:r>
              <a:rPr lang="en-US" altLang="zh-CN" dirty="0"/>
              <a:t>CPU</a:t>
            </a:r>
            <a:r>
              <a:rPr lang="zh-CN" altLang="en-US" dirty="0"/>
              <a:t>在收到外部中断信号后，停止原来工作，转去处理该中断事件，完毕后回到原来断点继续工作。</a:t>
            </a:r>
            <a:endParaRPr lang="zh-CN" altLang="en-US" dirty="0"/>
          </a:p>
          <a:p>
            <a:pPr algn="just" eaLnBrk="1" hangingPunct="1"/>
            <a:endParaRPr lang="zh-CN" altLang="en-US" sz="3600" dirty="0">
              <a:latin typeface="华文新魏" panose="02010800040101010101" pitchFamily="2"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1.4.3</a:t>
            </a:r>
            <a:r>
              <a:rPr lang="zh-CN" altLang="en-US" sz="4000" dirty="0"/>
              <a:t>多道程序设计与操作系统形成</a:t>
            </a:r>
            <a:endParaRPr lang="zh-CN" altLang="en-US" sz="4000" dirty="0"/>
          </a:p>
        </p:txBody>
      </p:sp>
      <p:sp>
        <p:nvSpPr>
          <p:cNvPr id="3" name="内容占位符 2"/>
          <p:cNvSpPr>
            <a:spLocks noGrp="1"/>
          </p:cNvSpPr>
          <p:nvPr>
            <p:ph idx="1"/>
          </p:nvPr>
        </p:nvSpPr>
        <p:spPr/>
        <p:txBody>
          <a:bodyPr/>
          <a:lstStyle/>
          <a:p>
            <a:r>
              <a:rPr lang="zh-CN" altLang="en-US" sz="2800" dirty="0" smtClean="0"/>
              <a:t>多道程序设计</a:t>
            </a:r>
            <a:endParaRPr lang="zh-CN" altLang="en-US" sz="2800" dirty="0"/>
          </a:p>
          <a:p>
            <a:pPr lvl="1"/>
            <a:r>
              <a:rPr lang="zh-CN" altLang="en-US" sz="2400" dirty="0" smtClean="0">
                <a:latin typeface="华文新魏" panose="02010800040101010101" pitchFamily="2" charset="-122"/>
              </a:rPr>
              <a:t>指</a:t>
            </a:r>
            <a:r>
              <a:rPr lang="zh-CN" altLang="en-US" sz="2400" dirty="0">
                <a:latin typeface="华文新魏" panose="02010800040101010101" pitchFamily="2" charset="-122"/>
              </a:rPr>
              <a:t>允许多个程序同时进入一个计算机系统的主存储器并启动进行计算的方法</a:t>
            </a:r>
            <a:r>
              <a:rPr lang="en-US" altLang="zh-CN" sz="2400" dirty="0">
                <a:latin typeface="华文新魏" panose="02010800040101010101" pitchFamily="2" charset="-122"/>
              </a:rPr>
              <a:t>;</a:t>
            </a:r>
            <a:r>
              <a:rPr lang="zh-CN" altLang="en-US" sz="2400" dirty="0">
                <a:latin typeface="华文新魏" panose="02010800040101010101" pitchFamily="2" charset="-122"/>
              </a:rPr>
              <a:t> </a:t>
            </a:r>
            <a:endParaRPr lang="zh-CN" altLang="en-US" sz="2400" dirty="0"/>
          </a:p>
          <a:p>
            <a:r>
              <a:rPr lang="zh-CN" altLang="en-US" sz="2800" dirty="0"/>
              <a:t>起因</a:t>
            </a:r>
            <a:r>
              <a:rPr lang="zh-CN" altLang="en-US" dirty="0"/>
              <a:t>：</a:t>
            </a:r>
            <a:r>
              <a:rPr lang="zh-CN" altLang="en-US" sz="2400" dirty="0">
                <a:latin typeface="华文新魏" panose="02010800040101010101" pitchFamily="2" charset="-122"/>
              </a:rPr>
              <a:t>高速</a:t>
            </a:r>
            <a:r>
              <a:rPr lang="en-US" altLang="zh-CN" sz="2400" dirty="0">
                <a:latin typeface="华文新魏" panose="02010800040101010101" pitchFamily="2" charset="-122"/>
              </a:rPr>
              <a:t>CPU</a:t>
            </a:r>
            <a:r>
              <a:rPr lang="zh-CN" altLang="en-US" sz="2400" dirty="0">
                <a:latin typeface="华文新魏" panose="02010800040101010101" pitchFamily="2" charset="-122"/>
              </a:rPr>
              <a:t>与低速</a:t>
            </a:r>
            <a:r>
              <a:rPr lang="en-US" altLang="zh-CN" sz="2400" dirty="0">
                <a:latin typeface="华文新魏" panose="02010800040101010101" pitchFamily="2" charset="-122"/>
              </a:rPr>
              <a:t>I/O</a:t>
            </a:r>
            <a:r>
              <a:rPr lang="zh-CN" altLang="en-US" sz="2400" dirty="0">
                <a:latin typeface="华文新魏" panose="02010800040101010101" pitchFamily="2" charset="-122"/>
              </a:rPr>
              <a:t>设备不匹配。</a:t>
            </a:r>
            <a:endParaRPr lang="zh-CN" altLang="en-US" sz="2400" dirty="0">
              <a:latin typeface="华文新魏" panose="02010800040101010101" pitchFamily="2" charset="-122"/>
            </a:endParaRPr>
          </a:p>
          <a:p>
            <a:r>
              <a:rPr lang="zh-CN" altLang="en-US" sz="2800" dirty="0"/>
              <a:t>根本目的：提高</a:t>
            </a:r>
            <a:r>
              <a:rPr lang="en-US" altLang="zh-CN" sz="2800" dirty="0"/>
              <a:t>CPU</a:t>
            </a:r>
            <a:r>
              <a:rPr lang="zh-CN" altLang="en-US" sz="2800" dirty="0"/>
              <a:t>利用率；提高内存利用率；提高</a:t>
            </a:r>
            <a:r>
              <a:rPr lang="en-US" altLang="zh-CN" sz="2800" dirty="0"/>
              <a:t>I/O</a:t>
            </a:r>
            <a:r>
              <a:rPr lang="zh-CN" altLang="en-US" sz="2800" dirty="0"/>
              <a:t>利用率；增加系统吞吐量。</a:t>
            </a:r>
            <a:endParaRPr lang="zh-CN" altLang="en-US" sz="2800" dirty="0"/>
          </a:p>
          <a:p>
            <a:r>
              <a:rPr lang="zh-CN" altLang="en-US" sz="2800" dirty="0"/>
              <a:t>多道程序的运行特征</a:t>
            </a:r>
            <a:endParaRPr lang="zh-CN" altLang="en-US" sz="2800" dirty="0"/>
          </a:p>
          <a:p>
            <a:pPr lvl="1"/>
            <a:r>
              <a:rPr lang="zh-CN" altLang="en-US" sz="2400" dirty="0"/>
              <a:t>多道：内存中同时存放几个作业；</a:t>
            </a:r>
            <a:endParaRPr lang="zh-CN" altLang="en-US" sz="2400" dirty="0"/>
          </a:p>
          <a:p>
            <a:pPr lvl="1"/>
            <a:r>
              <a:rPr lang="zh-CN" altLang="en-US" sz="2400" dirty="0"/>
              <a:t>宏观上并行运行：都处于运行状态，但都未运行完；</a:t>
            </a:r>
            <a:endParaRPr lang="zh-CN" altLang="en-US" sz="2400" dirty="0"/>
          </a:p>
          <a:p>
            <a:pPr lvl="1"/>
            <a:r>
              <a:rPr lang="zh-CN" altLang="en-US" sz="2400" dirty="0"/>
              <a:t>微观上串行运行：各作业交替使用</a:t>
            </a:r>
            <a:r>
              <a:rPr lang="en-US" altLang="zh-CN" sz="2400" dirty="0"/>
              <a:t>CPU</a:t>
            </a:r>
            <a:r>
              <a:rPr lang="zh-CN" altLang="en-US" sz="2400" dirty="0" smtClean="0"/>
              <a:t>；</a:t>
            </a:r>
            <a:endParaRPr lang="zh-CN"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zh-CN" altLang="en-US" sz="4800" smtClean="0">
                <a:latin typeface="华文新魏" panose="02010800040101010101" pitchFamily="2" charset="-122"/>
                <a:ea typeface="华文新魏" panose="02010800040101010101" pitchFamily="2" charset="-122"/>
              </a:rPr>
              <a:t>计算机系统层次结构</a:t>
            </a:r>
            <a:r>
              <a:rPr lang="en-US" altLang="zh-CN" sz="4800" smtClean="0">
                <a:latin typeface="华文新魏" panose="02010800040101010101" pitchFamily="2" charset="-122"/>
                <a:ea typeface="华文新魏" panose="02010800040101010101" pitchFamily="2" charset="-122"/>
              </a:rPr>
              <a:t>(1)</a:t>
            </a:r>
            <a:endParaRPr lang="en-US" altLang="zh-CN" sz="4800" smtClean="0">
              <a:latin typeface="华文新魏" panose="02010800040101010101" pitchFamily="2" charset="-122"/>
              <a:ea typeface="华文新魏" panose="02010800040101010101" pitchFamily="2" charset="-122"/>
            </a:endParaRPr>
          </a:p>
        </p:txBody>
      </p:sp>
      <p:sp>
        <p:nvSpPr>
          <p:cNvPr id="11302" name="Rectangle 38"/>
          <p:cNvSpPr>
            <a:spLocks noChangeArrowheads="1"/>
          </p:cNvSpPr>
          <p:nvPr/>
        </p:nvSpPr>
        <p:spPr bwMode="auto">
          <a:xfrm>
            <a:off x="1287463" y="2803525"/>
            <a:ext cx="6840537" cy="1995488"/>
          </a:xfrm>
          <a:prstGeom prst="rect">
            <a:avLst/>
          </a:prstGeom>
          <a:solidFill>
            <a:schemeClr val="accent1"/>
          </a:solidFill>
          <a:ln w="19050">
            <a:solidFill>
              <a:srgbClr val="000000"/>
            </a:solidFill>
            <a:miter lim="800000"/>
          </a:ln>
          <a:effectLst>
            <a:outerShdw dist="107763"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0483" name="Text Box 53"/>
          <p:cNvSpPr txBox="1">
            <a:spLocks noChangeArrowheads="1"/>
          </p:cNvSpPr>
          <p:nvPr/>
        </p:nvSpPr>
        <p:spPr bwMode="auto">
          <a:xfrm>
            <a:off x="6407150" y="1858963"/>
            <a:ext cx="661988" cy="500062"/>
          </a:xfrm>
          <a:prstGeom prst="rect">
            <a:avLst/>
          </a:prstGeom>
          <a:noFill/>
          <a:ln w="9525">
            <a:noFill/>
            <a:miter lim="800000"/>
          </a:ln>
        </p:spPr>
        <p:txBody>
          <a:bodyPr/>
          <a:lstStyle/>
          <a:p>
            <a:pPr algn="ctr"/>
            <a:r>
              <a:rPr lang="en-US" altLang="zh-CN" sz="1800" b="1">
                <a:solidFill>
                  <a:srgbClr val="FF3399"/>
                </a:solidFill>
                <a:ea typeface="华文新魏" panose="02010800040101010101" pitchFamily="2" charset="-122"/>
              </a:rPr>
              <a:t>…</a:t>
            </a:r>
            <a:endParaRPr lang="en-US" altLang="zh-CN" sz="1800" b="1">
              <a:solidFill>
                <a:srgbClr val="FF3399"/>
              </a:solidFill>
              <a:latin typeface="华文新魏" panose="02010800040101010101" pitchFamily="2" charset="-122"/>
              <a:ea typeface="华文新魏" panose="02010800040101010101" pitchFamily="2" charset="-122"/>
            </a:endParaRPr>
          </a:p>
        </p:txBody>
      </p:sp>
      <p:grpSp>
        <p:nvGrpSpPr>
          <p:cNvPr id="20484" name="Group 1034"/>
          <p:cNvGrpSpPr/>
          <p:nvPr/>
        </p:nvGrpSpPr>
        <p:grpSpPr bwMode="auto">
          <a:xfrm>
            <a:off x="1431925" y="2803525"/>
            <a:ext cx="6740525" cy="931863"/>
            <a:chOff x="902" y="1766"/>
            <a:chExt cx="4246" cy="587"/>
          </a:xfrm>
        </p:grpSpPr>
        <p:sp>
          <p:nvSpPr>
            <p:cNvPr id="20507" name="Text Box 39"/>
            <p:cNvSpPr txBox="1">
              <a:spLocks noChangeArrowheads="1"/>
            </p:cNvSpPr>
            <p:nvPr/>
          </p:nvSpPr>
          <p:spPr bwMode="auto">
            <a:xfrm>
              <a:off x="902" y="1766"/>
              <a:ext cx="695" cy="315"/>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财务系统</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08" name="Text Box 40"/>
            <p:cNvSpPr txBox="1">
              <a:spLocks noChangeArrowheads="1"/>
            </p:cNvSpPr>
            <p:nvPr/>
          </p:nvSpPr>
          <p:spPr bwMode="auto">
            <a:xfrm>
              <a:off x="1673" y="1766"/>
              <a:ext cx="695" cy="315"/>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航空订票</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09" name="Text Box 41"/>
            <p:cNvSpPr txBox="1">
              <a:spLocks noChangeArrowheads="1"/>
            </p:cNvSpPr>
            <p:nvPr/>
          </p:nvSpPr>
          <p:spPr bwMode="auto">
            <a:xfrm>
              <a:off x="2507" y="1766"/>
              <a:ext cx="695" cy="315"/>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上网浏览</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10" name="Text Box 42"/>
            <p:cNvSpPr txBox="1">
              <a:spLocks noChangeArrowheads="1"/>
            </p:cNvSpPr>
            <p:nvPr/>
          </p:nvSpPr>
          <p:spPr bwMode="auto">
            <a:xfrm>
              <a:off x="3341" y="1766"/>
              <a:ext cx="695" cy="315"/>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电子商务</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11" name="Text Box 43"/>
            <p:cNvSpPr txBox="1">
              <a:spLocks noChangeArrowheads="1"/>
            </p:cNvSpPr>
            <p:nvPr/>
          </p:nvSpPr>
          <p:spPr bwMode="auto">
            <a:xfrm>
              <a:off x="4453" y="1766"/>
              <a:ext cx="695" cy="315"/>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科学计算</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12" name="Text Box 45"/>
            <p:cNvSpPr txBox="1">
              <a:spLocks noChangeArrowheads="1"/>
            </p:cNvSpPr>
            <p:nvPr/>
          </p:nvSpPr>
          <p:spPr bwMode="auto">
            <a:xfrm>
              <a:off x="2444" y="2039"/>
              <a:ext cx="1036" cy="314"/>
            </a:xfrm>
            <a:prstGeom prst="rect">
              <a:avLst/>
            </a:prstGeom>
            <a:noFill/>
            <a:ln w="9525">
              <a:noFill/>
              <a:miter lim="800000"/>
            </a:ln>
          </p:spPr>
          <p:txBody>
            <a:bodyPr lIns="0" tIns="0" rIns="0" bIns="0"/>
            <a:lstStyle/>
            <a:p>
              <a:pPr algn="ctr"/>
              <a:r>
                <a:rPr lang="en-US" altLang="zh-CN" sz="1800" b="1" dirty="0">
                  <a:solidFill>
                    <a:srgbClr val="FF3399"/>
                  </a:solidFill>
                  <a:latin typeface="华文新魏" panose="02010800040101010101" pitchFamily="2" charset="-122"/>
                  <a:ea typeface="华文新魏" panose="02010800040101010101" pitchFamily="2" charset="-122"/>
                </a:rPr>
                <a:t>(</a:t>
              </a:r>
              <a:r>
                <a:rPr lang="zh-CN" altLang="en-US" sz="1800" b="1" dirty="0" smtClean="0">
                  <a:solidFill>
                    <a:srgbClr val="FF3399"/>
                  </a:solidFill>
                  <a:latin typeface="华文新魏" panose="02010800040101010101" pitchFamily="2" charset="-122"/>
                  <a:ea typeface="华文新魏" panose="02010800040101010101" pitchFamily="2" charset="-122"/>
                </a:rPr>
                <a:t>应用软件</a:t>
              </a:r>
              <a:r>
                <a:rPr lang="en-US" altLang="zh-CN" sz="1800" b="1" dirty="0" smtClean="0">
                  <a:solidFill>
                    <a:srgbClr val="FF3399"/>
                  </a:solidFill>
                  <a:latin typeface="华文新魏" panose="02010800040101010101" pitchFamily="2" charset="-122"/>
                  <a:ea typeface="华文新魏" panose="02010800040101010101" pitchFamily="2" charset="-122"/>
                </a:rPr>
                <a:t>)</a:t>
              </a:r>
              <a:endParaRPr lang="en-US" altLang="zh-CN" sz="1800" b="1" dirty="0">
                <a:solidFill>
                  <a:srgbClr val="FF3399"/>
                </a:solidFill>
                <a:latin typeface="华文新魏" panose="02010800040101010101" pitchFamily="2" charset="-122"/>
                <a:ea typeface="华文新魏" panose="02010800040101010101" pitchFamily="2" charset="-122"/>
              </a:endParaRPr>
            </a:p>
          </p:txBody>
        </p:sp>
        <p:sp>
          <p:nvSpPr>
            <p:cNvPr id="20513" name="Text Box 54"/>
            <p:cNvSpPr txBox="1">
              <a:spLocks noChangeArrowheads="1"/>
            </p:cNvSpPr>
            <p:nvPr/>
          </p:nvSpPr>
          <p:spPr bwMode="auto">
            <a:xfrm>
              <a:off x="4036" y="1766"/>
              <a:ext cx="417" cy="315"/>
            </a:xfrm>
            <a:prstGeom prst="rect">
              <a:avLst/>
            </a:prstGeom>
            <a:noFill/>
            <a:ln w="9525">
              <a:noFill/>
              <a:miter lim="800000"/>
            </a:ln>
          </p:spPr>
          <p:txBody>
            <a:bodyPr/>
            <a:lstStyle/>
            <a:p>
              <a:pPr algn="ctr"/>
              <a:r>
                <a:rPr lang="en-US" altLang="zh-CN" sz="1800" b="1">
                  <a:solidFill>
                    <a:srgbClr val="FF3399"/>
                  </a:solidFill>
                  <a:ea typeface="华文新魏" panose="02010800040101010101" pitchFamily="2" charset="-122"/>
                </a:rPr>
                <a:t>…</a:t>
              </a:r>
              <a:endParaRPr lang="en-US" altLang="zh-CN" sz="1800" b="1">
                <a:solidFill>
                  <a:srgbClr val="FF3399"/>
                </a:solidFill>
                <a:latin typeface="华文新魏" panose="02010800040101010101" pitchFamily="2" charset="-122"/>
                <a:ea typeface="华文新魏" panose="02010800040101010101" pitchFamily="2" charset="-122"/>
              </a:endParaRPr>
            </a:p>
          </p:txBody>
        </p:sp>
      </p:grpSp>
      <p:sp>
        <p:nvSpPr>
          <p:cNvPr id="20485" name="Line 56"/>
          <p:cNvSpPr>
            <a:spLocks noChangeShapeType="1"/>
          </p:cNvSpPr>
          <p:nvPr/>
        </p:nvSpPr>
        <p:spPr bwMode="auto">
          <a:xfrm>
            <a:off x="1993900" y="2359025"/>
            <a:ext cx="0" cy="444500"/>
          </a:xfrm>
          <a:prstGeom prst="line">
            <a:avLst/>
          </a:prstGeom>
          <a:noFill/>
          <a:ln w="19050">
            <a:solidFill>
              <a:srgbClr val="000000"/>
            </a:solidFill>
            <a:round/>
            <a:tailEnd type="stealth" w="med" len="med"/>
          </a:ln>
        </p:spPr>
        <p:txBody>
          <a:bodyPr tIns="36000"/>
          <a:lstStyle/>
          <a:p>
            <a:endParaRPr lang="zh-CN" altLang="en-US"/>
          </a:p>
        </p:txBody>
      </p:sp>
      <p:sp>
        <p:nvSpPr>
          <p:cNvPr id="20486" name="Line 57"/>
          <p:cNvSpPr>
            <a:spLocks noChangeShapeType="1"/>
          </p:cNvSpPr>
          <p:nvPr/>
        </p:nvSpPr>
        <p:spPr bwMode="auto">
          <a:xfrm>
            <a:off x="3317875" y="2359025"/>
            <a:ext cx="0" cy="444500"/>
          </a:xfrm>
          <a:prstGeom prst="line">
            <a:avLst/>
          </a:prstGeom>
          <a:noFill/>
          <a:ln w="19050">
            <a:solidFill>
              <a:srgbClr val="000000"/>
            </a:solidFill>
            <a:round/>
            <a:tailEnd type="stealth" w="med" len="med"/>
          </a:ln>
        </p:spPr>
        <p:txBody>
          <a:bodyPr tIns="36000"/>
          <a:lstStyle/>
          <a:p>
            <a:endParaRPr lang="zh-CN" altLang="en-US"/>
          </a:p>
        </p:txBody>
      </p:sp>
      <p:sp>
        <p:nvSpPr>
          <p:cNvPr id="20487" name="Line 58"/>
          <p:cNvSpPr>
            <a:spLocks noChangeShapeType="1"/>
          </p:cNvSpPr>
          <p:nvPr/>
        </p:nvSpPr>
        <p:spPr bwMode="auto">
          <a:xfrm>
            <a:off x="4641850" y="2359025"/>
            <a:ext cx="0" cy="444500"/>
          </a:xfrm>
          <a:prstGeom prst="line">
            <a:avLst/>
          </a:prstGeom>
          <a:noFill/>
          <a:ln w="19050">
            <a:solidFill>
              <a:srgbClr val="000000"/>
            </a:solidFill>
            <a:round/>
            <a:tailEnd type="stealth" w="med" len="med"/>
          </a:ln>
        </p:spPr>
        <p:txBody>
          <a:bodyPr tIns="36000"/>
          <a:lstStyle/>
          <a:p>
            <a:endParaRPr lang="zh-CN" altLang="en-US"/>
          </a:p>
        </p:txBody>
      </p:sp>
      <p:sp>
        <p:nvSpPr>
          <p:cNvPr id="20488" name="Line 59"/>
          <p:cNvSpPr>
            <a:spLocks noChangeShapeType="1"/>
          </p:cNvSpPr>
          <p:nvPr/>
        </p:nvSpPr>
        <p:spPr bwMode="auto">
          <a:xfrm>
            <a:off x="5745163" y="2359025"/>
            <a:ext cx="0" cy="527050"/>
          </a:xfrm>
          <a:prstGeom prst="line">
            <a:avLst/>
          </a:prstGeom>
          <a:noFill/>
          <a:ln w="19050">
            <a:solidFill>
              <a:srgbClr val="000000"/>
            </a:solidFill>
            <a:round/>
            <a:tailEnd type="stealth" w="med" len="med"/>
          </a:ln>
        </p:spPr>
        <p:txBody>
          <a:bodyPr tIns="36000"/>
          <a:lstStyle/>
          <a:p>
            <a:endParaRPr lang="zh-CN" altLang="en-US"/>
          </a:p>
        </p:txBody>
      </p:sp>
      <p:sp>
        <p:nvSpPr>
          <p:cNvPr id="20489" name="Line 60"/>
          <p:cNvSpPr>
            <a:spLocks noChangeShapeType="1"/>
          </p:cNvSpPr>
          <p:nvPr/>
        </p:nvSpPr>
        <p:spPr bwMode="auto">
          <a:xfrm>
            <a:off x="7510463" y="2359025"/>
            <a:ext cx="0" cy="444500"/>
          </a:xfrm>
          <a:prstGeom prst="line">
            <a:avLst/>
          </a:prstGeom>
          <a:noFill/>
          <a:ln w="19050">
            <a:solidFill>
              <a:srgbClr val="000000"/>
            </a:solidFill>
            <a:round/>
            <a:tailEnd type="stealth" w="med" len="med"/>
          </a:ln>
        </p:spPr>
        <p:txBody>
          <a:bodyPr tIns="36000"/>
          <a:lstStyle/>
          <a:p>
            <a:endParaRPr lang="zh-CN" altLang="en-US"/>
          </a:p>
        </p:txBody>
      </p:sp>
      <p:sp>
        <p:nvSpPr>
          <p:cNvPr id="11325" name="Text Box 61"/>
          <p:cNvSpPr txBox="1">
            <a:spLocks noChangeArrowheads="1"/>
          </p:cNvSpPr>
          <p:nvPr/>
        </p:nvSpPr>
        <p:spPr bwMode="auto">
          <a:xfrm>
            <a:off x="7069138" y="1700213"/>
            <a:ext cx="1103312" cy="658812"/>
          </a:xfrm>
          <a:prstGeom prst="rect">
            <a:avLst/>
          </a:prstGeom>
          <a:solidFill>
            <a:srgbClr val="FFCCCC"/>
          </a:solidFill>
          <a:ln w="19050">
            <a:solidFill>
              <a:srgbClr val="000000"/>
            </a:solidFill>
            <a:miter lim="800000"/>
          </a:ln>
          <a:effectLst>
            <a:outerShdw dist="107763" dir="18900000" algn="ctr" rotWithShape="0">
              <a:srgbClr val="808080"/>
            </a:outerShdw>
          </a:effectLst>
        </p:spPr>
        <p:txBody>
          <a:bodyPr/>
          <a:lstStyle/>
          <a:p>
            <a:pPr>
              <a:defRPr/>
            </a:pPr>
            <a:r>
              <a:rPr lang="zh-CN" altLang="en-US" sz="1800" b="1">
                <a:solidFill>
                  <a:srgbClr val="FF3399"/>
                </a:solidFill>
                <a:latin typeface="华文新魏" panose="02010800040101010101" pitchFamily="2" charset="-122"/>
                <a:ea typeface="华文新魏" panose="02010800040101010101" pitchFamily="2" charset="-122"/>
              </a:rPr>
              <a:t>用户</a:t>
            </a:r>
            <a:r>
              <a:rPr lang="en-US" altLang="zh-CN" sz="1800" b="1">
                <a:solidFill>
                  <a:srgbClr val="FF3399"/>
                </a:solidFill>
                <a:latin typeface="华文新魏" panose="02010800040101010101" pitchFamily="2" charset="-122"/>
                <a:ea typeface="华文新魏" panose="02010800040101010101" pitchFamily="2" charset="-122"/>
              </a:rPr>
              <a:t>n</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11326" name="Text Box 62"/>
          <p:cNvSpPr txBox="1">
            <a:spLocks noChangeArrowheads="1"/>
          </p:cNvSpPr>
          <p:nvPr/>
        </p:nvSpPr>
        <p:spPr bwMode="auto">
          <a:xfrm>
            <a:off x="5303838" y="1700213"/>
            <a:ext cx="1103312" cy="658812"/>
          </a:xfrm>
          <a:prstGeom prst="rect">
            <a:avLst/>
          </a:prstGeom>
          <a:solidFill>
            <a:srgbClr val="FFCCCC"/>
          </a:solidFill>
          <a:ln w="19050">
            <a:solidFill>
              <a:srgbClr val="000000"/>
            </a:solidFill>
            <a:miter lim="800000"/>
          </a:ln>
          <a:effectLst>
            <a:outerShdw dist="107763" dir="18900000" algn="ctr" rotWithShape="0">
              <a:srgbClr val="808080"/>
            </a:outerShdw>
          </a:effectLst>
        </p:spPr>
        <p:txBody>
          <a:bodyPr/>
          <a:lstStyle/>
          <a:p>
            <a:pPr>
              <a:defRPr/>
            </a:pPr>
            <a:r>
              <a:rPr lang="zh-CN" altLang="en-US" sz="1800" b="1">
                <a:solidFill>
                  <a:srgbClr val="FF3399"/>
                </a:solidFill>
                <a:latin typeface="华文新魏" panose="02010800040101010101" pitchFamily="2" charset="-122"/>
                <a:ea typeface="华文新魏" panose="02010800040101010101" pitchFamily="2" charset="-122"/>
              </a:rPr>
              <a:t>用户</a:t>
            </a:r>
            <a:r>
              <a:rPr lang="en-US" altLang="zh-CN" sz="1800" b="1">
                <a:solidFill>
                  <a:srgbClr val="FF3399"/>
                </a:solidFill>
                <a:latin typeface="华文新魏" panose="02010800040101010101" pitchFamily="2" charset="-122"/>
                <a:ea typeface="华文新魏" panose="02010800040101010101" pitchFamily="2" charset="-122"/>
              </a:rPr>
              <a:t>4</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11327" name="Text Box 63"/>
          <p:cNvSpPr txBox="1">
            <a:spLocks noChangeArrowheads="1"/>
          </p:cNvSpPr>
          <p:nvPr/>
        </p:nvSpPr>
        <p:spPr bwMode="auto">
          <a:xfrm>
            <a:off x="3979863" y="1700213"/>
            <a:ext cx="1103312" cy="658812"/>
          </a:xfrm>
          <a:prstGeom prst="rect">
            <a:avLst/>
          </a:prstGeom>
          <a:solidFill>
            <a:srgbClr val="FFCCCC"/>
          </a:solidFill>
          <a:ln w="19050">
            <a:solidFill>
              <a:srgbClr val="000000"/>
            </a:solidFill>
            <a:miter lim="800000"/>
          </a:ln>
          <a:effectLst>
            <a:outerShdw dist="107763" dir="18900000" algn="ctr" rotWithShape="0">
              <a:srgbClr val="808080"/>
            </a:outerShdw>
          </a:effectLst>
        </p:spPr>
        <p:txBody>
          <a:bodyPr/>
          <a:lstStyle/>
          <a:p>
            <a:pPr>
              <a:defRPr/>
            </a:pPr>
            <a:r>
              <a:rPr lang="zh-CN" altLang="en-US" sz="1800" b="1">
                <a:solidFill>
                  <a:srgbClr val="FF3399"/>
                </a:solidFill>
                <a:latin typeface="华文新魏" panose="02010800040101010101" pitchFamily="2" charset="-122"/>
                <a:ea typeface="华文新魏" panose="02010800040101010101" pitchFamily="2" charset="-122"/>
              </a:rPr>
              <a:t>用户</a:t>
            </a:r>
            <a:r>
              <a:rPr lang="en-US" altLang="zh-CN" sz="1800" b="1">
                <a:solidFill>
                  <a:srgbClr val="FF3399"/>
                </a:solidFill>
                <a:latin typeface="华文新魏" panose="02010800040101010101" pitchFamily="2" charset="-122"/>
                <a:ea typeface="华文新魏" panose="02010800040101010101" pitchFamily="2" charset="-122"/>
              </a:rPr>
              <a:t>3</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11328" name="Text Box 64"/>
          <p:cNvSpPr txBox="1">
            <a:spLocks noChangeArrowheads="1"/>
          </p:cNvSpPr>
          <p:nvPr/>
        </p:nvSpPr>
        <p:spPr bwMode="auto">
          <a:xfrm>
            <a:off x="2655888" y="1700213"/>
            <a:ext cx="1103312" cy="658812"/>
          </a:xfrm>
          <a:prstGeom prst="rect">
            <a:avLst/>
          </a:prstGeom>
          <a:solidFill>
            <a:srgbClr val="FFCCCC"/>
          </a:solidFill>
          <a:ln w="19050">
            <a:solidFill>
              <a:srgbClr val="000000"/>
            </a:solidFill>
            <a:miter lim="800000"/>
          </a:ln>
          <a:effectLst>
            <a:outerShdw dist="107763" dir="18900000" algn="ctr" rotWithShape="0">
              <a:srgbClr val="808080"/>
            </a:outerShdw>
          </a:effectLst>
        </p:spPr>
        <p:txBody>
          <a:bodyPr/>
          <a:lstStyle/>
          <a:p>
            <a:pPr>
              <a:defRPr/>
            </a:pPr>
            <a:r>
              <a:rPr lang="zh-CN" altLang="en-US" sz="1800" b="1">
                <a:solidFill>
                  <a:srgbClr val="FF3399"/>
                </a:solidFill>
                <a:latin typeface="华文新魏" panose="02010800040101010101" pitchFamily="2" charset="-122"/>
                <a:ea typeface="华文新魏" panose="02010800040101010101" pitchFamily="2" charset="-122"/>
              </a:rPr>
              <a:t>用户</a:t>
            </a:r>
            <a:r>
              <a:rPr lang="en-US" altLang="zh-CN" sz="1800" b="1">
                <a:solidFill>
                  <a:srgbClr val="FF3399"/>
                </a:solidFill>
                <a:latin typeface="华文新魏" panose="02010800040101010101" pitchFamily="2" charset="-122"/>
                <a:ea typeface="华文新魏" panose="02010800040101010101" pitchFamily="2" charset="-122"/>
              </a:rPr>
              <a:t>2</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11329" name="Text Box 65"/>
          <p:cNvSpPr txBox="1">
            <a:spLocks noChangeArrowheads="1"/>
          </p:cNvSpPr>
          <p:nvPr/>
        </p:nvSpPr>
        <p:spPr bwMode="auto">
          <a:xfrm>
            <a:off x="1331913" y="1700213"/>
            <a:ext cx="1103312" cy="658812"/>
          </a:xfrm>
          <a:prstGeom prst="rect">
            <a:avLst/>
          </a:prstGeom>
          <a:solidFill>
            <a:srgbClr val="FFCCCC"/>
          </a:solidFill>
          <a:ln w="19050">
            <a:solidFill>
              <a:srgbClr val="000000"/>
            </a:solidFill>
            <a:miter lim="800000"/>
          </a:ln>
          <a:effectLst>
            <a:outerShdw dist="107763" dir="18900000" algn="ctr" rotWithShape="0">
              <a:srgbClr val="808080"/>
            </a:outerShdw>
          </a:effectLst>
        </p:spPr>
        <p:txBody>
          <a:bodyPr/>
          <a:lstStyle/>
          <a:p>
            <a:pPr>
              <a:defRPr/>
            </a:pPr>
            <a:r>
              <a:rPr lang="zh-CN" altLang="en-US" sz="1800" b="1">
                <a:solidFill>
                  <a:srgbClr val="FF3399"/>
                </a:solidFill>
                <a:latin typeface="华文新魏" panose="02010800040101010101" pitchFamily="2" charset="-122"/>
                <a:ea typeface="华文新魏" panose="02010800040101010101" pitchFamily="2" charset="-122"/>
              </a:rPr>
              <a:t>用户</a:t>
            </a:r>
            <a:r>
              <a:rPr lang="en-US" altLang="zh-CN" sz="1800" b="1">
                <a:solidFill>
                  <a:srgbClr val="FF3399"/>
                </a:solidFill>
                <a:latin typeface="华文新魏" panose="02010800040101010101" pitchFamily="2" charset="-122"/>
                <a:ea typeface="华文新魏" panose="02010800040101010101" pitchFamily="2" charset="-122"/>
              </a:rPr>
              <a:t>1</a:t>
            </a:r>
            <a:endParaRPr lang="en-US" altLang="zh-CN" sz="1800" b="1">
              <a:solidFill>
                <a:srgbClr val="FF3399"/>
              </a:solidFill>
              <a:latin typeface="华文新魏" panose="02010800040101010101" pitchFamily="2" charset="-122"/>
              <a:ea typeface="华文新魏" panose="02010800040101010101" pitchFamily="2" charset="-122"/>
            </a:endParaRPr>
          </a:p>
        </p:txBody>
      </p:sp>
      <p:grpSp>
        <p:nvGrpSpPr>
          <p:cNvPr id="20495" name="Group 1033"/>
          <p:cNvGrpSpPr/>
          <p:nvPr/>
        </p:nvGrpSpPr>
        <p:grpSpPr bwMode="auto">
          <a:xfrm>
            <a:off x="1839913" y="3652838"/>
            <a:ext cx="5516562" cy="1493837"/>
            <a:chOff x="1180" y="2315"/>
            <a:chExt cx="3475" cy="941"/>
          </a:xfrm>
        </p:grpSpPr>
        <p:sp>
          <p:nvSpPr>
            <p:cNvPr id="11308" name="Rectangle 44"/>
            <p:cNvSpPr>
              <a:spLocks noChangeArrowheads="1"/>
            </p:cNvSpPr>
            <p:nvPr/>
          </p:nvSpPr>
          <p:spPr bwMode="auto">
            <a:xfrm>
              <a:off x="1180" y="2315"/>
              <a:ext cx="3475" cy="941"/>
            </a:xfrm>
            <a:prstGeom prst="rect">
              <a:avLst/>
            </a:prstGeom>
            <a:solidFill>
              <a:schemeClr val="accent1"/>
            </a:solidFill>
            <a:ln w="19050">
              <a:solidFill>
                <a:srgbClr val="000000"/>
              </a:solidFill>
              <a:miter lim="800000"/>
            </a:ln>
            <a:effectLst>
              <a:outerShdw dist="107763"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0501" name="Text Box 46"/>
            <p:cNvSpPr txBox="1">
              <a:spLocks noChangeArrowheads="1"/>
            </p:cNvSpPr>
            <p:nvPr/>
          </p:nvSpPr>
          <p:spPr bwMode="auto">
            <a:xfrm>
              <a:off x="1319" y="2315"/>
              <a:ext cx="695" cy="313"/>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编译程序</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02" name="Text Box 47"/>
            <p:cNvSpPr txBox="1">
              <a:spLocks noChangeArrowheads="1"/>
            </p:cNvSpPr>
            <p:nvPr/>
          </p:nvSpPr>
          <p:spPr bwMode="auto">
            <a:xfrm>
              <a:off x="2014" y="2315"/>
              <a:ext cx="695" cy="313"/>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汇编程序</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03" name="Text Box 48"/>
            <p:cNvSpPr txBox="1">
              <a:spLocks noChangeArrowheads="1"/>
            </p:cNvSpPr>
            <p:nvPr/>
          </p:nvSpPr>
          <p:spPr bwMode="auto">
            <a:xfrm>
              <a:off x="2848" y="2315"/>
              <a:ext cx="695" cy="313"/>
            </a:xfrm>
            <a:prstGeom prst="rect">
              <a:avLst/>
            </a:prstGeom>
            <a:noFill/>
            <a:ln w="9525">
              <a:noFill/>
              <a:miter lim="800000"/>
            </a:ln>
          </p:spPr>
          <p:txBody>
            <a:bodyPr lIns="0" tIns="36000" rIns="0" bIns="0"/>
            <a:lstStyle/>
            <a:p>
              <a:pPr algn="just"/>
              <a:r>
                <a:rPr lang="zh-CN" altLang="en-US" sz="1800" b="1">
                  <a:solidFill>
                    <a:srgbClr val="FF3399"/>
                  </a:solidFill>
                  <a:latin typeface="华文新魏" panose="02010800040101010101" pitchFamily="2" charset="-122"/>
                  <a:ea typeface="华文新魏" panose="02010800040101010101" pitchFamily="2" charset="-122"/>
                </a:rPr>
                <a:t>数据库</a:t>
              </a:r>
              <a:endParaRPr lang="zh-CN" altLang="en-US" sz="1800" b="1">
                <a:solidFill>
                  <a:srgbClr val="FF3399"/>
                </a:solidFill>
                <a:latin typeface="华文新魏" panose="02010800040101010101" pitchFamily="2" charset="-122"/>
                <a:ea typeface="华文新魏" panose="02010800040101010101" pitchFamily="2" charset="-122"/>
              </a:endParaRPr>
            </a:p>
            <a:p>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20504" name="Text Box 50"/>
            <p:cNvSpPr txBox="1">
              <a:spLocks noChangeArrowheads="1"/>
            </p:cNvSpPr>
            <p:nvPr/>
          </p:nvSpPr>
          <p:spPr bwMode="auto">
            <a:xfrm>
              <a:off x="2431" y="2591"/>
              <a:ext cx="973" cy="277"/>
            </a:xfrm>
            <a:prstGeom prst="rect">
              <a:avLst/>
            </a:prstGeom>
            <a:noFill/>
            <a:ln w="9525">
              <a:noFill/>
              <a:miter lim="800000"/>
            </a:ln>
          </p:spPr>
          <p:txBody>
            <a:bodyPr lIns="0" tIns="0" rIns="0" bIns="0"/>
            <a:lstStyle/>
            <a:p>
              <a:pPr algn="ctr"/>
              <a:r>
                <a:rPr lang="en-US" altLang="zh-CN" sz="1800" b="1">
                  <a:solidFill>
                    <a:srgbClr val="FF3399"/>
                  </a:solidFill>
                  <a:latin typeface="华文新魏" panose="02010800040101010101" pitchFamily="2" charset="-122"/>
                  <a:ea typeface="华文新魏" panose="02010800040101010101" pitchFamily="2" charset="-122"/>
                </a:rPr>
                <a:t>(</a:t>
              </a:r>
              <a:r>
                <a:rPr lang="zh-CN" altLang="en-US" sz="1800" b="1">
                  <a:solidFill>
                    <a:srgbClr val="FF3399"/>
                  </a:solidFill>
                  <a:latin typeface="华文新魏" panose="02010800040101010101" pitchFamily="2" charset="-122"/>
                  <a:ea typeface="华文新魏" panose="02010800040101010101" pitchFamily="2" charset="-122"/>
                </a:rPr>
                <a:t>支撑软件</a:t>
              </a:r>
              <a:r>
                <a:rPr lang="en-US" altLang="zh-CN" sz="1800" b="1">
                  <a:solidFill>
                    <a:srgbClr val="FF3399"/>
                  </a:solidFill>
                  <a:latin typeface="华文新魏" panose="02010800040101010101" pitchFamily="2" charset="-122"/>
                  <a:ea typeface="华文新魏" panose="02010800040101010101" pitchFamily="2" charset="-122"/>
                </a:rPr>
                <a:t>)</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20505" name="Text Box 55"/>
            <p:cNvSpPr txBox="1">
              <a:spLocks noChangeArrowheads="1"/>
            </p:cNvSpPr>
            <p:nvPr/>
          </p:nvSpPr>
          <p:spPr bwMode="auto">
            <a:xfrm>
              <a:off x="3480" y="2315"/>
              <a:ext cx="493" cy="316"/>
            </a:xfrm>
            <a:prstGeom prst="rect">
              <a:avLst/>
            </a:prstGeom>
            <a:noFill/>
            <a:ln w="9525">
              <a:noFill/>
              <a:miter lim="800000"/>
            </a:ln>
          </p:spPr>
          <p:txBody>
            <a:bodyPr/>
            <a:lstStyle/>
            <a:p>
              <a:pPr algn="just"/>
              <a:r>
                <a:rPr lang="en-US" altLang="zh-CN" sz="1800" b="1">
                  <a:solidFill>
                    <a:srgbClr val="FF3399"/>
                  </a:solidFill>
                  <a:ea typeface="华文新魏" panose="02010800040101010101" pitchFamily="2" charset="-122"/>
                </a:rPr>
                <a:t>…</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20506" name="Text Box 66"/>
            <p:cNvSpPr txBox="1">
              <a:spLocks noChangeArrowheads="1"/>
            </p:cNvSpPr>
            <p:nvPr/>
          </p:nvSpPr>
          <p:spPr bwMode="auto">
            <a:xfrm>
              <a:off x="3897" y="2315"/>
              <a:ext cx="695" cy="313"/>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实用程序</a:t>
              </a:r>
              <a:endParaRPr lang="zh-CN" altLang="en-US" sz="1800" b="1">
                <a:solidFill>
                  <a:srgbClr val="FF3399"/>
                </a:solidFill>
                <a:latin typeface="华文新魏" panose="02010800040101010101" pitchFamily="2" charset="-122"/>
                <a:ea typeface="华文新魏" panose="02010800040101010101" pitchFamily="2" charset="-122"/>
              </a:endParaRPr>
            </a:p>
            <a:p>
              <a:endParaRPr lang="en-US" altLang="zh-CN" sz="1800" b="1">
                <a:solidFill>
                  <a:srgbClr val="FF3399"/>
                </a:solidFill>
                <a:latin typeface="华文新魏" panose="02010800040101010101" pitchFamily="2" charset="-122"/>
                <a:ea typeface="华文新魏" panose="02010800040101010101" pitchFamily="2" charset="-122"/>
              </a:endParaRPr>
            </a:p>
          </p:txBody>
        </p:sp>
      </p:grpSp>
      <p:grpSp>
        <p:nvGrpSpPr>
          <p:cNvPr id="20496" name="Group 1032"/>
          <p:cNvGrpSpPr/>
          <p:nvPr/>
        </p:nvGrpSpPr>
        <p:grpSpPr bwMode="auto">
          <a:xfrm>
            <a:off x="3386138" y="4514850"/>
            <a:ext cx="2427287" cy="1228725"/>
            <a:chOff x="2109" y="3203"/>
            <a:chExt cx="1529" cy="774"/>
          </a:xfrm>
        </p:grpSpPr>
        <p:sp>
          <p:nvSpPr>
            <p:cNvPr id="11313" name="Rectangle 49"/>
            <p:cNvSpPr>
              <a:spLocks noChangeArrowheads="1"/>
            </p:cNvSpPr>
            <p:nvPr/>
          </p:nvSpPr>
          <p:spPr bwMode="auto">
            <a:xfrm>
              <a:off x="2109" y="3203"/>
              <a:ext cx="1529" cy="774"/>
            </a:xfrm>
            <a:prstGeom prst="rect">
              <a:avLst/>
            </a:prstGeom>
            <a:solidFill>
              <a:schemeClr val="accent1"/>
            </a:solidFill>
            <a:ln w="19050">
              <a:solidFill>
                <a:srgbClr val="000000"/>
              </a:solidFill>
              <a:miter lim="800000"/>
            </a:ln>
            <a:effectLst>
              <a:outerShdw dist="107763"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0499" name="Text Box 51"/>
            <p:cNvSpPr txBox="1">
              <a:spLocks noChangeArrowheads="1"/>
            </p:cNvSpPr>
            <p:nvPr/>
          </p:nvSpPr>
          <p:spPr bwMode="auto">
            <a:xfrm>
              <a:off x="2245" y="3294"/>
              <a:ext cx="1251" cy="479"/>
            </a:xfrm>
            <a:prstGeom prst="rect">
              <a:avLst/>
            </a:prstGeom>
            <a:noFill/>
            <a:ln w="9525">
              <a:noFill/>
              <a:miter lim="800000"/>
            </a:ln>
          </p:spPr>
          <p:txBody>
            <a:bodyPr lIns="0" tIns="0" rIns="0" bIns="0"/>
            <a:lstStyle/>
            <a:p>
              <a:pPr algn="ctr"/>
              <a:r>
                <a:rPr lang="zh-CN" altLang="en-US" sz="1800" b="1" dirty="0" smtClean="0">
                  <a:solidFill>
                    <a:srgbClr val="FF3399"/>
                  </a:solidFill>
                  <a:latin typeface="华文新魏" panose="02010800040101010101" pitchFamily="2" charset="-122"/>
                  <a:ea typeface="华文新魏" panose="02010800040101010101" pitchFamily="2" charset="-122"/>
                </a:rPr>
                <a:t>操作系统</a:t>
              </a:r>
              <a:endParaRPr lang="zh-CN" altLang="en-US" sz="1800" b="1" dirty="0" smtClean="0">
                <a:solidFill>
                  <a:srgbClr val="FF3399"/>
                </a:solidFill>
                <a:latin typeface="华文新魏" panose="02010800040101010101" pitchFamily="2" charset="-122"/>
                <a:ea typeface="华文新魏" panose="02010800040101010101" pitchFamily="2" charset="-122"/>
              </a:endParaRPr>
            </a:p>
            <a:p>
              <a:pPr algn="ctr"/>
              <a:r>
                <a:rPr lang="en-US" altLang="zh-CN" sz="1800" b="1" dirty="0" smtClean="0">
                  <a:solidFill>
                    <a:srgbClr val="FF3399"/>
                  </a:solidFill>
                  <a:latin typeface="华文新魏" panose="02010800040101010101" pitchFamily="2" charset="-122"/>
                  <a:ea typeface="华文新魏" panose="02010800040101010101" pitchFamily="2" charset="-122"/>
                </a:rPr>
                <a:t>(</a:t>
              </a:r>
              <a:r>
                <a:rPr lang="zh-CN" altLang="en-US" sz="1800" b="1" dirty="0" smtClean="0">
                  <a:solidFill>
                    <a:srgbClr val="FF3399"/>
                  </a:solidFill>
                  <a:latin typeface="华文新魏" panose="02010800040101010101" pitchFamily="2" charset="-122"/>
                  <a:ea typeface="华文新魏" panose="02010800040101010101" pitchFamily="2" charset="-122"/>
                </a:rPr>
                <a:t>系统软件</a:t>
              </a:r>
              <a:r>
                <a:rPr lang="en-US" altLang="zh-CN" sz="1800" b="1" dirty="0" smtClean="0">
                  <a:solidFill>
                    <a:srgbClr val="FF3399"/>
                  </a:solidFill>
                  <a:latin typeface="华文新魏" panose="02010800040101010101" pitchFamily="2" charset="-122"/>
                  <a:ea typeface="华文新魏" panose="02010800040101010101" pitchFamily="2" charset="-122"/>
                </a:rPr>
                <a:t>)</a:t>
              </a:r>
              <a:endParaRPr lang="en-US" altLang="zh-CN" sz="1800" b="1" dirty="0" smtClean="0">
                <a:solidFill>
                  <a:srgbClr val="FF3399"/>
                </a:solidFill>
                <a:latin typeface="华文新魏" panose="02010800040101010101" pitchFamily="2" charset="-122"/>
                <a:ea typeface="华文新魏" panose="02010800040101010101" pitchFamily="2" charset="-122"/>
              </a:endParaRPr>
            </a:p>
            <a:p>
              <a:pPr algn="ctr"/>
              <a:endParaRPr lang="en-US" altLang="zh-CN" sz="1800" b="1" dirty="0">
                <a:solidFill>
                  <a:srgbClr val="FF3399"/>
                </a:solidFill>
                <a:latin typeface="华文新魏" panose="02010800040101010101" pitchFamily="2" charset="-122"/>
                <a:ea typeface="华文新魏" panose="02010800040101010101" pitchFamily="2" charset="-122"/>
              </a:endParaRPr>
            </a:p>
            <a:p>
              <a:pPr algn="ctr"/>
              <a:endParaRPr lang="en-US" altLang="zh-CN" sz="1800" b="1" dirty="0">
                <a:solidFill>
                  <a:srgbClr val="FF3399"/>
                </a:solidFill>
                <a:latin typeface="华文新魏" panose="02010800040101010101" pitchFamily="2" charset="-122"/>
                <a:ea typeface="华文新魏" panose="02010800040101010101" pitchFamily="2" charset="-122"/>
              </a:endParaRPr>
            </a:p>
            <a:p>
              <a:pPr algn="ctr"/>
              <a:endParaRPr lang="en-US" altLang="zh-CN" sz="1800" b="1" dirty="0">
                <a:solidFill>
                  <a:srgbClr val="FF3399"/>
                </a:solidFill>
                <a:latin typeface="华文新魏" panose="02010800040101010101" pitchFamily="2" charset="-122"/>
                <a:ea typeface="华文新魏" panose="02010800040101010101" pitchFamily="2" charset="-122"/>
              </a:endParaRPr>
            </a:p>
            <a:p>
              <a:pPr algn="ctr"/>
              <a:endParaRPr lang="en-US" altLang="zh-CN" sz="1800" b="1" dirty="0">
                <a:solidFill>
                  <a:srgbClr val="FF3399"/>
                </a:solidFill>
                <a:latin typeface="华文新魏" panose="02010800040101010101" pitchFamily="2" charset="-122"/>
                <a:ea typeface="华文新魏" panose="02010800040101010101" pitchFamily="2" charset="-122"/>
              </a:endParaRPr>
            </a:p>
          </p:txBody>
        </p:sp>
      </p:grpSp>
      <p:sp>
        <p:nvSpPr>
          <p:cNvPr id="11316" name="Text Box 52"/>
          <p:cNvSpPr txBox="1">
            <a:spLocks noChangeArrowheads="1"/>
          </p:cNvSpPr>
          <p:nvPr/>
        </p:nvSpPr>
        <p:spPr bwMode="auto">
          <a:xfrm>
            <a:off x="3819525" y="5391150"/>
            <a:ext cx="1544638" cy="879475"/>
          </a:xfrm>
          <a:prstGeom prst="rect">
            <a:avLst/>
          </a:prstGeom>
          <a:solidFill>
            <a:schemeClr val="accent1"/>
          </a:solidFill>
          <a:ln w="19050">
            <a:solidFill>
              <a:srgbClr val="000000"/>
            </a:solidFill>
            <a:miter lim="800000"/>
          </a:ln>
          <a:effectLst>
            <a:outerShdw dist="107763" dir="2700000" algn="ctr" rotWithShape="0">
              <a:srgbClr val="808080"/>
            </a:outerShdw>
          </a:effectLst>
        </p:spPr>
        <p:txBody>
          <a:bodyPr lIns="0" tIns="108000" rIns="0" bIns="0"/>
          <a:lstStyle/>
          <a:p>
            <a:pPr algn="ctr">
              <a:defRPr/>
            </a:pPr>
            <a:r>
              <a:rPr lang="zh-CN" altLang="en-US" sz="1800" b="1">
                <a:solidFill>
                  <a:srgbClr val="FF3399"/>
                </a:solidFill>
                <a:latin typeface="华文新魏" panose="02010800040101010101" pitchFamily="2" charset="-122"/>
                <a:ea typeface="华文新魏" panose="02010800040101010101" pitchFamily="2" charset="-122"/>
              </a:rPr>
              <a:t>计算机硬件</a:t>
            </a:r>
            <a:endParaRPr lang="zh-CN" altLang="en-US" sz="1800" b="1">
              <a:solidFill>
                <a:srgbClr val="FF3399"/>
              </a:solidFill>
              <a:latin typeface="华文新魏" panose="02010800040101010101" pitchFamily="2" charset="-122"/>
              <a:ea typeface="华文新魏" panose="02010800040101010101" pitchFamily="2" charset="-122"/>
            </a:endParaRPr>
          </a:p>
        </p:txBody>
      </p:sp>
    </p:spTree>
  </p:cSld>
  <p:clrMapOvr>
    <a:overrideClrMapping bg1="lt1" tx1="dk1" bg2="lt2" tx2="dk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a:xfrm>
            <a:off x="1219200" y="476250"/>
            <a:ext cx="7924800" cy="1295400"/>
          </a:xfrm>
        </p:spPr>
        <p:txBody>
          <a:bodyPr/>
          <a:lstStyle/>
          <a:p>
            <a:pPr algn="l" eaLnBrk="1" hangingPunct="1"/>
            <a:r>
              <a:rPr lang="en-US" altLang="zh-CN" sz="4000" smtClean="0">
                <a:ea typeface="华文新魏" panose="02010800040101010101" pitchFamily="2" charset="-122"/>
              </a:rPr>
              <a:t>         </a:t>
            </a:r>
            <a:r>
              <a:rPr lang="zh-CN" altLang="en-US" sz="4000" smtClean="0">
                <a:ea typeface="华文新魏" panose="02010800040101010101" pitchFamily="2" charset="-122"/>
              </a:rPr>
              <a:t>多道程序设计举例</a:t>
            </a:r>
            <a:r>
              <a:rPr lang="en-US" altLang="zh-CN" sz="4000" smtClean="0">
                <a:ea typeface="华文新魏" panose="02010800040101010101" pitchFamily="2" charset="-122"/>
              </a:rPr>
              <a:t>(1)</a:t>
            </a:r>
            <a:br>
              <a:rPr lang="en-US" altLang="zh-CN" sz="4000" b="1" smtClean="0">
                <a:ea typeface="华文新魏" panose="02010800040101010101" pitchFamily="2" charset="-122"/>
              </a:rPr>
            </a:br>
            <a:r>
              <a:rPr lang="zh-CN" altLang="en-US" sz="3200" smtClean="0">
                <a:ea typeface="华文新魏" panose="02010800040101010101" pitchFamily="2" charset="-122"/>
              </a:rPr>
              <a:t>单道算题运行时处理器的使用效率</a:t>
            </a:r>
            <a:br>
              <a:rPr lang="zh-CN" altLang="en-US" sz="3200" smtClean="0">
                <a:ea typeface="华文新魏" panose="02010800040101010101" pitchFamily="2" charset="-122"/>
              </a:rPr>
            </a:br>
            <a:endParaRPr lang="zh-CN" altLang="en-US" sz="3200" smtClean="0">
              <a:ea typeface="华文新魏" panose="02010800040101010101" pitchFamily="2" charset="-122"/>
            </a:endParaRPr>
          </a:p>
        </p:txBody>
      </p:sp>
      <p:sp>
        <p:nvSpPr>
          <p:cNvPr id="76802" name="Rectangle 3"/>
          <p:cNvSpPr>
            <a:spLocks noGrp="1" noChangeArrowheads="1"/>
          </p:cNvSpPr>
          <p:nvPr>
            <p:ph type="body" idx="4294967295"/>
          </p:nvPr>
        </p:nvSpPr>
        <p:spPr>
          <a:xfrm>
            <a:off x="533400" y="914400"/>
            <a:ext cx="8610600" cy="4876800"/>
          </a:xfrm>
        </p:spPr>
        <p:txBody>
          <a:bodyPr/>
          <a:lstStyle/>
          <a:p>
            <a:pPr eaLnBrk="1" hangingPunct="1"/>
            <a:endParaRPr lang="en-US" altLang="zh-CN" smtClean="0"/>
          </a:p>
          <a:p>
            <a:pPr eaLnBrk="1" hangingPunct="1">
              <a:buFont typeface="Wingdings" panose="05000000000000000000" pitchFamily="2" charset="2"/>
              <a:buNone/>
            </a:pPr>
            <a:endParaRPr lang="en-US" altLang="zh-CN" smtClean="0"/>
          </a:p>
        </p:txBody>
      </p:sp>
      <p:grpSp>
        <p:nvGrpSpPr>
          <p:cNvPr id="76803" name="Group 4"/>
          <p:cNvGrpSpPr/>
          <p:nvPr/>
        </p:nvGrpSpPr>
        <p:grpSpPr bwMode="auto">
          <a:xfrm>
            <a:off x="381000" y="1628775"/>
            <a:ext cx="8153400" cy="4191000"/>
            <a:chOff x="1980" y="6744"/>
            <a:chExt cx="7920" cy="1872"/>
          </a:xfrm>
        </p:grpSpPr>
        <p:sp>
          <p:nvSpPr>
            <p:cNvPr id="76804" name="Text Box 5"/>
            <p:cNvSpPr txBox="1">
              <a:spLocks noChangeArrowheads="1"/>
            </p:cNvSpPr>
            <p:nvPr/>
          </p:nvSpPr>
          <p:spPr bwMode="auto">
            <a:xfrm>
              <a:off x="414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78</a:t>
              </a:r>
              <a:endParaRPr kumimoji="0" lang="en-US" altLang="zh-CN" sz="1400" b="1">
                <a:solidFill>
                  <a:srgbClr val="FF0000"/>
                </a:solidFill>
                <a:latin typeface="宋体" panose="02010600030101010101" pitchFamily="2" charset="-122"/>
              </a:endParaRPr>
            </a:p>
          </p:txBody>
        </p:sp>
        <p:sp>
          <p:nvSpPr>
            <p:cNvPr id="76805" name="Text Box 6"/>
            <p:cNvSpPr txBox="1">
              <a:spLocks noChangeArrowheads="1"/>
            </p:cNvSpPr>
            <p:nvPr/>
          </p:nvSpPr>
          <p:spPr bwMode="auto">
            <a:xfrm>
              <a:off x="1980" y="7368"/>
              <a:ext cx="1080" cy="312"/>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输入机</a:t>
              </a:r>
              <a:endParaRPr kumimoji="0" lang="zh-CN" altLang="en-US" sz="1800" b="1">
                <a:solidFill>
                  <a:srgbClr val="FF0000"/>
                </a:solidFill>
                <a:latin typeface="宋体" panose="02010600030101010101" pitchFamily="2" charset="-122"/>
              </a:endParaRPr>
            </a:p>
          </p:txBody>
        </p:sp>
        <p:sp>
          <p:nvSpPr>
            <p:cNvPr id="76806" name="Text Box 7"/>
            <p:cNvSpPr txBox="1">
              <a:spLocks noChangeArrowheads="1"/>
            </p:cNvSpPr>
            <p:nvPr/>
          </p:nvSpPr>
          <p:spPr bwMode="auto">
            <a:xfrm>
              <a:off x="1980" y="7836"/>
              <a:ext cx="1080" cy="312"/>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处理器</a:t>
              </a:r>
              <a:endParaRPr kumimoji="0" lang="zh-CN" altLang="en-US" sz="1800" b="1">
                <a:solidFill>
                  <a:srgbClr val="FF0000"/>
                </a:solidFill>
                <a:latin typeface="宋体" panose="02010600030101010101" pitchFamily="2" charset="-122"/>
              </a:endParaRPr>
            </a:p>
          </p:txBody>
        </p:sp>
        <p:sp>
          <p:nvSpPr>
            <p:cNvPr id="76807" name="Text Box 8"/>
            <p:cNvSpPr txBox="1">
              <a:spLocks noChangeArrowheads="1"/>
            </p:cNvSpPr>
            <p:nvPr/>
          </p:nvSpPr>
          <p:spPr bwMode="auto">
            <a:xfrm>
              <a:off x="1980" y="8304"/>
              <a:ext cx="1080" cy="312"/>
            </a:xfrm>
            <a:prstGeom prst="rect">
              <a:avLst/>
            </a:prstGeom>
            <a:noFill/>
            <a:ln w="9525">
              <a:noFill/>
              <a:miter lim="800000"/>
            </a:ln>
          </p:spPr>
          <p:txBody>
            <a:bodyPr lIns="0" tIns="0" rIns="0" bIns="0"/>
            <a:lstStyle/>
            <a:p>
              <a:pPr algn="ctr" eaLnBrk="0" hangingPunct="0"/>
              <a:r>
                <a:rPr kumimoji="0" lang="zh-CN" altLang="en-US" sz="2000" b="1">
                  <a:solidFill>
                    <a:srgbClr val="FF0000"/>
                  </a:solidFill>
                  <a:latin typeface="宋体" panose="02010600030101010101" pitchFamily="2" charset="-122"/>
                </a:rPr>
                <a:t>磁带机</a:t>
              </a:r>
              <a:endParaRPr kumimoji="0" lang="zh-CN" altLang="en-US" sz="2000" b="1">
                <a:solidFill>
                  <a:srgbClr val="FF0000"/>
                </a:solidFill>
                <a:latin typeface="宋体" panose="02010600030101010101" pitchFamily="2" charset="-122"/>
              </a:endParaRPr>
            </a:p>
          </p:txBody>
        </p:sp>
        <p:sp>
          <p:nvSpPr>
            <p:cNvPr id="76808" name="Line 9"/>
            <p:cNvSpPr>
              <a:spLocks noChangeShapeType="1"/>
            </p:cNvSpPr>
            <p:nvPr/>
          </p:nvSpPr>
          <p:spPr bwMode="auto">
            <a:xfrm>
              <a:off x="3240" y="7056"/>
              <a:ext cx="6660" cy="0"/>
            </a:xfrm>
            <a:prstGeom prst="line">
              <a:avLst/>
            </a:prstGeom>
            <a:noFill/>
            <a:ln w="19050">
              <a:solidFill>
                <a:srgbClr val="000000"/>
              </a:solidFill>
              <a:round/>
            </a:ln>
          </p:spPr>
          <p:txBody>
            <a:bodyPr/>
            <a:lstStyle/>
            <a:p>
              <a:endParaRPr lang="zh-CN" altLang="en-US"/>
            </a:p>
          </p:txBody>
        </p:sp>
        <p:grpSp>
          <p:nvGrpSpPr>
            <p:cNvPr id="76809" name="Group 10"/>
            <p:cNvGrpSpPr/>
            <p:nvPr/>
          </p:nvGrpSpPr>
          <p:grpSpPr bwMode="auto">
            <a:xfrm>
              <a:off x="3240" y="7056"/>
              <a:ext cx="2160" cy="1404"/>
              <a:chOff x="3240" y="7056"/>
              <a:chExt cx="2160" cy="1404"/>
            </a:xfrm>
          </p:grpSpPr>
          <p:sp>
            <p:nvSpPr>
              <p:cNvPr id="76833" name="Line 11"/>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6834" name="Line 12"/>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6835" name="Line 13"/>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6836" name="Line 14"/>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6837" name="Line 15"/>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6838" name="Line 16"/>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grpSp>
          <p:nvGrpSpPr>
            <p:cNvPr id="76810" name="Group 17"/>
            <p:cNvGrpSpPr/>
            <p:nvPr/>
          </p:nvGrpSpPr>
          <p:grpSpPr bwMode="auto">
            <a:xfrm>
              <a:off x="5400" y="7056"/>
              <a:ext cx="2160" cy="1404"/>
              <a:chOff x="3240" y="7056"/>
              <a:chExt cx="2160" cy="1404"/>
            </a:xfrm>
          </p:grpSpPr>
          <p:sp>
            <p:nvSpPr>
              <p:cNvPr id="76827" name="Line 18"/>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6828" name="Line 19"/>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6829" name="Line 20"/>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6830" name="Line 21"/>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6831" name="Line 22"/>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6832" name="Line 23"/>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grpSp>
          <p:nvGrpSpPr>
            <p:cNvPr id="76811" name="Group 24"/>
            <p:cNvGrpSpPr/>
            <p:nvPr/>
          </p:nvGrpSpPr>
          <p:grpSpPr bwMode="auto">
            <a:xfrm>
              <a:off x="7560" y="7056"/>
              <a:ext cx="2160" cy="1404"/>
              <a:chOff x="3240" y="7056"/>
              <a:chExt cx="2160" cy="1404"/>
            </a:xfrm>
          </p:grpSpPr>
          <p:sp>
            <p:nvSpPr>
              <p:cNvPr id="76821" name="Line 25"/>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6822" name="Line 26"/>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6823" name="Line 27"/>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6824" name="Line 28"/>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6825" name="Line 29"/>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6826" name="Line 30"/>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sp>
          <p:nvSpPr>
            <p:cNvPr id="76812" name="Text Box 31"/>
            <p:cNvSpPr txBox="1">
              <a:spLocks noChangeArrowheads="1"/>
            </p:cNvSpPr>
            <p:nvPr/>
          </p:nvSpPr>
          <p:spPr bwMode="auto">
            <a:xfrm>
              <a:off x="486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130</a:t>
              </a:r>
              <a:endParaRPr kumimoji="0" lang="en-US" altLang="zh-CN" sz="1400" b="1">
                <a:solidFill>
                  <a:srgbClr val="FF0000"/>
                </a:solidFill>
                <a:latin typeface="宋体" panose="02010600030101010101" pitchFamily="2" charset="-122"/>
              </a:endParaRPr>
            </a:p>
          </p:txBody>
        </p:sp>
        <p:sp>
          <p:nvSpPr>
            <p:cNvPr id="76813" name="Text Box 32"/>
            <p:cNvSpPr txBox="1">
              <a:spLocks noChangeArrowheads="1"/>
            </p:cNvSpPr>
            <p:nvPr/>
          </p:nvSpPr>
          <p:spPr bwMode="auto">
            <a:xfrm>
              <a:off x="522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150</a:t>
              </a:r>
              <a:endParaRPr kumimoji="0" lang="en-US" altLang="zh-CN" sz="1400" b="1">
                <a:solidFill>
                  <a:srgbClr val="FF0000"/>
                </a:solidFill>
                <a:latin typeface="宋体" panose="02010600030101010101" pitchFamily="2" charset="-122"/>
              </a:endParaRPr>
            </a:p>
          </p:txBody>
        </p:sp>
        <p:sp>
          <p:nvSpPr>
            <p:cNvPr id="76814" name="Text Box 33"/>
            <p:cNvSpPr txBox="1">
              <a:spLocks noChangeArrowheads="1"/>
            </p:cNvSpPr>
            <p:nvPr/>
          </p:nvSpPr>
          <p:spPr bwMode="auto">
            <a:xfrm>
              <a:off x="630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228</a:t>
              </a:r>
              <a:endParaRPr kumimoji="0" lang="en-US" altLang="zh-CN" sz="1400" b="1">
                <a:solidFill>
                  <a:srgbClr val="FF0000"/>
                </a:solidFill>
                <a:latin typeface="宋体" panose="02010600030101010101" pitchFamily="2" charset="-122"/>
              </a:endParaRPr>
            </a:p>
          </p:txBody>
        </p:sp>
        <p:sp>
          <p:nvSpPr>
            <p:cNvPr id="76815" name="Text Box 34"/>
            <p:cNvSpPr txBox="1">
              <a:spLocks noChangeArrowheads="1"/>
            </p:cNvSpPr>
            <p:nvPr/>
          </p:nvSpPr>
          <p:spPr bwMode="auto">
            <a:xfrm>
              <a:off x="702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280</a:t>
              </a:r>
              <a:endParaRPr kumimoji="0" lang="en-US" altLang="zh-CN" sz="1400" b="1">
                <a:solidFill>
                  <a:srgbClr val="FF0000"/>
                </a:solidFill>
                <a:latin typeface="宋体" panose="02010600030101010101" pitchFamily="2" charset="-122"/>
              </a:endParaRPr>
            </a:p>
          </p:txBody>
        </p:sp>
        <p:sp>
          <p:nvSpPr>
            <p:cNvPr id="76816" name="Text Box 35"/>
            <p:cNvSpPr txBox="1">
              <a:spLocks noChangeArrowheads="1"/>
            </p:cNvSpPr>
            <p:nvPr/>
          </p:nvSpPr>
          <p:spPr bwMode="auto">
            <a:xfrm>
              <a:off x="738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300</a:t>
              </a:r>
              <a:endParaRPr kumimoji="0" lang="en-US" altLang="zh-CN" sz="1400" b="1">
                <a:solidFill>
                  <a:srgbClr val="FF0000"/>
                </a:solidFill>
                <a:latin typeface="宋体" panose="02010600030101010101" pitchFamily="2" charset="-122"/>
              </a:endParaRPr>
            </a:p>
          </p:txBody>
        </p:sp>
        <p:sp>
          <p:nvSpPr>
            <p:cNvPr id="76817" name="Text Box 36"/>
            <p:cNvSpPr txBox="1">
              <a:spLocks noChangeArrowheads="1"/>
            </p:cNvSpPr>
            <p:nvPr/>
          </p:nvSpPr>
          <p:spPr bwMode="auto">
            <a:xfrm>
              <a:off x="846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378</a:t>
              </a:r>
              <a:endParaRPr kumimoji="0" lang="en-US" altLang="zh-CN" sz="1400" b="1">
                <a:solidFill>
                  <a:srgbClr val="FF0000"/>
                </a:solidFill>
                <a:latin typeface="宋体" panose="02010600030101010101" pitchFamily="2" charset="-122"/>
              </a:endParaRPr>
            </a:p>
          </p:txBody>
        </p:sp>
        <p:sp>
          <p:nvSpPr>
            <p:cNvPr id="76818" name="Text Box 37"/>
            <p:cNvSpPr txBox="1">
              <a:spLocks noChangeArrowheads="1"/>
            </p:cNvSpPr>
            <p:nvPr/>
          </p:nvSpPr>
          <p:spPr bwMode="auto">
            <a:xfrm>
              <a:off x="918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430</a:t>
              </a:r>
              <a:endParaRPr kumimoji="0" lang="en-US" altLang="zh-CN" sz="1400" b="1">
                <a:solidFill>
                  <a:srgbClr val="FF0000"/>
                </a:solidFill>
                <a:latin typeface="宋体" panose="02010600030101010101" pitchFamily="2" charset="-122"/>
              </a:endParaRPr>
            </a:p>
          </p:txBody>
        </p:sp>
        <p:sp>
          <p:nvSpPr>
            <p:cNvPr id="76819" name="Text Box 38"/>
            <p:cNvSpPr txBox="1">
              <a:spLocks noChangeArrowheads="1"/>
            </p:cNvSpPr>
            <p:nvPr/>
          </p:nvSpPr>
          <p:spPr bwMode="auto">
            <a:xfrm>
              <a:off x="954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450</a:t>
              </a:r>
              <a:endParaRPr kumimoji="0" lang="en-US" altLang="zh-CN" sz="1400" b="1">
                <a:solidFill>
                  <a:srgbClr val="FF0000"/>
                </a:solidFill>
                <a:latin typeface="宋体" panose="02010600030101010101" pitchFamily="2" charset="-122"/>
              </a:endParaRPr>
            </a:p>
          </p:txBody>
        </p:sp>
        <p:sp>
          <p:nvSpPr>
            <p:cNvPr id="76820" name="Text Box 39"/>
            <p:cNvSpPr txBox="1">
              <a:spLocks noChangeArrowheads="1"/>
            </p:cNvSpPr>
            <p:nvPr/>
          </p:nvSpPr>
          <p:spPr bwMode="auto">
            <a:xfrm>
              <a:off x="1980" y="6900"/>
              <a:ext cx="1080" cy="312"/>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时  间</a:t>
              </a:r>
              <a:endParaRPr kumimoji="0" lang="zh-CN" altLang="en-US" sz="1800" b="1">
                <a:solidFill>
                  <a:srgbClr val="FF0000"/>
                </a:solidFill>
                <a:latin typeface="宋体" panose="02010600030101010101" pitchFamily="2" charset="-122"/>
              </a:endParaRPr>
            </a:p>
          </p:txBody>
        </p:sp>
      </p:grpSp>
      <p:sp>
        <p:nvSpPr>
          <p:cNvPr id="2" name="矩形 1"/>
          <p:cNvSpPr/>
          <p:nvPr/>
        </p:nvSpPr>
        <p:spPr>
          <a:xfrm>
            <a:off x="1499858" y="5989722"/>
            <a:ext cx="6478627" cy="523220"/>
          </a:xfrm>
          <a:prstGeom prst="rect">
            <a:avLst/>
          </a:prstGeom>
        </p:spPr>
        <p:txBody>
          <a:bodyPr wrap="square">
            <a:spAutoFit/>
          </a:bodyPr>
          <a:lstStyle/>
          <a:p>
            <a:r>
              <a:rPr lang="en-US" altLang="zh-CN" sz="2800" b="1" dirty="0">
                <a:solidFill>
                  <a:srgbClr val="FF0000"/>
                </a:solidFill>
              </a:rPr>
              <a:t>CPU</a:t>
            </a:r>
            <a:r>
              <a:rPr lang="zh-CN" altLang="en-US" sz="2800" b="1" dirty="0">
                <a:solidFill>
                  <a:srgbClr val="FF0000"/>
                </a:solidFill>
              </a:rPr>
              <a:t>利用率：</a:t>
            </a:r>
            <a:r>
              <a:rPr lang="en-US" altLang="zh-CN" sz="2800" b="1" dirty="0">
                <a:solidFill>
                  <a:srgbClr val="FF0000"/>
                </a:solidFill>
              </a:rPr>
              <a:t>52 /</a:t>
            </a:r>
            <a:r>
              <a:rPr lang="zh-CN" altLang="en-US" sz="2800" b="1" dirty="0">
                <a:solidFill>
                  <a:srgbClr val="FF0000"/>
                </a:solidFill>
              </a:rPr>
              <a:t>（</a:t>
            </a:r>
            <a:r>
              <a:rPr lang="en-US" altLang="zh-CN" sz="2800" b="1" dirty="0">
                <a:solidFill>
                  <a:srgbClr val="FF0000"/>
                </a:solidFill>
              </a:rPr>
              <a:t>78</a:t>
            </a:r>
            <a:r>
              <a:rPr lang="zh-CN" altLang="en-US" sz="2800" b="1" dirty="0">
                <a:solidFill>
                  <a:srgbClr val="FF0000"/>
                </a:solidFill>
              </a:rPr>
              <a:t>十</a:t>
            </a:r>
            <a:r>
              <a:rPr lang="en-US" altLang="zh-CN" sz="2800" b="1" dirty="0">
                <a:solidFill>
                  <a:srgbClr val="FF0000"/>
                </a:solidFill>
              </a:rPr>
              <a:t>52</a:t>
            </a:r>
            <a:r>
              <a:rPr lang="zh-CN" altLang="en-US" sz="2800" b="1" dirty="0">
                <a:solidFill>
                  <a:srgbClr val="FF0000"/>
                </a:solidFill>
              </a:rPr>
              <a:t>十</a:t>
            </a:r>
            <a:r>
              <a:rPr lang="en-US" altLang="zh-CN" sz="2800" b="1" dirty="0">
                <a:solidFill>
                  <a:srgbClr val="FF0000"/>
                </a:solidFill>
              </a:rPr>
              <a:t>20</a:t>
            </a:r>
            <a:r>
              <a:rPr lang="zh-CN" altLang="en-US" sz="2800" b="1" dirty="0">
                <a:solidFill>
                  <a:srgbClr val="FF0000"/>
                </a:solidFill>
              </a:rPr>
              <a:t>）≈ </a:t>
            </a:r>
            <a:r>
              <a:rPr lang="en-US" altLang="zh-CN" sz="2800" b="1" dirty="0">
                <a:solidFill>
                  <a:srgbClr val="FF0000"/>
                </a:solidFill>
              </a:rPr>
              <a:t>35%</a:t>
            </a:r>
            <a:endParaRPr lang="en-US" altLang="zh-CN" sz="2800" b="1" dirty="0">
              <a:solidFill>
                <a:srgbClr val="FF0000"/>
              </a:solidFill>
            </a:endParaRPr>
          </a:p>
        </p:txBody>
      </p:sp>
    </p:spTree>
  </p:cSld>
  <p:clrMapOvr>
    <a:masterClrMapping/>
  </p:clrMapOvr>
  <p:transition>
    <p:randomBar dir="ver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026"/>
          <p:cNvSpPr>
            <a:spLocks noGrp="1" noChangeArrowheads="1"/>
          </p:cNvSpPr>
          <p:nvPr>
            <p:ph type="title"/>
          </p:nvPr>
        </p:nvSpPr>
        <p:spPr/>
        <p:txBody>
          <a:bodyPr/>
          <a:lstStyle/>
          <a:p>
            <a:pPr algn="l" eaLnBrk="1" hangingPunct="1"/>
            <a:r>
              <a:rPr lang="en-US" altLang="zh-CN" sz="4000" dirty="0" smtClean="0">
                <a:latin typeface="华文新魏" panose="02010800040101010101" pitchFamily="2" charset="-122"/>
                <a:ea typeface="华文新魏" panose="02010800040101010101" pitchFamily="2" charset="-122"/>
              </a:rPr>
              <a:t>        </a:t>
            </a:r>
            <a:r>
              <a:rPr lang="zh-CN" altLang="en-US" sz="4000" dirty="0" smtClean="0">
                <a:latin typeface="华文新魏" panose="02010800040101010101" pitchFamily="2" charset="-122"/>
                <a:ea typeface="华文新魏" panose="02010800040101010101" pitchFamily="2" charset="-122"/>
              </a:rPr>
              <a:t>多道程序设计举例</a:t>
            </a:r>
            <a:r>
              <a:rPr lang="en-US" altLang="zh-CN" sz="4000" dirty="0" smtClean="0">
                <a:latin typeface="华文新魏" panose="02010800040101010101" pitchFamily="2" charset="-122"/>
                <a:ea typeface="华文新魏" panose="02010800040101010101" pitchFamily="2" charset="-122"/>
              </a:rPr>
              <a:t>(2)</a:t>
            </a:r>
            <a:br>
              <a:rPr lang="en-US" altLang="zh-CN" sz="4000" dirty="0" smtClean="0">
                <a:latin typeface="华文新魏" panose="02010800040101010101" pitchFamily="2" charset="-122"/>
                <a:ea typeface="华文新魏" panose="02010800040101010101" pitchFamily="2" charset="-122"/>
              </a:rPr>
            </a:br>
            <a:r>
              <a:rPr lang="en-US" altLang="zh-CN" sz="4000" dirty="0" smtClean="0">
                <a:latin typeface="华文新魏" panose="02010800040101010101" pitchFamily="2" charset="-122"/>
                <a:ea typeface="华文新魏" panose="02010800040101010101" pitchFamily="2" charset="-122"/>
              </a:rPr>
              <a:t>    </a:t>
            </a:r>
            <a:r>
              <a:rPr lang="zh-CN" altLang="en-US" sz="3200" dirty="0" smtClean="0">
                <a:latin typeface="华文新魏" panose="02010800040101010101" pitchFamily="2" charset="-122"/>
                <a:ea typeface="华文新魏" panose="02010800040101010101" pitchFamily="2" charset="-122"/>
              </a:rPr>
              <a:t>两道算题运行时处理器的使用效率</a:t>
            </a:r>
            <a:endParaRPr lang="zh-CN" altLang="en-US" sz="3200" dirty="0" smtClean="0">
              <a:latin typeface="华文新魏" panose="02010800040101010101" pitchFamily="2" charset="-122"/>
              <a:ea typeface="华文新魏" panose="02010800040101010101" pitchFamily="2" charset="-122"/>
            </a:endParaRPr>
          </a:p>
        </p:txBody>
      </p:sp>
      <p:sp>
        <p:nvSpPr>
          <p:cNvPr id="77826" name="Rectangle 1027"/>
          <p:cNvSpPr>
            <a:spLocks noGrp="1" noChangeArrowheads="1"/>
          </p:cNvSpPr>
          <p:nvPr>
            <p:ph idx="1"/>
          </p:nvPr>
        </p:nvSpPr>
        <p:spPr/>
        <p:txBody>
          <a:bodyPr/>
          <a:lstStyle/>
          <a:p>
            <a:pPr eaLnBrk="1" hangingPunct="1">
              <a:buFont typeface="Wingdings" panose="05000000000000000000" pitchFamily="2" charset="2"/>
              <a:buNone/>
            </a:pPr>
            <a:r>
              <a:rPr lang="en-US" altLang="zh-CN" smtClean="0"/>
              <a:t> </a:t>
            </a:r>
            <a:endParaRPr lang="en-US" altLang="zh-CN" smtClean="0"/>
          </a:p>
        </p:txBody>
      </p:sp>
      <p:grpSp>
        <p:nvGrpSpPr>
          <p:cNvPr id="77827" name="Group 1091"/>
          <p:cNvGrpSpPr/>
          <p:nvPr/>
        </p:nvGrpSpPr>
        <p:grpSpPr bwMode="auto">
          <a:xfrm>
            <a:off x="509522" y="1406247"/>
            <a:ext cx="7416800" cy="4419600"/>
            <a:chOff x="320" y="1056"/>
            <a:chExt cx="4672" cy="2784"/>
          </a:xfrm>
        </p:grpSpPr>
        <p:sp>
          <p:nvSpPr>
            <p:cNvPr id="77828" name="Text Box 1029"/>
            <p:cNvSpPr txBox="1">
              <a:spLocks noChangeArrowheads="1"/>
            </p:cNvSpPr>
            <p:nvPr/>
          </p:nvSpPr>
          <p:spPr bwMode="auto">
            <a:xfrm>
              <a:off x="1594" y="1056"/>
              <a:ext cx="213"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78</a:t>
              </a:r>
              <a:endParaRPr kumimoji="0" lang="en-US" altLang="zh-CN" sz="1600" b="1">
                <a:solidFill>
                  <a:srgbClr val="FF0000"/>
                </a:solidFill>
                <a:latin typeface="宋体" panose="02010600030101010101" pitchFamily="2" charset="-122"/>
              </a:endParaRPr>
            </a:p>
          </p:txBody>
        </p:sp>
        <p:sp>
          <p:nvSpPr>
            <p:cNvPr id="77829" name="Text Box 1030"/>
            <p:cNvSpPr txBox="1">
              <a:spLocks noChangeArrowheads="1"/>
            </p:cNvSpPr>
            <p:nvPr/>
          </p:nvSpPr>
          <p:spPr bwMode="auto">
            <a:xfrm>
              <a:off x="320" y="1675"/>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输入机</a:t>
              </a:r>
              <a:endParaRPr kumimoji="0" lang="zh-CN" altLang="en-US" sz="1800" b="1">
                <a:solidFill>
                  <a:srgbClr val="FF0000"/>
                </a:solidFill>
                <a:latin typeface="宋体" panose="02010600030101010101" pitchFamily="2" charset="-122"/>
              </a:endParaRPr>
            </a:p>
          </p:txBody>
        </p:sp>
        <p:sp>
          <p:nvSpPr>
            <p:cNvPr id="77830" name="Text Box 1031"/>
            <p:cNvSpPr txBox="1">
              <a:spLocks noChangeArrowheads="1"/>
            </p:cNvSpPr>
            <p:nvPr/>
          </p:nvSpPr>
          <p:spPr bwMode="auto">
            <a:xfrm>
              <a:off x="320" y="2139"/>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处理器</a:t>
              </a:r>
              <a:endParaRPr kumimoji="0" lang="zh-CN" altLang="en-US" sz="1800" b="1">
                <a:solidFill>
                  <a:srgbClr val="FF0000"/>
                </a:solidFill>
                <a:latin typeface="宋体" panose="02010600030101010101" pitchFamily="2" charset="-122"/>
              </a:endParaRPr>
            </a:p>
          </p:txBody>
        </p:sp>
        <p:sp>
          <p:nvSpPr>
            <p:cNvPr id="77831" name="Text Box 1032"/>
            <p:cNvSpPr txBox="1">
              <a:spLocks noChangeArrowheads="1"/>
            </p:cNvSpPr>
            <p:nvPr/>
          </p:nvSpPr>
          <p:spPr bwMode="auto">
            <a:xfrm>
              <a:off x="320" y="2603"/>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磁带机</a:t>
              </a:r>
              <a:r>
                <a:rPr kumimoji="0" lang="en-US" altLang="zh-CN" sz="1800" b="1">
                  <a:solidFill>
                    <a:srgbClr val="FF0000"/>
                  </a:solidFill>
                  <a:latin typeface="宋体" panose="02010600030101010101" pitchFamily="2" charset="-122"/>
                </a:rPr>
                <a:t>1</a:t>
              </a:r>
              <a:endParaRPr kumimoji="0" lang="en-US" altLang="zh-CN" sz="1800" b="1">
                <a:solidFill>
                  <a:srgbClr val="FF0000"/>
                </a:solidFill>
                <a:latin typeface="宋体" panose="02010600030101010101" pitchFamily="2" charset="-122"/>
              </a:endParaRPr>
            </a:p>
          </p:txBody>
        </p:sp>
        <p:sp>
          <p:nvSpPr>
            <p:cNvPr id="77832" name="Line 1033"/>
            <p:cNvSpPr>
              <a:spLocks noChangeShapeType="1"/>
            </p:cNvSpPr>
            <p:nvPr/>
          </p:nvSpPr>
          <p:spPr bwMode="auto">
            <a:xfrm>
              <a:off x="1063" y="1365"/>
              <a:ext cx="3929" cy="0"/>
            </a:xfrm>
            <a:prstGeom prst="line">
              <a:avLst/>
            </a:prstGeom>
            <a:noFill/>
            <a:ln w="19050">
              <a:solidFill>
                <a:srgbClr val="000000"/>
              </a:solidFill>
              <a:round/>
            </a:ln>
          </p:spPr>
          <p:txBody>
            <a:bodyPr/>
            <a:lstStyle/>
            <a:p>
              <a:endParaRPr lang="zh-CN" altLang="en-US"/>
            </a:p>
          </p:txBody>
        </p:sp>
        <p:sp>
          <p:nvSpPr>
            <p:cNvPr id="77833" name="Text Box 1034"/>
            <p:cNvSpPr txBox="1">
              <a:spLocks noChangeArrowheads="1"/>
            </p:cNvSpPr>
            <p:nvPr/>
          </p:nvSpPr>
          <p:spPr bwMode="auto">
            <a:xfrm>
              <a:off x="2019" y="1056"/>
              <a:ext cx="212"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130</a:t>
              </a:r>
              <a:endParaRPr kumimoji="0" lang="en-US" altLang="zh-CN" sz="1600" b="1">
                <a:solidFill>
                  <a:srgbClr val="FF0000"/>
                </a:solidFill>
                <a:latin typeface="宋体" panose="02010600030101010101" pitchFamily="2" charset="-122"/>
              </a:endParaRPr>
            </a:p>
          </p:txBody>
        </p:sp>
        <p:sp>
          <p:nvSpPr>
            <p:cNvPr id="77834" name="Text Box 1035"/>
            <p:cNvSpPr txBox="1">
              <a:spLocks noChangeArrowheads="1"/>
            </p:cNvSpPr>
            <p:nvPr/>
          </p:nvSpPr>
          <p:spPr bwMode="auto">
            <a:xfrm>
              <a:off x="2231" y="1056"/>
              <a:ext cx="213"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150</a:t>
              </a:r>
              <a:endParaRPr kumimoji="0" lang="en-US" altLang="zh-CN" sz="1600" b="1">
                <a:solidFill>
                  <a:srgbClr val="FF0000"/>
                </a:solidFill>
                <a:latin typeface="宋体" panose="02010600030101010101" pitchFamily="2" charset="-122"/>
              </a:endParaRPr>
            </a:p>
          </p:txBody>
        </p:sp>
        <p:sp>
          <p:nvSpPr>
            <p:cNvPr id="77835" name="Text Box 1036"/>
            <p:cNvSpPr txBox="1">
              <a:spLocks noChangeArrowheads="1"/>
            </p:cNvSpPr>
            <p:nvPr/>
          </p:nvSpPr>
          <p:spPr bwMode="auto">
            <a:xfrm>
              <a:off x="2868" y="1056"/>
              <a:ext cx="213"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228</a:t>
              </a:r>
              <a:endParaRPr kumimoji="0" lang="en-US" altLang="zh-CN" sz="1600" b="1">
                <a:solidFill>
                  <a:srgbClr val="FF0000"/>
                </a:solidFill>
                <a:latin typeface="宋体" panose="02010600030101010101" pitchFamily="2" charset="-122"/>
              </a:endParaRPr>
            </a:p>
          </p:txBody>
        </p:sp>
        <p:sp>
          <p:nvSpPr>
            <p:cNvPr id="77836" name="Text Box 1037"/>
            <p:cNvSpPr txBox="1">
              <a:spLocks noChangeArrowheads="1"/>
            </p:cNvSpPr>
            <p:nvPr/>
          </p:nvSpPr>
          <p:spPr bwMode="auto">
            <a:xfrm>
              <a:off x="3293" y="1056"/>
              <a:ext cx="212"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280</a:t>
              </a:r>
              <a:endParaRPr kumimoji="0" lang="en-US" altLang="zh-CN" sz="1600" b="1">
                <a:solidFill>
                  <a:srgbClr val="FF0000"/>
                </a:solidFill>
                <a:latin typeface="宋体" panose="02010600030101010101" pitchFamily="2" charset="-122"/>
              </a:endParaRPr>
            </a:p>
          </p:txBody>
        </p:sp>
        <p:sp>
          <p:nvSpPr>
            <p:cNvPr id="77837" name="Text Box 1038"/>
            <p:cNvSpPr txBox="1">
              <a:spLocks noChangeArrowheads="1"/>
            </p:cNvSpPr>
            <p:nvPr/>
          </p:nvSpPr>
          <p:spPr bwMode="auto">
            <a:xfrm>
              <a:off x="3505" y="1056"/>
              <a:ext cx="213"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300</a:t>
              </a:r>
              <a:endParaRPr kumimoji="0" lang="en-US" altLang="zh-CN" sz="1600" b="1">
                <a:solidFill>
                  <a:srgbClr val="FF0000"/>
                </a:solidFill>
                <a:latin typeface="宋体" panose="02010600030101010101" pitchFamily="2" charset="-122"/>
              </a:endParaRPr>
            </a:p>
          </p:txBody>
        </p:sp>
        <p:sp>
          <p:nvSpPr>
            <p:cNvPr id="77838" name="Text Box 1039"/>
            <p:cNvSpPr txBox="1">
              <a:spLocks noChangeArrowheads="1"/>
            </p:cNvSpPr>
            <p:nvPr/>
          </p:nvSpPr>
          <p:spPr bwMode="auto">
            <a:xfrm>
              <a:off x="4143" y="1056"/>
              <a:ext cx="212"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378</a:t>
              </a:r>
              <a:endParaRPr kumimoji="0" lang="en-US" altLang="zh-CN" sz="1600" b="1">
                <a:solidFill>
                  <a:srgbClr val="FF0000"/>
                </a:solidFill>
                <a:latin typeface="宋体" panose="02010600030101010101" pitchFamily="2" charset="-122"/>
              </a:endParaRPr>
            </a:p>
          </p:txBody>
        </p:sp>
        <p:sp>
          <p:nvSpPr>
            <p:cNvPr id="77839" name="Text Box 1040"/>
            <p:cNvSpPr txBox="1">
              <a:spLocks noChangeArrowheads="1"/>
            </p:cNvSpPr>
            <p:nvPr/>
          </p:nvSpPr>
          <p:spPr bwMode="auto">
            <a:xfrm>
              <a:off x="4567" y="1056"/>
              <a:ext cx="213"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430</a:t>
              </a:r>
              <a:endParaRPr kumimoji="0" lang="en-US" altLang="zh-CN" sz="1600" b="1">
                <a:solidFill>
                  <a:srgbClr val="FF0000"/>
                </a:solidFill>
                <a:latin typeface="宋体" panose="02010600030101010101" pitchFamily="2" charset="-122"/>
              </a:endParaRPr>
            </a:p>
          </p:txBody>
        </p:sp>
        <p:sp>
          <p:nvSpPr>
            <p:cNvPr id="77840" name="Text Box 1041"/>
            <p:cNvSpPr txBox="1">
              <a:spLocks noChangeArrowheads="1"/>
            </p:cNvSpPr>
            <p:nvPr/>
          </p:nvSpPr>
          <p:spPr bwMode="auto">
            <a:xfrm>
              <a:off x="4780" y="1056"/>
              <a:ext cx="212"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450</a:t>
              </a:r>
              <a:endParaRPr kumimoji="0" lang="en-US" altLang="zh-CN" sz="1600" b="1">
                <a:solidFill>
                  <a:srgbClr val="FF0000"/>
                </a:solidFill>
                <a:latin typeface="宋体" panose="02010600030101010101" pitchFamily="2" charset="-122"/>
              </a:endParaRPr>
            </a:p>
          </p:txBody>
        </p:sp>
        <p:sp>
          <p:nvSpPr>
            <p:cNvPr id="77841" name="Text Box 1042"/>
            <p:cNvSpPr txBox="1">
              <a:spLocks noChangeArrowheads="1"/>
            </p:cNvSpPr>
            <p:nvPr/>
          </p:nvSpPr>
          <p:spPr bwMode="auto">
            <a:xfrm>
              <a:off x="320" y="1211"/>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时  间</a:t>
              </a:r>
              <a:endParaRPr kumimoji="0" lang="zh-CN" altLang="en-US" sz="1800" b="1">
                <a:solidFill>
                  <a:srgbClr val="FF0000"/>
                </a:solidFill>
                <a:latin typeface="宋体" panose="02010600030101010101" pitchFamily="2" charset="-122"/>
              </a:endParaRPr>
            </a:p>
          </p:txBody>
        </p:sp>
        <p:sp>
          <p:nvSpPr>
            <p:cNvPr id="77842" name="Text Box 1043"/>
            <p:cNvSpPr txBox="1">
              <a:spLocks noChangeArrowheads="1"/>
            </p:cNvSpPr>
            <p:nvPr/>
          </p:nvSpPr>
          <p:spPr bwMode="auto">
            <a:xfrm>
              <a:off x="320" y="3067"/>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磁带机</a:t>
              </a:r>
              <a:r>
                <a:rPr kumimoji="0" lang="en-US" altLang="zh-CN" sz="1800" b="1">
                  <a:solidFill>
                    <a:srgbClr val="FF0000"/>
                  </a:solidFill>
                  <a:latin typeface="宋体" panose="02010600030101010101" pitchFamily="2" charset="-122"/>
                </a:rPr>
                <a:t>2</a:t>
              </a:r>
              <a:endParaRPr kumimoji="0" lang="en-US" altLang="zh-CN" sz="1800" b="1">
                <a:solidFill>
                  <a:srgbClr val="FF0000"/>
                </a:solidFill>
                <a:latin typeface="宋体" panose="02010600030101010101" pitchFamily="2" charset="-122"/>
              </a:endParaRPr>
            </a:p>
          </p:txBody>
        </p:sp>
        <p:sp>
          <p:nvSpPr>
            <p:cNvPr id="77843" name="Text Box 1044"/>
            <p:cNvSpPr txBox="1">
              <a:spLocks noChangeArrowheads="1"/>
            </p:cNvSpPr>
            <p:nvPr/>
          </p:nvSpPr>
          <p:spPr bwMode="auto">
            <a:xfrm>
              <a:off x="320" y="3531"/>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打印机</a:t>
              </a:r>
              <a:endParaRPr kumimoji="0" lang="zh-CN" altLang="en-US" sz="1800" b="1">
                <a:solidFill>
                  <a:srgbClr val="FF0000"/>
                </a:solidFill>
                <a:latin typeface="宋体" panose="02010600030101010101" pitchFamily="2" charset="-122"/>
              </a:endParaRPr>
            </a:p>
          </p:txBody>
        </p:sp>
        <p:grpSp>
          <p:nvGrpSpPr>
            <p:cNvPr id="77844" name="Group 1045"/>
            <p:cNvGrpSpPr/>
            <p:nvPr/>
          </p:nvGrpSpPr>
          <p:grpSpPr bwMode="auto">
            <a:xfrm>
              <a:off x="1063" y="1365"/>
              <a:ext cx="1280" cy="2320"/>
              <a:chOff x="3240" y="12828"/>
              <a:chExt cx="2170" cy="2340"/>
            </a:xfrm>
          </p:grpSpPr>
          <p:grpSp>
            <p:nvGrpSpPr>
              <p:cNvPr id="77877" name="Group 1046"/>
              <p:cNvGrpSpPr/>
              <p:nvPr/>
            </p:nvGrpSpPr>
            <p:grpSpPr bwMode="auto">
              <a:xfrm>
                <a:off x="3240" y="12828"/>
                <a:ext cx="2160" cy="1404"/>
                <a:chOff x="3240" y="7056"/>
                <a:chExt cx="2160" cy="1404"/>
              </a:xfrm>
            </p:grpSpPr>
            <p:sp>
              <p:nvSpPr>
                <p:cNvPr id="77884" name="Line 1047"/>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7885" name="Line 1048"/>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7886" name="Line 1049"/>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7887" name="Line 1050"/>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7888" name="Line 1051"/>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7889" name="Line 1052"/>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sp>
            <p:nvSpPr>
              <p:cNvPr id="77878" name="Line 1053"/>
              <p:cNvSpPr>
                <a:spLocks noChangeShapeType="1"/>
              </p:cNvSpPr>
              <p:nvPr/>
            </p:nvSpPr>
            <p:spPr bwMode="auto">
              <a:xfrm>
                <a:off x="3597" y="13764"/>
                <a:ext cx="510" cy="0"/>
              </a:xfrm>
              <a:prstGeom prst="line">
                <a:avLst/>
              </a:prstGeom>
              <a:noFill/>
              <a:ln w="19050">
                <a:solidFill>
                  <a:srgbClr val="000000"/>
                </a:solidFill>
                <a:round/>
              </a:ln>
            </p:spPr>
            <p:txBody>
              <a:bodyPr/>
              <a:lstStyle/>
              <a:p>
                <a:endParaRPr lang="zh-CN" altLang="en-US"/>
              </a:p>
            </p:txBody>
          </p:sp>
          <p:sp>
            <p:nvSpPr>
              <p:cNvPr id="77879" name="Line 1054"/>
              <p:cNvSpPr>
                <a:spLocks noChangeShapeType="1"/>
              </p:cNvSpPr>
              <p:nvPr/>
            </p:nvSpPr>
            <p:spPr bwMode="auto">
              <a:xfrm>
                <a:off x="3240" y="14700"/>
                <a:ext cx="360" cy="0"/>
              </a:xfrm>
              <a:prstGeom prst="line">
                <a:avLst/>
              </a:prstGeom>
              <a:noFill/>
              <a:ln w="19050">
                <a:solidFill>
                  <a:srgbClr val="000000"/>
                </a:solidFill>
                <a:round/>
              </a:ln>
            </p:spPr>
            <p:txBody>
              <a:bodyPr/>
              <a:lstStyle/>
              <a:p>
                <a:endParaRPr lang="zh-CN" altLang="en-US"/>
              </a:p>
            </p:txBody>
          </p:sp>
          <p:sp>
            <p:nvSpPr>
              <p:cNvPr id="77880" name="Line 1055"/>
              <p:cNvSpPr>
                <a:spLocks noChangeShapeType="1"/>
              </p:cNvSpPr>
              <p:nvPr/>
            </p:nvSpPr>
            <p:spPr bwMode="auto">
              <a:xfrm>
                <a:off x="3585" y="12828"/>
                <a:ext cx="0" cy="1872"/>
              </a:xfrm>
              <a:prstGeom prst="line">
                <a:avLst/>
              </a:prstGeom>
              <a:noFill/>
              <a:ln w="9525">
                <a:solidFill>
                  <a:srgbClr val="000000"/>
                </a:solidFill>
                <a:prstDash val="dash"/>
                <a:round/>
              </a:ln>
            </p:spPr>
            <p:txBody>
              <a:bodyPr/>
              <a:lstStyle/>
              <a:p>
                <a:endParaRPr lang="zh-CN" altLang="en-US"/>
              </a:p>
            </p:txBody>
          </p:sp>
          <p:sp>
            <p:nvSpPr>
              <p:cNvPr id="77881" name="Line 1056"/>
              <p:cNvSpPr>
                <a:spLocks noChangeShapeType="1"/>
              </p:cNvSpPr>
              <p:nvPr/>
            </p:nvSpPr>
            <p:spPr bwMode="auto">
              <a:xfrm>
                <a:off x="4095" y="12828"/>
                <a:ext cx="0" cy="2340"/>
              </a:xfrm>
              <a:prstGeom prst="line">
                <a:avLst/>
              </a:prstGeom>
              <a:noFill/>
              <a:ln w="9525">
                <a:solidFill>
                  <a:srgbClr val="000000"/>
                </a:solidFill>
                <a:prstDash val="dash"/>
                <a:round/>
              </a:ln>
            </p:spPr>
            <p:txBody>
              <a:bodyPr/>
              <a:lstStyle/>
              <a:p>
                <a:endParaRPr lang="zh-CN" altLang="en-US"/>
              </a:p>
            </p:txBody>
          </p:sp>
          <p:sp>
            <p:nvSpPr>
              <p:cNvPr id="77882" name="Line 1057"/>
              <p:cNvSpPr>
                <a:spLocks noChangeShapeType="1"/>
              </p:cNvSpPr>
              <p:nvPr/>
            </p:nvSpPr>
            <p:spPr bwMode="auto">
              <a:xfrm>
                <a:off x="5400" y="12828"/>
                <a:ext cx="0" cy="2340"/>
              </a:xfrm>
              <a:prstGeom prst="line">
                <a:avLst/>
              </a:prstGeom>
              <a:noFill/>
              <a:ln w="9525">
                <a:solidFill>
                  <a:srgbClr val="000000"/>
                </a:solidFill>
                <a:prstDash val="dash"/>
                <a:round/>
              </a:ln>
            </p:spPr>
            <p:txBody>
              <a:bodyPr/>
              <a:lstStyle/>
              <a:p>
                <a:endParaRPr lang="zh-CN" altLang="en-US"/>
              </a:p>
            </p:txBody>
          </p:sp>
          <p:sp>
            <p:nvSpPr>
              <p:cNvPr id="77883" name="Line 1058"/>
              <p:cNvSpPr>
                <a:spLocks noChangeShapeType="1"/>
              </p:cNvSpPr>
              <p:nvPr/>
            </p:nvSpPr>
            <p:spPr bwMode="auto">
              <a:xfrm>
                <a:off x="4095" y="15168"/>
                <a:ext cx="1315" cy="0"/>
              </a:xfrm>
              <a:prstGeom prst="line">
                <a:avLst/>
              </a:prstGeom>
              <a:noFill/>
              <a:ln w="19050">
                <a:solidFill>
                  <a:srgbClr val="000000"/>
                </a:solidFill>
                <a:round/>
              </a:ln>
            </p:spPr>
            <p:txBody>
              <a:bodyPr/>
              <a:lstStyle/>
              <a:p>
                <a:endParaRPr lang="zh-CN" altLang="en-US"/>
              </a:p>
            </p:txBody>
          </p:sp>
        </p:grpSp>
        <p:grpSp>
          <p:nvGrpSpPr>
            <p:cNvPr id="77845" name="Group 1059"/>
            <p:cNvGrpSpPr/>
            <p:nvPr/>
          </p:nvGrpSpPr>
          <p:grpSpPr bwMode="auto">
            <a:xfrm>
              <a:off x="2337" y="1365"/>
              <a:ext cx="1281" cy="2320"/>
              <a:chOff x="3240" y="12828"/>
              <a:chExt cx="2170" cy="2340"/>
            </a:xfrm>
          </p:grpSpPr>
          <p:grpSp>
            <p:nvGrpSpPr>
              <p:cNvPr id="77864" name="Group 1060"/>
              <p:cNvGrpSpPr/>
              <p:nvPr/>
            </p:nvGrpSpPr>
            <p:grpSpPr bwMode="auto">
              <a:xfrm>
                <a:off x="3240" y="12828"/>
                <a:ext cx="2160" cy="1404"/>
                <a:chOff x="3240" y="7056"/>
                <a:chExt cx="2160" cy="1404"/>
              </a:xfrm>
            </p:grpSpPr>
            <p:sp>
              <p:nvSpPr>
                <p:cNvPr id="77871" name="Line 1061"/>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7872" name="Line 1062"/>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7873" name="Line 1063"/>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7874" name="Line 1064"/>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7875" name="Line 1065"/>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7876" name="Line 1066"/>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sp>
            <p:nvSpPr>
              <p:cNvPr id="77865" name="Line 1067"/>
              <p:cNvSpPr>
                <a:spLocks noChangeShapeType="1"/>
              </p:cNvSpPr>
              <p:nvPr/>
            </p:nvSpPr>
            <p:spPr bwMode="auto">
              <a:xfrm>
                <a:off x="3597" y="13764"/>
                <a:ext cx="510" cy="0"/>
              </a:xfrm>
              <a:prstGeom prst="line">
                <a:avLst/>
              </a:prstGeom>
              <a:noFill/>
              <a:ln w="19050">
                <a:solidFill>
                  <a:srgbClr val="000000"/>
                </a:solidFill>
                <a:round/>
              </a:ln>
            </p:spPr>
            <p:txBody>
              <a:bodyPr/>
              <a:lstStyle/>
              <a:p>
                <a:endParaRPr lang="zh-CN" altLang="en-US"/>
              </a:p>
            </p:txBody>
          </p:sp>
          <p:sp>
            <p:nvSpPr>
              <p:cNvPr id="77866" name="Line 1068"/>
              <p:cNvSpPr>
                <a:spLocks noChangeShapeType="1"/>
              </p:cNvSpPr>
              <p:nvPr/>
            </p:nvSpPr>
            <p:spPr bwMode="auto">
              <a:xfrm>
                <a:off x="3240" y="14700"/>
                <a:ext cx="360" cy="0"/>
              </a:xfrm>
              <a:prstGeom prst="line">
                <a:avLst/>
              </a:prstGeom>
              <a:noFill/>
              <a:ln w="19050">
                <a:solidFill>
                  <a:srgbClr val="000000"/>
                </a:solidFill>
                <a:round/>
              </a:ln>
            </p:spPr>
            <p:txBody>
              <a:bodyPr/>
              <a:lstStyle/>
              <a:p>
                <a:endParaRPr lang="zh-CN" altLang="en-US"/>
              </a:p>
            </p:txBody>
          </p:sp>
          <p:sp>
            <p:nvSpPr>
              <p:cNvPr id="77867" name="Line 1069"/>
              <p:cNvSpPr>
                <a:spLocks noChangeShapeType="1"/>
              </p:cNvSpPr>
              <p:nvPr/>
            </p:nvSpPr>
            <p:spPr bwMode="auto">
              <a:xfrm>
                <a:off x="3585" y="12828"/>
                <a:ext cx="0" cy="1872"/>
              </a:xfrm>
              <a:prstGeom prst="line">
                <a:avLst/>
              </a:prstGeom>
              <a:noFill/>
              <a:ln w="9525">
                <a:solidFill>
                  <a:srgbClr val="000000"/>
                </a:solidFill>
                <a:prstDash val="dash"/>
                <a:round/>
              </a:ln>
            </p:spPr>
            <p:txBody>
              <a:bodyPr/>
              <a:lstStyle/>
              <a:p>
                <a:endParaRPr lang="zh-CN" altLang="en-US"/>
              </a:p>
            </p:txBody>
          </p:sp>
          <p:sp>
            <p:nvSpPr>
              <p:cNvPr id="77868" name="Line 1070"/>
              <p:cNvSpPr>
                <a:spLocks noChangeShapeType="1"/>
              </p:cNvSpPr>
              <p:nvPr/>
            </p:nvSpPr>
            <p:spPr bwMode="auto">
              <a:xfrm>
                <a:off x="4095" y="12828"/>
                <a:ext cx="0" cy="2340"/>
              </a:xfrm>
              <a:prstGeom prst="line">
                <a:avLst/>
              </a:prstGeom>
              <a:noFill/>
              <a:ln w="9525">
                <a:solidFill>
                  <a:srgbClr val="000000"/>
                </a:solidFill>
                <a:prstDash val="dash"/>
                <a:round/>
              </a:ln>
            </p:spPr>
            <p:txBody>
              <a:bodyPr/>
              <a:lstStyle/>
              <a:p>
                <a:endParaRPr lang="zh-CN" altLang="en-US"/>
              </a:p>
            </p:txBody>
          </p:sp>
          <p:sp>
            <p:nvSpPr>
              <p:cNvPr id="77869" name="Line 1071"/>
              <p:cNvSpPr>
                <a:spLocks noChangeShapeType="1"/>
              </p:cNvSpPr>
              <p:nvPr/>
            </p:nvSpPr>
            <p:spPr bwMode="auto">
              <a:xfrm>
                <a:off x="5400" y="12828"/>
                <a:ext cx="0" cy="2340"/>
              </a:xfrm>
              <a:prstGeom prst="line">
                <a:avLst/>
              </a:prstGeom>
              <a:noFill/>
              <a:ln w="9525">
                <a:solidFill>
                  <a:srgbClr val="000000"/>
                </a:solidFill>
                <a:prstDash val="dash"/>
                <a:round/>
              </a:ln>
            </p:spPr>
            <p:txBody>
              <a:bodyPr/>
              <a:lstStyle/>
              <a:p>
                <a:endParaRPr lang="zh-CN" altLang="en-US"/>
              </a:p>
            </p:txBody>
          </p:sp>
          <p:sp>
            <p:nvSpPr>
              <p:cNvPr id="77870" name="Line 1072"/>
              <p:cNvSpPr>
                <a:spLocks noChangeShapeType="1"/>
              </p:cNvSpPr>
              <p:nvPr/>
            </p:nvSpPr>
            <p:spPr bwMode="auto">
              <a:xfrm>
                <a:off x="4095" y="15168"/>
                <a:ext cx="1315" cy="0"/>
              </a:xfrm>
              <a:prstGeom prst="line">
                <a:avLst/>
              </a:prstGeom>
              <a:noFill/>
              <a:ln w="19050">
                <a:solidFill>
                  <a:srgbClr val="000000"/>
                </a:solidFill>
                <a:round/>
              </a:ln>
            </p:spPr>
            <p:txBody>
              <a:bodyPr/>
              <a:lstStyle/>
              <a:p>
                <a:endParaRPr lang="zh-CN" altLang="en-US"/>
              </a:p>
            </p:txBody>
          </p:sp>
        </p:grpSp>
        <p:grpSp>
          <p:nvGrpSpPr>
            <p:cNvPr id="77846" name="Group 1073"/>
            <p:cNvGrpSpPr/>
            <p:nvPr/>
          </p:nvGrpSpPr>
          <p:grpSpPr bwMode="auto">
            <a:xfrm>
              <a:off x="3612" y="1365"/>
              <a:ext cx="1280" cy="2320"/>
              <a:chOff x="3240" y="12828"/>
              <a:chExt cx="2170" cy="2340"/>
            </a:xfrm>
          </p:grpSpPr>
          <p:grpSp>
            <p:nvGrpSpPr>
              <p:cNvPr id="77851" name="Group 1074"/>
              <p:cNvGrpSpPr/>
              <p:nvPr/>
            </p:nvGrpSpPr>
            <p:grpSpPr bwMode="auto">
              <a:xfrm>
                <a:off x="3240" y="12828"/>
                <a:ext cx="2160" cy="1404"/>
                <a:chOff x="3240" y="7056"/>
                <a:chExt cx="2160" cy="1404"/>
              </a:xfrm>
            </p:grpSpPr>
            <p:sp>
              <p:nvSpPr>
                <p:cNvPr id="77858" name="Line 1075"/>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7859" name="Line 1076"/>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7860" name="Line 1077"/>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7861" name="Line 1078"/>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7862" name="Line 1079"/>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7863" name="Line 1080"/>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sp>
            <p:nvSpPr>
              <p:cNvPr id="77852" name="Line 1081"/>
              <p:cNvSpPr>
                <a:spLocks noChangeShapeType="1"/>
              </p:cNvSpPr>
              <p:nvPr/>
            </p:nvSpPr>
            <p:spPr bwMode="auto">
              <a:xfrm>
                <a:off x="3597" y="13764"/>
                <a:ext cx="510" cy="0"/>
              </a:xfrm>
              <a:prstGeom prst="line">
                <a:avLst/>
              </a:prstGeom>
              <a:noFill/>
              <a:ln w="19050">
                <a:solidFill>
                  <a:srgbClr val="000000"/>
                </a:solidFill>
                <a:round/>
              </a:ln>
            </p:spPr>
            <p:txBody>
              <a:bodyPr/>
              <a:lstStyle/>
              <a:p>
                <a:endParaRPr lang="zh-CN" altLang="en-US"/>
              </a:p>
            </p:txBody>
          </p:sp>
          <p:sp>
            <p:nvSpPr>
              <p:cNvPr id="77853" name="Line 1082"/>
              <p:cNvSpPr>
                <a:spLocks noChangeShapeType="1"/>
              </p:cNvSpPr>
              <p:nvPr/>
            </p:nvSpPr>
            <p:spPr bwMode="auto">
              <a:xfrm>
                <a:off x="3240" y="14700"/>
                <a:ext cx="360" cy="0"/>
              </a:xfrm>
              <a:prstGeom prst="line">
                <a:avLst/>
              </a:prstGeom>
              <a:noFill/>
              <a:ln w="19050">
                <a:solidFill>
                  <a:srgbClr val="000000"/>
                </a:solidFill>
                <a:round/>
              </a:ln>
            </p:spPr>
            <p:txBody>
              <a:bodyPr/>
              <a:lstStyle/>
              <a:p>
                <a:endParaRPr lang="zh-CN" altLang="en-US"/>
              </a:p>
            </p:txBody>
          </p:sp>
          <p:sp>
            <p:nvSpPr>
              <p:cNvPr id="77854" name="Line 1083"/>
              <p:cNvSpPr>
                <a:spLocks noChangeShapeType="1"/>
              </p:cNvSpPr>
              <p:nvPr/>
            </p:nvSpPr>
            <p:spPr bwMode="auto">
              <a:xfrm>
                <a:off x="3585" y="12828"/>
                <a:ext cx="0" cy="1872"/>
              </a:xfrm>
              <a:prstGeom prst="line">
                <a:avLst/>
              </a:prstGeom>
              <a:noFill/>
              <a:ln w="9525">
                <a:solidFill>
                  <a:srgbClr val="000000"/>
                </a:solidFill>
                <a:prstDash val="dash"/>
                <a:round/>
              </a:ln>
            </p:spPr>
            <p:txBody>
              <a:bodyPr/>
              <a:lstStyle/>
              <a:p>
                <a:endParaRPr lang="zh-CN" altLang="en-US"/>
              </a:p>
            </p:txBody>
          </p:sp>
          <p:sp>
            <p:nvSpPr>
              <p:cNvPr id="77855" name="Line 1084"/>
              <p:cNvSpPr>
                <a:spLocks noChangeShapeType="1"/>
              </p:cNvSpPr>
              <p:nvPr/>
            </p:nvSpPr>
            <p:spPr bwMode="auto">
              <a:xfrm>
                <a:off x="4095" y="12828"/>
                <a:ext cx="0" cy="2340"/>
              </a:xfrm>
              <a:prstGeom prst="line">
                <a:avLst/>
              </a:prstGeom>
              <a:noFill/>
              <a:ln w="9525">
                <a:solidFill>
                  <a:srgbClr val="000000"/>
                </a:solidFill>
                <a:prstDash val="dash"/>
                <a:round/>
              </a:ln>
            </p:spPr>
            <p:txBody>
              <a:bodyPr/>
              <a:lstStyle/>
              <a:p>
                <a:endParaRPr lang="zh-CN" altLang="en-US"/>
              </a:p>
            </p:txBody>
          </p:sp>
          <p:sp>
            <p:nvSpPr>
              <p:cNvPr id="77856" name="Line 1085"/>
              <p:cNvSpPr>
                <a:spLocks noChangeShapeType="1"/>
              </p:cNvSpPr>
              <p:nvPr/>
            </p:nvSpPr>
            <p:spPr bwMode="auto">
              <a:xfrm>
                <a:off x="5400" y="12828"/>
                <a:ext cx="0" cy="2340"/>
              </a:xfrm>
              <a:prstGeom prst="line">
                <a:avLst/>
              </a:prstGeom>
              <a:noFill/>
              <a:ln w="9525">
                <a:solidFill>
                  <a:srgbClr val="000000"/>
                </a:solidFill>
                <a:prstDash val="dash"/>
                <a:round/>
              </a:ln>
            </p:spPr>
            <p:txBody>
              <a:bodyPr/>
              <a:lstStyle/>
              <a:p>
                <a:endParaRPr lang="zh-CN" altLang="en-US"/>
              </a:p>
            </p:txBody>
          </p:sp>
          <p:sp>
            <p:nvSpPr>
              <p:cNvPr id="77857" name="Line 1086"/>
              <p:cNvSpPr>
                <a:spLocks noChangeShapeType="1"/>
              </p:cNvSpPr>
              <p:nvPr/>
            </p:nvSpPr>
            <p:spPr bwMode="auto">
              <a:xfrm>
                <a:off x="4095" y="15168"/>
                <a:ext cx="1315" cy="0"/>
              </a:xfrm>
              <a:prstGeom prst="line">
                <a:avLst/>
              </a:prstGeom>
              <a:noFill/>
              <a:ln w="19050">
                <a:solidFill>
                  <a:srgbClr val="000000"/>
                </a:solidFill>
                <a:round/>
              </a:ln>
            </p:spPr>
            <p:txBody>
              <a:bodyPr/>
              <a:lstStyle/>
              <a:p>
                <a:endParaRPr lang="zh-CN" altLang="en-US"/>
              </a:p>
            </p:txBody>
          </p:sp>
        </p:grpSp>
        <p:sp>
          <p:nvSpPr>
            <p:cNvPr id="77847" name="Text Box 1087"/>
            <p:cNvSpPr txBox="1">
              <a:spLocks noChangeArrowheads="1"/>
            </p:cNvSpPr>
            <p:nvPr/>
          </p:nvSpPr>
          <p:spPr bwMode="auto">
            <a:xfrm>
              <a:off x="1807" y="1984"/>
              <a:ext cx="212" cy="309"/>
            </a:xfrm>
            <a:prstGeom prst="rect">
              <a:avLst/>
            </a:prstGeom>
            <a:noFill/>
            <a:ln w="9525">
              <a:noFill/>
              <a:miter lim="800000"/>
            </a:ln>
          </p:spPr>
          <p:txBody>
            <a:bodyPr lIns="0" tIns="0" rIns="0" bIns="0"/>
            <a:lstStyle/>
            <a:p>
              <a:pPr algn="ctr" eaLnBrk="0" hangingPunct="0"/>
              <a:r>
                <a:rPr lang="en-US" altLang="zh-CN" sz="1600"/>
                <a:t>P</a:t>
              </a:r>
              <a:r>
                <a:rPr lang="zh-CN" altLang="zh-CN" sz="1600" baseline="-25000"/>
                <a:t>甲</a:t>
              </a:r>
              <a:endParaRPr kumimoji="0" lang="en-US" altLang="zh-CN" sz="1600" b="1">
                <a:solidFill>
                  <a:srgbClr val="FF0000"/>
                </a:solidFill>
                <a:latin typeface="宋体" panose="02010600030101010101" pitchFamily="2" charset="-122"/>
              </a:endParaRPr>
            </a:p>
          </p:txBody>
        </p:sp>
        <p:sp>
          <p:nvSpPr>
            <p:cNvPr id="77848" name="Text Box 1088"/>
            <p:cNvSpPr txBox="1">
              <a:spLocks noChangeArrowheads="1"/>
            </p:cNvSpPr>
            <p:nvPr/>
          </p:nvSpPr>
          <p:spPr bwMode="auto">
            <a:xfrm>
              <a:off x="3824" y="1984"/>
              <a:ext cx="212" cy="309"/>
            </a:xfrm>
            <a:prstGeom prst="rect">
              <a:avLst/>
            </a:prstGeom>
            <a:noFill/>
            <a:ln w="9525">
              <a:noFill/>
              <a:miter lim="800000"/>
            </a:ln>
          </p:spPr>
          <p:txBody>
            <a:bodyPr lIns="0" tIns="0" rIns="0" bIns="0"/>
            <a:lstStyle/>
            <a:p>
              <a:pPr algn="ctr" eaLnBrk="0" hangingPunct="0"/>
              <a:r>
                <a:rPr lang="en-US" altLang="zh-CN" sz="1800"/>
                <a:t>P</a:t>
              </a:r>
              <a:r>
                <a:rPr lang="zh-CN" altLang="zh-CN" sz="1800" baseline="-25000"/>
                <a:t>乙</a:t>
              </a:r>
              <a:endParaRPr kumimoji="0" lang="en-US" altLang="zh-CN" sz="1800" b="1">
                <a:solidFill>
                  <a:srgbClr val="FF0000"/>
                </a:solidFill>
                <a:latin typeface="宋体" panose="02010600030101010101" pitchFamily="2" charset="-122"/>
              </a:endParaRPr>
            </a:p>
          </p:txBody>
        </p:sp>
        <p:sp>
          <p:nvSpPr>
            <p:cNvPr id="77849" name="Text Box 1089"/>
            <p:cNvSpPr txBox="1">
              <a:spLocks noChangeArrowheads="1"/>
            </p:cNvSpPr>
            <p:nvPr/>
          </p:nvSpPr>
          <p:spPr bwMode="auto">
            <a:xfrm>
              <a:off x="3081" y="1984"/>
              <a:ext cx="212" cy="309"/>
            </a:xfrm>
            <a:prstGeom prst="rect">
              <a:avLst/>
            </a:prstGeom>
            <a:noFill/>
            <a:ln w="9525">
              <a:noFill/>
              <a:miter lim="800000"/>
            </a:ln>
          </p:spPr>
          <p:txBody>
            <a:bodyPr lIns="0" tIns="0" rIns="0" bIns="0"/>
            <a:lstStyle/>
            <a:p>
              <a:pPr algn="ctr" eaLnBrk="0" hangingPunct="0"/>
              <a:r>
                <a:rPr lang="en-US" altLang="zh-CN" sz="1600"/>
                <a:t>P</a:t>
              </a:r>
              <a:r>
                <a:rPr lang="zh-CN" altLang="zh-CN" sz="1600" baseline="-25000"/>
                <a:t>甲</a:t>
              </a:r>
              <a:endParaRPr kumimoji="0" lang="en-US" altLang="zh-CN" sz="1600" b="1">
                <a:solidFill>
                  <a:srgbClr val="FF0000"/>
                </a:solidFill>
                <a:latin typeface="宋体" panose="02010600030101010101" pitchFamily="2" charset="-122"/>
              </a:endParaRPr>
            </a:p>
          </p:txBody>
        </p:sp>
        <p:sp>
          <p:nvSpPr>
            <p:cNvPr id="77850" name="Text Box 1090"/>
            <p:cNvSpPr txBox="1">
              <a:spLocks noChangeArrowheads="1"/>
            </p:cNvSpPr>
            <p:nvPr/>
          </p:nvSpPr>
          <p:spPr bwMode="auto">
            <a:xfrm>
              <a:off x="2550" y="1984"/>
              <a:ext cx="253" cy="388"/>
            </a:xfrm>
            <a:prstGeom prst="rect">
              <a:avLst/>
            </a:prstGeom>
            <a:noFill/>
            <a:ln w="9525">
              <a:noFill/>
              <a:miter lim="800000"/>
            </a:ln>
          </p:spPr>
          <p:txBody>
            <a:bodyPr lIns="0" tIns="0" rIns="0" bIns="0"/>
            <a:lstStyle/>
            <a:p>
              <a:pPr algn="ctr" eaLnBrk="0" hangingPunct="0"/>
              <a:r>
                <a:rPr lang="en-US" altLang="zh-CN" sz="1600"/>
                <a:t>P</a:t>
              </a:r>
              <a:r>
                <a:rPr lang="zh-CN" altLang="zh-CN" sz="1600" baseline="-25000"/>
                <a:t>乙</a:t>
              </a:r>
              <a:endParaRPr kumimoji="0" lang="en-US" altLang="zh-CN" sz="1600" b="1">
                <a:solidFill>
                  <a:srgbClr val="FF0000"/>
                </a:solidFill>
                <a:latin typeface="宋体" panose="02010600030101010101" pitchFamily="2" charset="-122"/>
              </a:endParaRPr>
            </a:p>
          </p:txBody>
        </p:sp>
      </p:grpSp>
      <p:sp>
        <p:nvSpPr>
          <p:cNvPr id="2" name="矩形 1"/>
          <p:cNvSpPr/>
          <p:nvPr/>
        </p:nvSpPr>
        <p:spPr>
          <a:xfrm>
            <a:off x="1619671" y="6021288"/>
            <a:ext cx="5970102" cy="523220"/>
          </a:xfrm>
          <a:prstGeom prst="rect">
            <a:avLst/>
          </a:prstGeom>
        </p:spPr>
        <p:txBody>
          <a:bodyPr wrap="square">
            <a:spAutoFit/>
          </a:bodyPr>
          <a:lstStyle/>
          <a:p>
            <a:r>
              <a:rPr lang="en-US" altLang="zh-CN" sz="2800" b="1" dirty="0">
                <a:solidFill>
                  <a:srgbClr val="FF0000"/>
                </a:solidFill>
              </a:rPr>
              <a:t>CPU</a:t>
            </a:r>
            <a:r>
              <a:rPr lang="zh-CN" altLang="en-US" sz="2800" b="1" dirty="0">
                <a:solidFill>
                  <a:srgbClr val="FF0000"/>
                </a:solidFill>
              </a:rPr>
              <a:t>利用率（</a:t>
            </a:r>
            <a:r>
              <a:rPr lang="en-US" altLang="zh-CN" sz="2800" b="1" dirty="0">
                <a:solidFill>
                  <a:srgbClr val="FF0000"/>
                </a:solidFill>
              </a:rPr>
              <a:t>52+42</a:t>
            </a:r>
            <a:r>
              <a:rPr lang="zh-CN" altLang="en-US" sz="2800" b="1" dirty="0">
                <a:solidFill>
                  <a:srgbClr val="FF0000"/>
                </a:solidFill>
              </a:rPr>
              <a:t>）</a:t>
            </a:r>
            <a:r>
              <a:rPr lang="en-US" altLang="zh-CN" sz="2800" b="1" dirty="0">
                <a:solidFill>
                  <a:srgbClr val="FF0000"/>
                </a:solidFill>
              </a:rPr>
              <a:t>/ 150 ≈ 63</a:t>
            </a:r>
            <a:r>
              <a:rPr lang="zh-CN" altLang="en-US" sz="2800" b="1" dirty="0">
                <a:solidFill>
                  <a:srgbClr val="FF0000"/>
                </a:solidFill>
              </a:rPr>
              <a:t>％</a:t>
            </a:r>
            <a:endParaRPr lang="zh-CN" altLang="en-US" sz="2800" b="1" dirty="0">
              <a:solidFill>
                <a:srgbClr val="FF0000"/>
              </a:solidFill>
            </a:endParaRPr>
          </a:p>
        </p:txBody>
      </p:sp>
    </p:spTree>
  </p:cSld>
  <p:clrMapOvr>
    <a:masterClrMapping/>
  </p:clrMapOvr>
  <p:transition>
    <p:randomBar dir="ver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pPr eaLnBrk="1" hangingPunct="1"/>
            <a:r>
              <a:rPr lang="en-US" altLang="zh-CN" sz="3600" b="1" dirty="0" smtClean="0">
                <a:latin typeface="华文新魏" panose="02010800040101010101" pitchFamily="2" charset="-122"/>
                <a:ea typeface="华文新魏" panose="02010800040101010101" pitchFamily="2" charset="-122"/>
              </a:rPr>
              <a:t> </a:t>
            </a:r>
            <a:r>
              <a:rPr lang="zh-CN" altLang="en-US" sz="4800" dirty="0" smtClean="0">
                <a:latin typeface="华文新魏" panose="02010800040101010101" pitchFamily="2" charset="-122"/>
                <a:ea typeface="华文新魏" panose="02010800040101010101" pitchFamily="2" charset="-122"/>
              </a:rPr>
              <a:t>多道程序设计的效果</a:t>
            </a:r>
            <a:endParaRPr lang="en-US" altLang="zh-CN" sz="4800" dirty="0" smtClean="0">
              <a:latin typeface="华文新魏" panose="02010800040101010101" pitchFamily="2" charset="-122"/>
              <a:ea typeface="华文新魏" panose="02010800040101010101" pitchFamily="2" charset="-122"/>
            </a:endParaRPr>
          </a:p>
        </p:txBody>
      </p:sp>
      <p:sp>
        <p:nvSpPr>
          <p:cNvPr id="79874" name="Rectangle 3"/>
          <p:cNvSpPr>
            <a:spLocks noGrp="1" noChangeArrowheads="1"/>
          </p:cNvSpPr>
          <p:nvPr>
            <p:ph idx="1"/>
          </p:nvPr>
        </p:nvSpPr>
        <p:spPr/>
        <p:txBody>
          <a:bodyPr/>
          <a:lstStyle/>
          <a:p>
            <a:pPr eaLnBrk="1" hangingPunct="1"/>
            <a:r>
              <a:rPr lang="zh-CN" altLang="en-US" sz="3600" dirty="0" smtClean="0">
                <a:latin typeface="华文新魏" panose="02010800040101010101" pitchFamily="2" charset="-122"/>
                <a:ea typeface="华文新魏" panose="02010800040101010101" pitchFamily="2" charset="-122"/>
              </a:rPr>
              <a:t>采用多道程序设计提高了系统效率，即增长了单位时间的算题量，但对每道程序来说，却延长了计算时间。</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多道程序设计技术提高资源利用率和系统吞吐率是以牺牲用户的响应时间为代价的。 </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sz="4000"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p:cNvSpPr>
            <a:spLocks noGrp="1"/>
          </p:cNvSpPr>
          <p:nvPr>
            <p:ph type="title"/>
          </p:nvPr>
        </p:nvSpPr>
        <p:spPr/>
        <p:txBody>
          <a:bodyPr/>
          <a:lstStyle/>
          <a:p>
            <a:r>
              <a:rPr lang="en-US" altLang="zh-CN" sz="4800" dirty="0" err="1" smtClean="0">
                <a:latin typeface="华文新魏" panose="02010800040101010101" pitchFamily="2" charset="-122"/>
                <a:ea typeface="华文新魏" panose="02010800040101010101" pitchFamily="2" charset="-122"/>
              </a:rPr>
              <a:t>cpu</a:t>
            </a:r>
            <a:r>
              <a:rPr lang="zh-CN" altLang="zh-CN" sz="4800" dirty="0" smtClean="0">
                <a:latin typeface="华文新魏" panose="02010800040101010101" pitchFamily="2" charset="-122"/>
                <a:ea typeface="华文新魏" panose="02010800040101010101" pitchFamily="2" charset="-122"/>
              </a:rPr>
              <a:t>利用率是主存中多道程序道数的函数</a:t>
            </a:r>
            <a:endParaRPr lang="zh-CN" altLang="en-US" sz="4800" dirty="0" smtClean="0">
              <a:latin typeface="华文新魏" panose="02010800040101010101" pitchFamily="2" charset="-122"/>
              <a:ea typeface="华文新魏" panose="02010800040101010101" pitchFamily="2" charset="-122"/>
            </a:endParaRPr>
          </a:p>
        </p:txBody>
      </p:sp>
      <p:pic>
        <p:nvPicPr>
          <p:cNvPr id="80898" name="Picture 2" descr="未标题-2"/>
          <p:cNvPicPr>
            <a:picLocks noChangeAspect="1" noChangeArrowheads="1"/>
          </p:cNvPicPr>
          <p:nvPr/>
        </p:nvPicPr>
        <p:blipFill>
          <a:blip r:embed="rId1"/>
          <a:srcRect/>
          <a:stretch>
            <a:fillRect/>
          </a:stretch>
        </p:blipFill>
        <p:spPr bwMode="auto">
          <a:xfrm>
            <a:off x="971550" y="1989138"/>
            <a:ext cx="6913563" cy="4392612"/>
          </a:xfrm>
          <a:prstGeom prst="rect">
            <a:avLst/>
          </a:prstGeom>
          <a:solidFill>
            <a:srgbClr val="C2FFF0"/>
          </a:solid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zh-CN" altLang="en-US" sz="4000" dirty="0" smtClean="0">
                <a:latin typeface="华文新魏" panose="02010800040101010101" pitchFamily="2" charset="-122"/>
                <a:ea typeface="华文新魏" panose="02010800040101010101" pitchFamily="2" charset="-122"/>
              </a:rPr>
              <a:t>多道程序设计的道数问题</a:t>
            </a:r>
            <a:endParaRPr lang="zh-CN" altLang="en-US" sz="3600" dirty="0" smtClean="0">
              <a:latin typeface="华文新魏" panose="02010800040101010101" pitchFamily="2" charset="-122"/>
              <a:ea typeface="华文新魏" panose="02010800040101010101" pitchFamily="2" charset="-122"/>
            </a:endParaRPr>
          </a:p>
        </p:txBody>
      </p:sp>
      <p:sp>
        <p:nvSpPr>
          <p:cNvPr id="81922" name="Rectangle 3"/>
          <p:cNvSpPr>
            <a:spLocks noGrp="1" noChangeArrowheads="1"/>
          </p:cNvSpPr>
          <p:nvPr>
            <p:ph idx="1"/>
          </p:nvPr>
        </p:nvSpPr>
        <p:spPr/>
        <p:txBody>
          <a:bodyPr/>
          <a:lstStyle/>
          <a:p>
            <a:pPr eaLnBrk="1" hangingPunct="1"/>
            <a:r>
              <a:rPr lang="zh-CN" altLang="en-US" sz="3600" dirty="0" smtClean="0">
                <a:ea typeface="华文新魏" panose="02010800040101010101" pitchFamily="2" charset="-122"/>
              </a:rPr>
              <a:t>程序等待</a:t>
            </a:r>
            <a:r>
              <a:rPr lang="en-US" altLang="zh-CN" sz="3600" dirty="0" smtClean="0">
                <a:ea typeface="华文新魏" panose="02010800040101010101" pitchFamily="2" charset="-122"/>
              </a:rPr>
              <a:t>I/O</a:t>
            </a:r>
            <a:r>
              <a:rPr lang="zh-CN" altLang="en-US" sz="3600" dirty="0" smtClean="0">
                <a:ea typeface="华文新魏" panose="02010800040101010101" pitchFamily="2" charset="-122"/>
              </a:rPr>
              <a:t>操作的时间占其运行时间的比例为</a:t>
            </a:r>
            <a:r>
              <a:rPr lang="en-US" altLang="zh-CN" sz="3600" dirty="0" smtClean="0">
                <a:ea typeface="华文新魏" panose="02010800040101010101" pitchFamily="2" charset="-122"/>
              </a:rPr>
              <a:t>p</a:t>
            </a:r>
            <a:r>
              <a:rPr lang="zh-CN" altLang="en-US" sz="3600" dirty="0" smtClean="0">
                <a:ea typeface="华文新魏" panose="02010800040101010101" pitchFamily="2" charset="-122"/>
              </a:rPr>
              <a:t>，当主存中有</a:t>
            </a:r>
            <a:r>
              <a:rPr lang="en-US" altLang="zh-CN" sz="3600" dirty="0" smtClean="0">
                <a:ea typeface="华文新魏" panose="02010800040101010101" pitchFamily="2" charset="-122"/>
              </a:rPr>
              <a:t>n</a:t>
            </a:r>
            <a:r>
              <a:rPr lang="zh-CN" altLang="en-US" sz="3600" dirty="0" smtClean="0">
                <a:ea typeface="华文新魏" panose="02010800040101010101" pitchFamily="2" charset="-122"/>
              </a:rPr>
              <a:t>道程序时，所有程序都等待</a:t>
            </a:r>
            <a:r>
              <a:rPr lang="en-US" altLang="zh-CN" sz="3600" dirty="0" smtClean="0">
                <a:ea typeface="华文新魏" panose="02010800040101010101" pitchFamily="2" charset="-122"/>
              </a:rPr>
              <a:t>I/O</a:t>
            </a:r>
            <a:r>
              <a:rPr lang="zh-CN" altLang="en-US" sz="3600" dirty="0" smtClean="0">
                <a:ea typeface="华文新魏" panose="02010800040101010101" pitchFamily="2" charset="-122"/>
              </a:rPr>
              <a:t>的概率是</a:t>
            </a:r>
            <a:r>
              <a:rPr lang="en-US" altLang="zh-CN" sz="3600" dirty="0" err="1" smtClean="0">
                <a:ea typeface="华文新魏" panose="02010800040101010101" pitchFamily="2" charset="-122"/>
              </a:rPr>
              <a:t>p</a:t>
            </a:r>
            <a:r>
              <a:rPr lang="en-US" altLang="zh-CN" sz="3600" baseline="30000" dirty="0" err="1" smtClean="0">
                <a:ea typeface="华文新魏" panose="02010800040101010101" pitchFamily="2" charset="-122"/>
              </a:rPr>
              <a:t>n</a:t>
            </a:r>
            <a:r>
              <a:rPr lang="zh-CN" altLang="en-US" sz="3600" dirty="0" smtClean="0">
                <a:ea typeface="华文新魏" panose="02010800040101010101" pitchFamily="2" charset="-122"/>
              </a:rPr>
              <a:t>，那么， </a:t>
            </a:r>
            <a:endParaRPr lang="zh-CN" altLang="en-US" sz="3600" dirty="0" smtClean="0">
              <a:ea typeface="华文新魏" panose="02010800040101010101" pitchFamily="2" charset="-122"/>
            </a:endParaRPr>
          </a:p>
          <a:p>
            <a:pPr eaLnBrk="1" hangingPunct="1">
              <a:buFont typeface="Wingdings" panose="05000000000000000000" pitchFamily="2" charset="2"/>
              <a:buNone/>
            </a:pPr>
            <a:r>
              <a:rPr lang="zh-CN" altLang="en-US" sz="3600" dirty="0" smtClean="0">
                <a:ea typeface="华文新魏" panose="02010800040101010101" pitchFamily="2" charset="-122"/>
              </a:rPr>
              <a:t>                </a:t>
            </a:r>
            <a:r>
              <a:rPr lang="en-US" altLang="zh-CN" sz="3600" dirty="0" smtClean="0">
                <a:ea typeface="华文新魏" panose="02010800040101010101" pitchFamily="2" charset="-122"/>
              </a:rPr>
              <a:t>CPU</a:t>
            </a:r>
            <a:r>
              <a:rPr lang="zh-CN" altLang="en-US" sz="3600" dirty="0" smtClean="0">
                <a:ea typeface="华文新魏" panose="02010800040101010101" pitchFamily="2" charset="-122"/>
              </a:rPr>
              <a:t>利用率</a:t>
            </a:r>
            <a:r>
              <a:rPr lang="en-US" altLang="zh-CN" sz="3600" dirty="0" smtClean="0">
                <a:ea typeface="华文新魏" panose="02010800040101010101" pitchFamily="2" charset="-122"/>
              </a:rPr>
              <a:t>=1-p</a:t>
            </a:r>
            <a:r>
              <a:rPr lang="en-US" altLang="zh-CN" sz="3600" baseline="30000" dirty="0" smtClean="0">
                <a:ea typeface="华文新魏" panose="02010800040101010101" pitchFamily="2" charset="-122"/>
              </a:rPr>
              <a:t>n</a:t>
            </a:r>
            <a:endParaRPr lang="en-US" altLang="zh-CN" sz="3600" dirty="0" smtClean="0">
              <a:ea typeface="华文新魏" panose="02010800040101010101" pitchFamily="2" charset="-122"/>
            </a:endParaRPr>
          </a:p>
          <a:p>
            <a:pPr eaLnBrk="1" hangingPunct="1">
              <a:buFont typeface="Wingdings" panose="05000000000000000000" pitchFamily="2" charset="2"/>
              <a:buNone/>
            </a:pPr>
            <a:r>
              <a:rPr lang="en-US" altLang="zh-CN" sz="3600" dirty="0" smtClean="0">
                <a:ea typeface="华文新魏" panose="02010800040101010101" pitchFamily="2" charset="-122"/>
              </a:rPr>
              <a:t>    n</a:t>
            </a:r>
            <a:r>
              <a:rPr lang="zh-CN" altLang="en-US" sz="3600" dirty="0" smtClean="0">
                <a:ea typeface="华文新魏" panose="02010800040101010101" pitchFamily="2" charset="-122"/>
              </a:rPr>
              <a:t>称多道程序的道数或度数，可见</a:t>
            </a:r>
            <a:r>
              <a:rPr lang="en-US" altLang="zh-CN" sz="3600" dirty="0" smtClean="0">
                <a:ea typeface="华文新魏" panose="02010800040101010101" pitchFamily="2" charset="-122"/>
              </a:rPr>
              <a:t>CPU</a:t>
            </a:r>
            <a:r>
              <a:rPr lang="zh-CN" altLang="en-US" sz="3600" dirty="0" smtClean="0">
                <a:ea typeface="华文新魏" panose="02010800040101010101" pitchFamily="2" charset="-122"/>
              </a:rPr>
              <a:t>的利用率是</a:t>
            </a:r>
            <a:r>
              <a:rPr lang="en-US" altLang="zh-CN" sz="3600" dirty="0" smtClean="0">
                <a:ea typeface="华文新魏" panose="02010800040101010101" pitchFamily="2" charset="-122"/>
              </a:rPr>
              <a:t>n</a:t>
            </a:r>
            <a:r>
              <a:rPr lang="zh-CN" altLang="en-US" sz="3600" dirty="0" smtClean="0">
                <a:ea typeface="华文新魏" panose="02010800040101010101" pitchFamily="2" charset="-122"/>
              </a:rPr>
              <a:t>的函数</a:t>
            </a:r>
            <a:endParaRPr lang="zh-CN" altLang="en-US" sz="3600" dirty="0" smtClean="0">
              <a:ea typeface="华文新魏" panose="02010800040101010101" pitchFamily="2" charset="-122"/>
            </a:endParaRPr>
          </a:p>
          <a:p>
            <a:pPr eaLnBrk="1" hangingPunct="1">
              <a:buFont typeface="Wingdings" panose="05000000000000000000" pitchFamily="2" charset="2"/>
              <a:buNone/>
            </a:pPr>
            <a:endParaRPr lang="en-US" altLang="zh-CN" sz="3600" dirty="0" smtClean="0">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zh-CN" altLang="en-US" sz="4000" dirty="0" smtClean="0">
                <a:ea typeface="华文新魏" panose="02010800040101010101" pitchFamily="2" charset="-122"/>
              </a:rPr>
              <a:t>多道提高效率的例子</a:t>
            </a:r>
            <a:endParaRPr lang="zh-CN" altLang="en-US" sz="4000" dirty="0" smtClean="0">
              <a:ea typeface="华文新魏" panose="02010800040101010101" pitchFamily="2" charset="-122"/>
            </a:endParaRPr>
          </a:p>
        </p:txBody>
      </p:sp>
      <p:sp>
        <p:nvSpPr>
          <p:cNvPr id="15363" name="Rectangle 3"/>
          <p:cNvSpPr>
            <a:spLocks noGrp="1" noChangeArrowheads="1"/>
          </p:cNvSpPr>
          <p:nvPr>
            <p:ph idx="1"/>
          </p:nvPr>
        </p:nvSpPr>
        <p:spPr/>
        <p:txBody>
          <a:bodyPr/>
          <a:lstStyle/>
          <a:p>
            <a:pPr eaLnBrk="1" hangingPunct="1">
              <a:lnSpc>
                <a:spcPct val="90000"/>
              </a:lnSpc>
            </a:pPr>
            <a:r>
              <a:rPr lang="zh-CN" altLang="en-US" b="1" dirty="0" smtClean="0">
                <a:latin typeface="华文楷体" panose="02010600040101010101" pitchFamily="2" charset="-122"/>
                <a:ea typeface="华文楷体" panose="02010600040101010101" pitchFamily="2" charset="-122"/>
              </a:rPr>
              <a:t>假设计算机有</a:t>
            </a:r>
            <a:r>
              <a:rPr lang="en-US" altLang="zh-CN" b="1" dirty="0" smtClean="0">
                <a:latin typeface="华文楷体" panose="02010600040101010101" pitchFamily="2" charset="-122"/>
                <a:ea typeface="华文楷体" panose="02010600040101010101" pitchFamily="2" charset="-122"/>
              </a:rPr>
              <a:t>1MB</a:t>
            </a:r>
            <a:r>
              <a:rPr lang="zh-CN" altLang="en-US" b="1" dirty="0" smtClean="0">
                <a:latin typeface="华文楷体" panose="02010600040101010101" pitchFamily="2" charset="-122"/>
                <a:ea typeface="华文楷体" panose="02010600040101010101" pitchFamily="2" charset="-122"/>
              </a:rPr>
              <a:t>主存，操作系统占用</a:t>
            </a:r>
            <a:r>
              <a:rPr lang="en-US" altLang="zh-CN" b="1" dirty="0" smtClean="0">
                <a:latin typeface="华文楷体" panose="02010600040101010101" pitchFamily="2" charset="-122"/>
                <a:ea typeface="华文楷体" panose="02010600040101010101" pitchFamily="2" charset="-122"/>
              </a:rPr>
              <a:t>200KB</a:t>
            </a:r>
            <a:r>
              <a:rPr lang="zh-CN" altLang="en-US" b="1" dirty="0" smtClean="0">
                <a:latin typeface="华文楷体" panose="02010600040101010101" pitchFamily="2" charset="-122"/>
                <a:ea typeface="华文楷体" panose="02010600040101010101" pitchFamily="2" charset="-122"/>
              </a:rPr>
              <a:t>，其余空间允许四道程序共享。</a:t>
            </a:r>
            <a:endParaRPr lang="zh-CN" altLang="en-US" b="1" dirty="0" smtClean="0">
              <a:latin typeface="华文楷体" panose="02010600040101010101" pitchFamily="2" charset="-122"/>
              <a:ea typeface="华文楷体" panose="02010600040101010101" pitchFamily="2" charset="-122"/>
            </a:endParaRPr>
          </a:p>
          <a:p>
            <a:pPr eaLnBrk="1" hangingPunct="1">
              <a:lnSpc>
                <a:spcPct val="90000"/>
              </a:lnSpc>
            </a:pPr>
            <a:r>
              <a:rPr lang="zh-CN" altLang="en-US" b="1" dirty="0" smtClean="0">
                <a:latin typeface="华文楷体" panose="02010600040101010101" pitchFamily="2" charset="-122"/>
                <a:ea typeface="华文楷体" panose="02010600040101010101" pitchFamily="2" charset="-122"/>
              </a:rPr>
              <a:t>若</a:t>
            </a:r>
            <a:r>
              <a:rPr lang="en-US" altLang="zh-CN" b="1" dirty="0" smtClean="0">
                <a:latin typeface="华文楷体" panose="02010600040101010101" pitchFamily="2" charset="-122"/>
                <a:ea typeface="华文楷体" panose="02010600040101010101" pitchFamily="2" charset="-122"/>
              </a:rPr>
              <a:t>80%</a:t>
            </a:r>
            <a:r>
              <a:rPr lang="zh-CN" altLang="en-US" b="1" dirty="0" smtClean="0">
                <a:latin typeface="华文楷体" panose="02010600040101010101" pitchFamily="2" charset="-122"/>
                <a:ea typeface="华文楷体" panose="02010600040101010101" pitchFamily="2" charset="-122"/>
              </a:rPr>
              <a:t>时间用于</a:t>
            </a:r>
            <a:r>
              <a:rPr lang="en-US" altLang="zh-CN" b="1" dirty="0" smtClean="0">
                <a:latin typeface="华文楷体" panose="02010600040101010101" pitchFamily="2" charset="-122"/>
                <a:ea typeface="华文楷体" panose="02010600040101010101" pitchFamily="2" charset="-122"/>
              </a:rPr>
              <a:t>I/O</a:t>
            </a:r>
            <a:r>
              <a:rPr lang="zh-CN" altLang="en-US" b="1" dirty="0" smtClean="0">
                <a:latin typeface="华文楷体" panose="02010600040101010101" pitchFamily="2" charset="-122"/>
                <a:ea typeface="华文楷体" panose="02010600040101010101" pitchFamily="2" charset="-122"/>
              </a:rPr>
              <a:t>等待，则忽略操作系统开销时，</a:t>
            </a:r>
            <a:endParaRPr lang="zh-CN" altLang="en-US" b="1" dirty="0" smtClean="0">
              <a:latin typeface="华文楷体" panose="02010600040101010101" pitchFamily="2" charset="-122"/>
              <a:ea typeface="华文楷体" panose="02010600040101010101" pitchFamily="2" charset="-122"/>
            </a:endParaRPr>
          </a:p>
          <a:p>
            <a:pPr eaLnBrk="1" hangingPunct="1">
              <a:lnSpc>
                <a:spcPct val="90000"/>
              </a:lnSpc>
              <a:buFont typeface="Wingdings" panose="05000000000000000000" pitchFamily="2" charset="2"/>
              <a:buNone/>
            </a:pPr>
            <a:r>
              <a:rPr lang="zh-CN" altLang="en-US" b="1" dirty="0" smtClean="0">
                <a:latin typeface="华文楷体" panose="02010600040101010101" pitchFamily="2" charset="-122"/>
                <a:ea typeface="华文楷体" panose="02010600040101010101" pitchFamily="2" charset="-122"/>
              </a:rPr>
              <a:t>           </a:t>
            </a:r>
            <a:r>
              <a:rPr lang="en-US" altLang="zh-CN" b="1" dirty="0" smtClean="0">
                <a:latin typeface="华文楷体" panose="02010600040101010101" pitchFamily="2" charset="-122"/>
                <a:ea typeface="华文楷体" panose="02010600040101010101" pitchFamily="2" charset="-122"/>
              </a:rPr>
              <a:t>CPU</a:t>
            </a:r>
            <a:r>
              <a:rPr lang="zh-CN" altLang="en-US" b="1" dirty="0" smtClean="0">
                <a:latin typeface="华文楷体" panose="02010600040101010101" pitchFamily="2" charset="-122"/>
                <a:ea typeface="华文楷体" panose="02010600040101010101" pitchFamily="2" charset="-122"/>
              </a:rPr>
              <a:t>利用率</a:t>
            </a:r>
            <a:r>
              <a:rPr lang="en-US" altLang="zh-CN" b="1" dirty="0" smtClean="0">
                <a:latin typeface="华文楷体" panose="02010600040101010101" pitchFamily="2" charset="-122"/>
                <a:ea typeface="华文楷体" panose="02010600040101010101" pitchFamily="2" charset="-122"/>
              </a:rPr>
              <a:t>=1-(0.8)</a:t>
            </a:r>
            <a:r>
              <a:rPr lang="en-US" altLang="zh-CN" b="1" baseline="30000" dirty="0" smtClean="0">
                <a:latin typeface="华文楷体" panose="02010600040101010101" pitchFamily="2" charset="-122"/>
                <a:ea typeface="华文楷体" panose="02010600040101010101" pitchFamily="2" charset="-122"/>
              </a:rPr>
              <a:t>4</a:t>
            </a:r>
            <a:r>
              <a:rPr lang="en-US" altLang="zh-CN" b="1" dirty="0" smtClean="0">
                <a:latin typeface="华文楷体" panose="02010600040101010101" pitchFamily="2" charset="-122"/>
                <a:ea typeface="华文楷体" panose="02010600040101010101" pitchFamily="2" charset="-122"/>
              </a:rPr>
              <a:t>=59%</a:t>
            </a:r>
            <a:r>
              <a:rPr lang="zh-CN" altLang="en-US" b="1" dirty="0" smtClean="0">
                <a:latin typeface="华文楷体" panose="02010600040101010101" pitchFamily="2" charset="-122"/>
                <a:ea typeface="华文楷体" panose="02010600040101010101" pitchFamily="2" charset="-122"/>
              </a:rPr>
              <a:t>。</a:t>
            </a:r>
            <a:endParaRPr lang="zh-CN" altLang="en-US" b="1" dirty="0" smtClean="0">
              <a:latin typeface="华文楷体" panose="02010600040101010101" pitchFamily="2" charset="-122"/>
              <a:ea typeface="华文楷体" panose="02010600040101010101" pitchFamily="2" charset="-122"/>
            </a:endParaRPr>
          </a:p>
          <a:p>
            <a:pPr eaLnBrk="1" hangingPunct="1">
              <a:lnSpc>
                <a:spcPct val="90000"/>
              </a:lnSpc>
            </a:pPr>
            <a:r>
              <a:rPr lang="zh-CN" altLang="en-US" b="1" dirty="0" smtClean="0">
                <a:latin typeface="华文楷体" panose="02010600040101010101" pitchFamily="2" charset="-122"/>
                <a:ea typeface="华文楷体" panose="02010600040101010101" pitchFamily="2" charset="-122"/>
              </a:rPr>
              <a:t>当增加</a:t>
            </a:r>
            <a:r>
              <a:rPr lang="en-US" altLang="zh-CN" b="1" dirty="0" smtClean="0">
                <a:latin typeface="华文楷体" panose="02010600040101010101" pitchFamily="2" charset="-122"/>
                <a:ea typeface="华文楷体" panose="02010600040101010101" pitchFamily="2" charset="-122"/>
              </a:rPr>
              <a:t>1MB</a:t>
            </a:r>
            <a:r>
              <a:rPr lang="zh-CN" altLang="en-US" b="1" dirty="0" smtClean="0">
                <a:latin typeface="华文楷体" panose="02010600040101010101" pitchFamily="2" charset="-122"/>
                <a:ea typeface="华文楷体" panose="02010600040101010101" pitchFamily="2" charset="-122"/>
              </a:rPr>
              <a:t>主存后，多道程序可从四道增加到九道，</a:t>
            </a:r>
            <a:endParaRPr lang="zh-CN" altLang="en-US" b="1" dirty="0" smtClean="0">
              <a:latin typeface="华文楷体" panose="02010600040101010101" pitchFamily="2" charset="-122"/>
              <a:ea typeface="华文楷体" panose="02010600040101010101" pitchFamily="2" charset="-122"/>
            </a:endParaRPr>
          </a:p>
          <a:p>
            <a:pPr eaLnBrk="1" hangingPunct="1">
              <a:lnSpc>
                <a:spcPct val="90000"/>
              </a:lnSpc>
              <a:buFont typeface="Wingdings" panose="05000000000000000000" pitchFamily="2" charset="2"/>
              <a:buNone/>
            </a:pPr>
            <a:r>
              <a:rPr lang="zh-CN" altLang="en-US" b="1" dirty="0" smtClean="0">
                <a:latin typeface="华文楷体" panose="02010600040101010101" pitchFamily="2" charset="-122"/>
                <a:ea typeface="华文楷体" panose="02010600040101010101" pitchFamily="2" charset="-122"/>
              </a:rPr>
              <a:t>           </a:t>
            </a:r>
            <a:r>
              <a:rPr lang="en-US" altLang="zh-CN" b="1" dirty="0" smtClean="0">
                <a:latin typeface="华文楷体" panose="02010600040101010101" pitchFamily="2" charset="-122"/>
                <a:ea typeface="华文楷体" panose="02010600040101010101" pitchFamily="2" charset="-122"/>
              </a:rPr>
              <a:t>CPU</a:t>
            </a:r>
            <a:r>
              <a:rPr lang="zh-CN" altLang="en-US" b="1" dirty="0" smtClean="0">
                <a:latin typeface="华文楷体" panose="02010600040101010101" pitchFamily="2" charset="-122"/>
                <a:ea typeface="华文楷体" panose="02010600040101010101" pitchFamily="2" charset="-122"/>
              </a:rPr>
              <a:t>利用率</a:t>
            </a:r>
            <a:r>
              <a:rPr lang="en-US" altLang="zh-CN" b="1" dirty="0" smtClean="0">
                <a:latin typeface="华文楷体" panose="02010600040101010101" pitchFamily="2" charset="-122"/>
                <a:ea typeface="华文楷体" panose="02010600040101010101" pitchFamily="2" charset="-122"/>
              </a:rPr>
              <a:t>=1-(0.8)</a:t>
            </a:r>
            <a:r>
              <a:rPr lang="en-US" altLang="zh-CN" b="1" baseline="30000" dirty="0" smtClean="0">
                <a:latin typeface="华文楷体" panose="02010600040101010101" pitchFamily="2" charset="-122"/>
                <a:ea typeface="华文楷体" panose="02010600040101010101" pitchFamily="2" charset="-122"/>
              </a:rPr>
              <a:t>9</a:t>
            </a:r>
            <a:r>
              <a:rPr lang="en-US" altLang="zh-CN" b="1" dirty="0" smtClean="0">
                <a:latin typeface="华文楷体" panose="02010600040101010101" pitchFamily="2" charset="-122"/>
                <a:ea typeface="华文楷体" panose="02010600040101010101" pitchFamily="2" charset="-122"/>
              </a:rPr>
              <a:t>=87%</a:t>
            </a:r>
            <a:r>
              <a:rPr lang="zh-CN" altLang="en-US" b="1" dirty="0" smtClean="0">
                <a:latin typeface="华文楷体" panose="02010600040101010101" pitchFamily="2" charset="-122"/>
                <a:ea typeface="华文楷体" panose="02010600040101010101" pitchFamily="2" charset="-122"/>
              </a:rPr>
              <a:t>，</a:t>
            </a:r>
            <a:endParaRPr lang="zh-CN" altLang="en-US" b="1" dirty="0" smtClean="0">
              <a:latin typeface="华文楷体" panose="02010600040101010101" pitchFamily="2" charset="-122"/>
              <a:ea typeface="华文楷体" panose="02010600040101010101" pitchFamily="2" charset="-122"/>
            </a:endParaRPr>
          </a:p>
          <a:p>
            <a:pPr eaLnBrk="1" hangingPunct="1">
              <a:lnSpc>
                <a:spcPct val="90000"/>
              </a:lnSpc>
              <a:buFont typeface="Wingdings" panose="05000000000000000000" pitchFamily="2" charset="2"/>
              <a:buNone/>
            </a:pPr>
            <a:r>
              <a:rPr lang="zh-CN" altLang="en-US" b="1" dirty="0" smtClean="0">
                <a:latin typeface="华文楷体" panose="02010600040101010101" pitchFamily="2" charset="-122"/>
                <a:ea typeface="华文楷体" panose="02010600040101010101" pitchFamily="2" charset="-122"/>
              </a:rPr>
              <a:t>   第二个</a:t>
            </a:r>
            <a:r>
              <a:rPr lang="en-US" altLang="zh-CN" b="1" dirty="0" smtClean="0">
                <a:latin typeface="华文楷体" panose="02010600040101010101" pitchFamily="2" charset="-122"/>
                <a:ea typeface="华文楷体" panose="02010600040101010101" pitchFamily="2" charset="-122"/>
              </a:rPr>
              <a:t>1MB</a:t>
            </a:r>
            <a:r>
              <a:rPr lang="zh-CN" altLang="en-US" b="1" dirty="0" smtClean="0">
                <a:latin typeface="华文楷体" panose="02010600040101010101" pitchFamily="2" charset="-122"/>
                <a:ea typeface="华文楷体" panose="02010600040101010101" pitchFamily="2" charset="-122"/>
              </a:rPr>
              <a:t>主存可增加五道程序，能提高</a:t>
            </a:r>
            <a:r>
              <a:rPr lang="en-US" altLang="zh-CN" b="1" dirty="0" smtClean="0">
                <a:latin typeface="华文楷体" panose="02010600040101010101" pitchFamily="2" charset="-122"/>
                <a:ea typeface="华文楷体" panose="02010600040101010101" pitchFamily="2" charset="-122"/>
              </a:rPr>
              <a:t>47%</a:t>
            </a:r>
            <a:r>
              <a:rPr lang="zh-CN" altLang="en-US" b="1" dirty="0" smtClean="0">
                <a:latin typeface="华文楷体" panose="02010600040101010101" pitchFamily="2" charset="-122"/>
                <a:ea typeface="华文楷体" panose="02010600040101010101" pitchFamily="2" charset="-122"/>
              </a:rPr>
              <a:t>的</a:t>
            </a:r>
            <a:r>
              <a:rPr lang="en-US" altLang="zh-CN" b="1" dirty="0" smtClean="0">
                <a:latin typeface="华文楷体" panose="02010600040101010101" pitchFamily="2" charset="-122"/>
                <a:ea typeface="华文楷体" panose="02010600040101010101" pitchFamily="2" charset="-122"/>
              </a:rPr>
              <a:t>CPU</a:t>
            </a:r>
            <a:r>
              <a:rPr lang="zh-CN" altLang="en-US" b="1" dirty="0" smtClean="0">
                <a:latin typeface="华文楷体" panose="02010600040101010101" pitchFamily="2" charset="-122"/>
                <a:ea typeface="华文楷体" panose="02010600040101010101" pitchFamily="2" charset="-122"/>
              </a:rPr>
              <a:t>利用率</a:t>
            </a:r>
            <a:r>
              <a:rPr lang="zh-CN" altLang="en-US" dirty="0" smtClean="0">
                <a:latin typeface="华文楷体" panose="02010600040101010101" pitchFamily="2" charset="-122"/>
                <a:ea typeface="华文楷体" panose="02010600040101010101" pitchFamily="2" charset="-122"/>
              </a:rPr>
              <a:t>。</a:t>
            </a:r>
            <a:endParaRPr lang="en-US" altLang="zh-CN" dirty="0" smtClean="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box(in)">
                                      <p:cBhvr>
                                        <p:cTn id="7" dur="500"/>
                                        <p:tgtEl>
                                          <p:spTgt spid="1536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5363">
                                            <p:txEl>
                                              <p:pRg st="1" end="1"/>
                                            </p:txEl>
                                          </p:spTgt>
                                        </p:tgtEl>
                                        <p:attrNameLst>
                                          <p:attrName>style.visibility</p:attrName>
                                        </p:attrNameLst>
                                      </p:cBhvr>
                                      <p:to>
                                        <p:strVal val="visible"/>
                                      </p:to>
                                    </p:set>
                                    <p:animEffect transition="in" filter="box(in)">
                                      <p:cBhvr>
                                        <p:cTn id="10" dur="500"/>
                                        <p:tgtEl>
                                          <p:spTgt spid="1536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animEffect transition="in" filter="box(in)">
                                      <p:cBhvr>
                                        <p:cTn id="13" dur="500"/>
                                        <p:tgtEl>
                                          <p:spTgt spid="1536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5363">
                                            <p:txEl>
                                              <p:pRg st="3" end="3"/>
                                            </p:txEl>
                                          </p:spTgt>
                                        </p:tgtEl>
                                        <p:attrNameLst>
                                          <p:attrName>style.visibility</p:attrName>
                                        </p:attrNameLst>
                                      </p:cBhvr>
                                      <p:to>
                                        <p:strVal val="visible"/>
                                      </p:to>
                                    </p:set>
                                    <p:animEffect transition="in" filter="box(in)">
                                      <p:cBhvr>
                                        <p:cTn id="18" dur="500"/>
                                        <p:tgtEl>
                                          <p:spTgt spid="15363">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15363">
                                            <p:txEl>
                                              <p:pRg st="4" end="4"/>
                                            </p:txEl>
                                          </p:spTgt>
                                        </p:tgtEl>
                                        <p:attrNameLst>
                                          <p:attrName>style.visibility</p:attrName>
                                        </p:attrNameLst>
                                      </p:cBhvr>
                                      <p:to>
                                        <p:strVal val="visible"/>
                                      </p:to>
                                    </p:set>
                                    <p:animEffect transition="in" filter="box(in)">
                                      <p:cBhvr>
                                        <p:cTn id="21" dur="500"/>
                                        <p:tgtEl>
                                          <p:spTgt spid="15363">
                                            <p:txEl>
                                              <p:pRg st="4" end="4"/>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15363">
                                            <p:txEl>
                                              <p:pRg st="5" end="5"/>
                                            </p:txEl>
                                          </p:spTgt>
                                        </p:tgtEl>
                                        <p:attrNameLst>
                                          <p:attrName>style.visibility</p:attrName>
                                        </p:attrNameLst>
                                      </p:cBhvr>
                                      <p:to>
                                        <p:strVal val="visible"/>
                                      </p:to>
                                    </p:set>
                                    <p:animEffect transition="in" filter="box(in)">
                                      <p:cBhvr>
                                        <p:cTn id="24" dur="500"/>
                                        <p:tgtEl>
                                          <p:spTgt spid="15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pPr eaLnBrk="1" hangingPunct="1"/>
            <a:r>
              <a:rPr lang="zh-CN" altLang="en-US" sz="4000" dirty="0" smtClean="0">
                <a:latin typeface="华文新魏" panose="02010800040101010101" pitchFamily="2" charset="-122"/>
                <a:ea typeface="华文新魏" panose="02010800040101010101" pitchFamily="2" charset="-122"/>
              </a:rPr>
              <a:t>多道程序设计</a:t>
            </a:r>
            <a:r>
              <a:rPr lang="zh-CN" altLang="en-US" sz="4000" dirty="0" smtClean="0">
                <a:ea typeface="华文新魏" panose="02010800040101010101" pitchFamily="2" charset="-122"/>
              </a:rPr>
              <a:t>的优点与缺点</a:t>
            </a:r>
            <a:endParaRPr lang="zh-CN" altLang="en-US" sz="3600" dirty="0" smtClean="0">
              <a:ea typeface="华文新魏" panose="02010800040101010101" pitchFamily="2" charset="-122"/>
            </a:endParaRPr>
          </a:p>
        </p:txBody>
      </p:sp>
      <p:sp>
        <p:nvSpPr>
          <p:cNvPr id="16387" name="Rectangle 3"/>
          <p:cNvSpPr>
            <a:spLocks noGrp="1" noChangeArrowheads="1"/>
          </p:cNvSpPr>
          <p:nvPr>
            <p:ph idx="1"/>
          </p:nvPr>
        </p:nvSpPr>
        <p:spPr/>
        <p:txBody>
          <a:bodyPr/>
          <a:lstStyle/>
          <a:p>
            <a:pPr eaLnBrk="1" hangingPunct="1"/>
            <a:r>
              <a:rPr lang="zh-CN" altLang="en-US" sz="3600" dirty="0" smtClean="0">
                <a:latin typeface="华文新魏" panose="02010800040101010101" pitchFamily="2" charset="-122"/>
                <a:ea typeface="华文新魏" panose="02010800040101010101" pitchFamily="2" charset="-122"/>
              </a:rPr>
              <a:t>优点</a:t>
            </a:r>
            <a:endParaRPr lang="en-US" altLang="zh-CN" sz="3600"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提高了</a:t>
            </a:r>
            <a:r>
              <a:rPr lang="en-US" altLang="zh-CN" dirty="0" smtClean="0">
                <a:latin typeface="华文新魏" panose="02010800040101010101" pitchFamily="2" charset="-122"/>
                <a:ea typeface="华文新魏" panose="02010800040101010101" pitchFamily="2" charset="-122"/>
              </a:rPr>
              <a:t>CPU</a:t>
            </a:r>
            <a:r>
              <a:rPr lang="zh-CN" altLang="en-US" dirty="0" smtClean="0">
                <a:latin typeface="华文新魏" panose="02010800040101010101" pitchFamily="2" charset="-122"/>
                <a:ea typeface="华文新魏" panose="02010800040101010101" pitchFamily="2" charset="-122"/>
              </a:rPr>
              <a:t>的利用率</a:t>
            </a:r>
            <a:r>
              <a:rPr lang="en-US" altLang="zh-CN" dirty="0" smtClean="0">
                <a:latin typeface="华文新魏" panose="02010800040101010101" pitchFamily="2" charset="-122"/>
                <a:ea typeface="华文新魏" panose="02010800040101010101" pitchFamily="2" charset="-122"/>
              </a:rPr>
              <a:t>;</a:t>
            </a:r>
            <a:endParaRPr lang="zh-CN" altLang="en-US"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提高了主存和</a:t>
            </a:r>
            <a:r>
              <a:rPr lang="en-US" altLang="zh-CN" dirty="0" smtClean="0">
                <a:latin typeface="华文新魏" panose="02010800040101010101" pitchFamily="2" charset="-122"/>
                <a:ea typeface="华文新魏" panose="02010800040101010101" pitchFamily="2" charset="-122"/>
              </a:rPr>
              <a:t>I/O</a:t>
            </a:r>
            <a:r>
              <a:rPr lang="zh-CN" altLang="en-US" dirty="0" smtClean="0">
                <a:latin typeface="华文新魏" panose="02010800040101010101" pitchFamily="2" charset="-122"/>
                <a:ea typeface="华文新魏" panose="02010800040101010101" pitchFamily="2" charset="-122"/>
              </a:rPr>
              <a:t>设备的利用率</a:t>
            </a:r>
            <a:r>
              <a:rPr lang="en-US" altLang="zh-CN" dirty="0" smtClean="0">
                <a:latin typeface="华文新魏" panose="02010800040101010101" pitchFamily="2" charset="-122"/>
                <a:ea typeface="华文新魏" panose="02010800040101010101" pitchFamily="2" charset="-122"/>
              </a:rPr>
              <a:t>;</a:t>
            </a:r>
            <a:endParaRPr lang="zh-CN" altLang="en-US"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改进了系统的吞吐率</a:t>
            </a:r>
            <a:r>
              <a:rPr lang="en-US" altLang="zh-CN" dirty="0" smtClean="0">
                <a:latin typeface="华文新魏" panose="02010800040101010101" pitchFamily="2" charset="-122"/>
                <a:ea typeface="华文新魏" panose="02010800040101010101" pitchFamily="2" charset="-122"/>
              </a:rPr>
              <a:t>;</a:t>
            </a:r>
            <a:endParaRPr lang="zh-CN" altLang="en-US"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充分发挥了系统的并行性。</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缺点</a:t>
            </a:r>
            <a:endParaRPr lang="en-US" altLang="zh-CN" sz="3600"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作业周转时间延长。</a:t>
            </a:r>
            <a:endParaRPr lang="zh-CN" altLang="en-US"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p:cNvSpPr>
            <a:spLocks noGrp="1"/>
          </p:cNvSpPr>
          <p:nvPr>
            <p:ph type="title"/>
          </p:nvPr>
        </p:nvSpPr>
        <p:spPr/>
        <p:txBody>
          <a:bodyPr/>
          <a:lstStyle/>
          <a:p>
            <a:r>
              <a:rPr lang="en-US" altLang="zh-CN" sz="4000" dirty="0" smtClean="0">
                <a:latin typeface="华文新魏" panose="02010800040101010101" pitchFamily="2" charset="-122"/>
              </a:rPr>
              <a:t>2.</a:t>
            </a:r>
            <a:r>
              <a:rPr lang="zh-CN" altLang="en-US" sz="4000" dirty="0" smtClean="0">
                <a:latin typeface="华文新魏" panose="02010800040101010101" pitchFamily="2" charset="-122"/>
              </a:rPr>
              <a:t>多道程序设计系统与多重处理系统</a:t>
            </a:r>
            <a:endParaRPr lang="zh-CN" altLang="en-US" sz="4000" dirty="0" smtClean="0"/>
          </a:p>
        </p:txBody>
      </p:sp>
      <p:sp>
        <p:nvSpPr>
          <p:cNvPr id="84994" name="内容占位符 2"/>
          <p:cNvSpPr>
            <a:spLocks noGrp="1"/>
          </p:cNvSpPr>
          <p:nvPr>
            <p:ph idx="1"/>
          </p:nvPr>
        </p:nvSpPr>
        <p:spPr/>
        <p:txBody>
          <a:bodyPr/>
          <a:lstStyle/>
          <a:p>
            <a:r>
              <a:rPr lang="zh-CN" altLang="en-US" sz="3500" dirty="0" smtClean="0">
                <a:latin typeface="华文新魏" panose="02010800040101010101" pitchFamily="2" charset="-122"/>
                <a:ea typeface="华文新魏" panose="02010800040101010101" pitchFamily="2" charset="-122"/>
              </a:rPr>
              <a:t>多重处理系统是指配置了多个物理</a:t>
            </a:r>
            <a:r>
              <a:rPr lang="en-US" altLang="zh-CN" sz="3500" dirty="0" smtClean="0">
                <a:latin typeface="华文新魏" panose="02010800040101010101" pitchFamily="2" charset="-122"/>
                <a:ea typeface="华文新魏" panose="02010800040101010101" pitchFamily="2" charset="-122"/>
              </a:rPr>
              <a:t>CPU</a:t>
            </a:r>
            <a:r>
              <a:rPr lang="zh-CN" altLang="en-US" sz="3500" dirty="0" smtClean="0">
                <a:latin typeface="华文新魏" panose="02010800040101010101" pitchFamily="2" charset="-122"/>
                <a:ea typeface="华文新魏" panose="02010800040101010101" pitchFamily="2" charset="-122"/>
              </a:rPr>
              <a:t>，能真正同时执行多道程序的系统。</a:t>
            </a:r>
            <a:endParaRPr lang="en-US" altLang="zh-CN" sz="3500" dirty="0" smtClean="0">
              <a:latin typeface="华文新魏" panose="02010800040101010101" pitchFamily="2" charset="-122"/>
              <a:ea typeface="华文新魏" panose="02010800040101010101" pitchFamily="2" charset="-122"/>
            </a:endParaRPr>
          </a:p>
          <a:p>
            <a:r>
              <a:rPr lang="zh-CN" altLang="en-US" sz="3500" dirty="0" smtClean="0">
                <a:latin typeface="华文新魏" panose="02010800040101010101" pitchFamily="2" charset="-122"/>
                <a:ea typeface="华文新魏" panose="02010800040101010101" pitchFamily="2" charset="-122"/>
              </a:rPr>
              <a:t>有效地使用多重处理系统，必须采用多道程序设计技术；反过来，多道程序设计不一定要求有多重处理系统支持。</a:t>
            </a:r>
            <a:endParaRPr lang="zh-CN" altLang="en-US" sz="3500" dirty="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8110" y="1058545"/>
            <a:ext cx="3416935" cy="4020820"/>
          </a:xfrm>
        </p:spPr>
        <p:txBody>
          <a:bodyPr/>
          <a:p>
            <a:r>
              <a:rPr lang="zh-CN" altLang="en-US" sz="4000" dirty="0">
                <a:sym typeface="+mn-ea"/>
              </a:rPr>
              <a:t>主存中同时有若干个作业， </a:t>
            </a:r>
            <a:r>
              <a:rPr lang="en-US" altLang="zh-CN" sz="4000">
                <a:sym typeface="+mn-ea"/>
              </a:rPr>
              <a:t>CPU</a:t>
            </a:r>
            <a:r>
              <a:rPr lang="zh-CN" altLang="en-US" sz="4000" dirty="0">
                <a:sym typeface="+mn-ea"/>
              </a:rPr>
              <a:t>在其中多重切换</a:t>
            </a:r>
            <a:br>
              <a:rPr lang="zh-CN" altLang="en-US" sz="4000" dirty="0"/>
            </a:br>
            <a:endParaRPr lang="zh-CN" altLang="en-US" sz="4000"/>
          </a:p>
        </p:txBody>
      </p:sp>
      <p:pic>
        <p:nvPicPr>
          <p:cNvPr id="381957" name="内容占位符 381956"/>
          <p:cNvPicPr>
            <a:picLocks noChangeAspect="1"/>
          </p:cNvPicPr>
          <p:nvPr>
            <p:ph idx="1"/>
          </p:nvPr>
        </p:nvPicPr>
        <p:blipFill>
          <a:blip r:embed="rId1"/>
          <a:stretch>
            <a:fillRect/>
          </a:stretch>
        </p:blipFill>
        <p:spPr>
          <a:xfrm>
            <a:off x="4166235" y="1142365"/>
            <a:ext cx="3132455" cy="4824730"/>
          </a:xfrm>
          <a:prstGeom prst="rect">
            <a:avLst/>
          </a:prstGeom>
          <a:noFill/>
          <a:ln w="9525">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tLang="zh-CN" smtClean="0">
                <a:ea typeface="华文新魏" panose="02010800040101010101" pitchFamily="2" charset="-122"/>
              </a:rPr>
              <a:t>3.</a:t>
            </a:r>
            <a:r>
              <a:rPr lang="zh-CN" altLang="en-US" smtClean="0">
                <a:ea typeface="华文新魏" panose="02010800040101010101" pitchFamily="2" charset="-122"/>
              </a:rPr>
              <a:t>操作系统的形成</a:t>
            </a:r>
            <a:r>
              <a:rPr lang="en-US" altLang="zh-CN" smtClean="0">
                <a:ea typeface="华文新魏" panose="02010800040101010101" pitchFamily="2" charset="-122"/>
              </a:rPr>
              <a:t>(1)</a:t>
            </a:r>
            <a:endParaRPr lang="zh-CN" altLang="en-US" b="1" smtClean="0">
              <a:ea typeface="华文新魏" panose="02010800040101010101" pitchFamily="2" charset="-122"/>
            </a:endParaRPr>
          </a:p>
        </p:txBody>
      </p:sp>
      <p:sp>
        <p:nvSpPr>
          <p:cNvPr id="86018" name="Rectangle 3"/>
          <p:cNvSpPr>
            <a:spLocks noGrp="1" noChangeArrowheads="1"/>
          </p:cNvSpPr>
          <p:nvPr>
            <p:ph idx="1"/>
          </p:nvPr>
        </p:nvSpPr>
        <p:spPr/>
        <p:txBody>
          <a:bodyPr/>
          <a:lstStyle/>
          <a:p>
            <a:pPr eaLnBrk="1" hangingPunct="1">
              <a:buFont typeface="Wingdings" panose="05000000000000000000" pitchFamily="2" charset="2"/>
              <a:buNone/>
            </a:pPr>
            <a:r>
              <a:rPr lang="zh-CN" altLang="en-US" sz="4000" smtClean="0">
                <a:solidFill>
                  <a:schemeClr val="tx2"/>
                </a:solidFill>
                <a:ea typeface="华文新魏" panose="02010800040101010101" pitchFamily="2" charset="-122"/>
              </a:rPr>
              <a:t>实现多道程序设计须解决三个问题：</a:t>
            </a:r>
            <a:endParaRPr lang="zh-CN" altLang="en-US" sz="4000" smtClean="0">
              <a:solidFill>
                <a:schemeClr val="tx2"/>
              </a:solidFill>
              <a:ea typeface="华文新魏" panose="02010800040101010101" pitchFamily="2" charset="-122"/>
            </a:endParaRPr>
          </a:p>
          <a:p>
            <a:pPr eaLnBrk="1" hangingPunct="1"/>
            <a:r>
              <a:rPr lang="zh-CN" altLang="en-US" sz="4000" smtClean="0">
                <a:ea typeface="华文新魏" panose="02010800040101010101" pitchFamily="2" charset="-122"/>
              </a:rPr>
              <a:t>存储保护与程序浮动；</a:t>
            </a:r>
            <a:endParaRPr lang="zh-CN" altLang="en-US" sz="4000" smtClean="0">
              <a:ea typeface="华文新魏" panose="02010800040101010101" pitchFamily="2" charset="-122"/>
            </a:endParaRPr>
          </a:p>
          <a:p>
            <a:pPr eaLnBrk="1" hangingPunct="1"/>
            <a:r>
              <a:rPr lang="zh-CN" altLang="en-US" sz="4000" smtClean="0">
                <a:ea typeface="华文新魏" panose="02010800040101010101" pitchFamily="2" charset="-122"/>
              </a:rPr>
              <a:t>处理器的管理和调度；</a:t>
            </a:r>
            <a:endParaRPr lang="zh-CN" altLang="en-US" sz="4000" smtClean="0">
              <a:ea typeface="华文新魏" panose="02010800040101010101" pitchFamily="2" charset="-122"/>
            </a:endParaRPr>
          </a:p>
          <a:p>
            <a:pPr eaLnBrk="1" hangingPunct="1"/>
            <a:r>
              <a:rPr lang="zh-CN" altLang="en-US" sz="4000" smtClean="0">
                <a:ea typeface="华文新魏" panose="02010800040101010101" pitchFamily="2" charset="-122"/>
              </a:rPr>
              <a:t>系统资源的管理和调度。</a:t>
            </a:r>
            <a:endParaRPr lang="en-US" altLang="zh-CN" sz="4000" smtClean="0">
              <a:ea typeface="华文新魏" panose="02010800040101010101" pitchFamily="2" charset="-122"/>
            </a:endParaRPr>
          </a:p>
        </p:txBody>
      </p:sp>
      <p:sp>
        <p:nvSpPr>
          <p:cNvPr id="29700" name="Rectangle 4"/>
          <p:cNvSpPr>
            <a:spLocks noChangeArrowheads="1"/>
          </p:cNvSpPr>
          <p:nvPr/>
        </p:nvSpPr>
        <p:spPr bwMode="auto">
          <a:xfrm>
            <a:off x="728663" y="2328863"/>
            <a:ext cx="184150" cy="1431925"/>
          </a:xfrm>
          <a:prstGeom prst="rect">
            <a:avLst/>
          </a:prstGeom>
          <a:noFill/>
          <a:ln w="9525">
            <a:noFill/>
            <a:miter lim="800000"/>
          </a:ln>
          <a:effectLst/>
        </p:spPr>
        <p:txBody>
          <a:bodyPr wrap="none">
            <a:spAutoFit/>
          </a:bodyPr>
          <a:lstStyle/>
          <a:p>
            <a:pPr>
              <a:defRPr/>
            </a:pPr>
            <a:br>
              <a:rPr lang="en-US" altLang="zh-CN" sz="4400">
                <a:solidFill>
                  <a:schemeClr val="tx2"/>
                </a:solidFill>
                <a:effectLst>
                  <a:outerShdw blurRad="38100" dist="38100" dir="2700000" algn="tl">
                    <a:srgbClr val="C0C0C0"/>
                  </a:outerShdw>
                </a:effectLst>
                <a:ea typeface="宋体" panose="02010600030101010101" pitchFamily="2" charset="-122"/>
                <a:cs typeface="Times New Roman" panose="02020603050405020304" pitchFamily="18" charset="0"/>
              </a:rPr>
            </a:br>
            <a:endParaRPr lang="en-US" altLang="zh-CN" sz="4400">
              <a:solidFill>
                <a:schemeClr val="tx2"/>
              </a:solidFill>
              <a:effectLst>
                <a:outerShdw blurRad="38100" dist="38100" dir="2700000" algn="tl">
                  <a:srgbClr val="C0C0C0"/>
                </a:outerShdw>
              </a:effectLst>
              <a:ea typeface="宋体" panose="02010600030101010101" pitchFamily="2" charset="-122"/>
              <a:cs typeface="Times New Roman" panose="02020603050405020304" pitchFamily="18" charset="0"/>
            </a:endParaRPr>
          </a:p>
        </p:txBody>
      </p:sp>
    </p:spTree>
  </p:cSld>
  <p:clrMapOvr>
    <a:masterClrMapping/>
  </p:clrMapOvr>
  <p:transition>
    <p:cover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硬件资源与软件资源</a:t>
            </a:r>
            <a:endParaRPr lang="zh-CN" altLang="en-US"/>
          </a:p>
        </p:txBody>
      </p:sp>
      <p:pic>
        <p:nvPicPr>
          <p:cNvPr id="4" name="内容占位符 3"/>
          <p:cNvPicPr>
            <a:picLocks noChangeAspect="1"/>
          </p:cNvPicPr>
          <p:nvPr>
            <p:ph idx="1"/>
          </p:nvPr>
        </p:nvPicPr>
        <p:blipFill>
          <a:blip r:embed="rId1"/>
          <a:stretch>
            <a:fillRect/>
          </a:stretch>
        </p:blipFill>
        <p:spPr>
          <a:xfrm>
            <a:off x="395605" y="1753870"/>
            <a:ext cx="8425180" cy="414083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zh-CN" altLang="en-US" smtClean="0">
                <a:ea typeface="华文新魏" panose="02010800040101010101" pitchFamily="2" charset="-122"/>
              </a:rPr>
              <a:t>操作系统的形成</a:t>
            </a:r>
            <a:r>
              <a:rPr lang="en-US" altLang="zh-CN" smtClean="0">
                <a:ea typeface="华文新魏" panose="02010800040101010101" pitchFamily="2" charset="-122"/>
              </a:rPr>
              <a:t>(2)</a:t>
            </a:r>
            <a:endParaRPr lang="zh-CN" altLang="en-US" smtClean="0">
              <a:ea typeface="华文新魏" panose="02010800040101010101" pitchFamily="2" charset="-122"/>
            </a:endParaRPr>
          </a:p>
        </p:txBody>
      </p:sp>
      <p:sp>
        <p:nvSpPr>
          <p:cNvPr id="87042"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z="3600" smtClean="0"/>
              <a:t>   </a:t>
            </a:r>
            <a:r>
              <a:rPr lang="zh-CN" altLang="en-US" smtClean="0">
                <a:solidFill>
                  <a:schemeClr val="tx2"/>
                </a:solidFill>
                <a:latin typeface="华文新魏" panose="02010800040101010101" pitchFamily="2" charset="-122"/>
                <a:ea typeface="华文新魏" panose="02010800040101010101" pitchFamily="2" charset="-122"/>
              </a:rPr>
              <a:t>操作系统资源管理水平和操作自动化程度进一步提高，表现在</a:t>
            </a:r>
            <a:r>
              <a:rPr lang="en-US" altLang="zh-CN" smtClean="0">
                <a:solidFill>
                  <a:schemeClr val="tx2"/>
                </a:solidFill>
                <a:latin typeface="华文新魏" panose="02010800040101010101" pitchFamily="2" charset="-122"/>
                <a:ea typeface="华文新魏" panose="02010800040101010101" pitchFamily="2" charset="-122"/>
              </a:rPr>
              <a:t>:</a:t>
            </a:r>
            <a:endParaRPr lang="en-US" altLang="zh-CN" smtClean="0">
              <a:solidFill>
                <a:schemeClr val="tx2"/>
              </a:solidFill>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en-US" altLang="zh-CN" sz="3600" b="1"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1 </a:t>
            </a:r>
            <a:r>
              <a:rPr lang="zh-CN" altLang="en-US" smtClean="0">
                <a:latin typeface="华文新魏" panose="02010800040101010101" pitchFamily="2" charset="-122"/>
                <a:ea typeface="华文新魏" panose="02010800040101010101" pitchFamily="2" charset="-122"/>
              </a:rPr>
              <a:t>实现了计算机操作过程自动化。</a:t>
            </a:r>
            <a:endParaRPr lang="zh-CN" altLang="en-US"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2 </a:t>
            </a:r>
            <a:r>
              <a:rPr lang="zh-CN" altLang="en-US" smtClean="0">
                <a:latin typeface="华文新魏" panose="02010800040101010101" pitchFamily="2" charset="-122"/>
                <a:ea typeface="华文新魏" panose="02010800040101010101" pitchFamily="2" charset="-122"/>
              </a:rPr>
              <a:t>资源管理水平有了提高。</a:t>
            </a:r>
            <a:endParaRPr lang="zh-CN" altLang="en-US"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3 </a:t>
            </a:r>
            <a:r>
              <a:rPr lang="zh-CN" altLang="en-US" smtClean="0">
                <a:latin typeface="华文新魏" panose="02010800040101010101" pitchFamily="2" charset="-122"/>
                <a:ea typeface="华文新魏" panose="02010800040101010101" pitchFamily="2" charset="-122"/>
              </a:rPr>
              <a:t>提供虚存管理功能。</a:t>
            </a:r>
            <a:endParaRPr lang="zh-CN" altLang="en-US"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4 </a:t>
            </a:r>
            <a:r>
              <a:rPr lang="zh-CN" altLang="en-US" smtClean="0">
                <a:latin typeface="华文新魏" panose="02010800040101010101" pitchFamily="2" charset="-122"/>
                <a:ea typeface="华文新魏" panose="02010800040101010101" pitchFamily="2" charset="-122"/>
              </a:rPr>
              <a:t>支持分时操作。</a:t>
            </a:r>
            <a:endParaRPr lang="zh-CN" altLang="en-US"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5 </a:t>
            </a:r>
            <a:r>
              <a:rPr lang="zh-CN" altLang="en-US" smtClean="0">
                <a:latin typeface="华文新魏" panose="02010800040101010101" pitchFamily="2" charset="-122"/>
                <a:ea typeface="华文新魏" panose="02010800040101010101" pitchFamily="2" charset="-122"/>
              </a:rPr>
              <a:t>文件管理功能有改进。</a:t>
            </a:r>
            <a:endParaRPr lang="zh-CN" altLang="en-US"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6 </a:t>
            </a:r>
            <a:r>
              <a:rPr lang="zh-CN" altLang="en-US" smtClean="0">
                <a:latin typeface="华文新魏" panose="02010800040101010101" pitchFamily="2" charset="-122"/>
                <a:ea typeface="华文新魏" panose="02010800040101010101" pitchFamily="2" charset="-122"/>
              </a:rPr>
              <a:t>多道程序设计趋于完善。</a:t>
            </a:r>
            <a:endParaRPr lang="en-US" altLang="zh-CN"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altLang="zh-CN" sz="4800" dirty="0" smtClean="0">
                <a:latin typeface="华文新魏" panose="02010800040101010101" pitchFamily="2" charset="-122"/>
                <a:ea typeface="华文新魏" panose="02010800040101010101" pitchFamily="2" charset="-122"/>
              </a:rPr>
              <a:t>1.4.4</a:t>
            </a:r>
            <a:r>
              <a:rPr lang="zh-CN" altLang="en-US" sz="4800" dirty="0" smtClean="0">
                <a:latin typeface="华文新魏" panose="02010800040101010101" pitchFamily="2" charset="-122"/>
                <a:ea typeface="华文新魏" panose="02010800040101010101" pitchFamily="2" charset="-122"/>
              </a:rPr>
              <a:t>操作系统发展与分类</a:t>
            </a:r>
            <a:endParaRPr lang="zh-CN" altLang="en-US" sz="4800" dirty="0" smtClean="0">
              <a:latin typeface="华文新魏" panose="02010800040101010101" pitchFamily="2" charset="-122"/>
              <a:ea typeface="华文新魏" panose="02010800040101010101" pitchFamily="2" charset="-122"/>
            </a:endParaRPr>
          </a:p>
        </p:txBody>
      </p:sp>
      <p:sp>
        <p:nvSpPr>
          <p:cNvPr id="88066" name="Rectangle 3"/>
          <p:cNvSpPr>
            <a:spLocks noGrp="1" noChangeArrowheads="1"/>
          </p:cNvSpPr>
          <p:nvPr>
            <p:ph idx="1"/>
          </p:nvPr>
        </p:nvSpPr>
        <p:spPr/>
        <p:txBody>
          <a:bodyPr/>
          <a:lstStyle/>
          <a:p>
            <a:pPr eaLnBrk="1" fontAlgn="ctr" hangingPunct="1">
              <a:buFont typeface="Wingdings" panose="05000000000000000000" pitchFamily="2" charset="2"/>
              <a:buNone/>
            </a:pPr>
            <a:r>
              <a:rPr lang="en-US" altLang="zh-CN" sz="3600" b="1" dirty="0" smtClean="0">
                <a:ea typeface="黑体" panose="02010609060101010101" charset="-122"/>
              </a:rPr>
              <a:t>   </a:t>
            </a:r>
            <a:r>
              <a:rPr lang="zh-CN" altLang="en-US" sz="4000" dirty="0" smtClean="0">
                <a:solidFill>
                  <a:schemeClr val="tx2"/>
                </a:solidFill>
                <a:latin typeface="华文新魏" panose="02010800040101010101" pitchFamily="2" charset="-122"/>
                <a:ea typeface="华文新魏" panose="02010800040101010101" pitchFamily="2" charset="-122"/>
              </a:rPr>
              <a:t>三种基本的操作系统类型：</a:t>
            </a:r>
            <a:endParaRPr lang="zh-CN" altLang="en-US" sz="4000" dirty="0" smtClean="0">
              <a:solidFill>
                <a:schemeClr val="tx2"/>
              </a:solidFill>
              <a:latin typeface="华文新魏" panose="02010800040101010101" pitchFamily="2" charset="-122"/>
              <a:ea typeface="华文新魏" panose="02010800040101010101" pitchFamily="2" charset="-122"/>
            </a:endParaRPr>
          </a:p>
          <a:p>
            <a:pPr eaLnBrk="1" fontAlgn="ctr" hangingPunct="1">
              <a:buFont typeface="Wingdings" panose="05000000000000000000" pitchFamily="2" charset="2"/>
              <a:buNone/>
            </a:pPr>
            <a:r>
              <a:rPr lang="zh-CN" altLang="en-US" sz="4000" b="1"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1. </a:t>
            </a:r>
            <a:r>
              <a:rPr lang="zh-CN" altLang="en-US" sz="4000" dirty="0" smtClean="0">
                <a:latin typeface="华文新魏" panose="02010800040101010101" pitchFamily="2" charset="-122"/>
                <a:ea typeface="华文新魏" panose="02010800040101010101" pitchFamily="2" charset="-122"/>
              </a:rPr>
              <a:t>批处理操作系统。 </a:t>
            </a:r>
            <a:endParaRPr lang="zh-CN" altLang="en-US" sz="4000"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z="4000"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2. </a:t>
            </a:r>
            <a:r>
              <a:rPr lang="zh-CN" altLang="en-US" sz="4000" dirty="0" smtClean="0">
                <a:latin typeface="华文新魏" panose="02010800040101010101" pitchFamily="2" charset="-122"/>
                <a:ea typeface="华文新魏" panose="02010800040101010101" pitchFamily="2" charset="-122"/>
              </a:rPr>
              <a:t>分时操作系统。</a:t>
            </a:r>
            <a:r>
              <a:rPr lang="zh-CN" altLang="en-US" sz="4000" u="sng" dirty="0" smtClean="0">
                <a:latin typeface="华文新魏" panose="02010800040101010101" pitchFamily="2" charset="-122"/>
                <a:ea typeface="华文新魏" panose="02010800040101010101" pitchFamily="2" charset="-122"/>
              </a:rPr>
              <a:t> </a:t>
            </a:r>
            <a:endParaRPr lang="zh-CN" altLang="en-US" sz="4000" u="sng" dirty="0" smtClean="0">
              <a:latin typeface="华文新魏" panose="02010800040101010101" pitchFamily="2" charset="-122"/>
              <a:ea typeface="华文新魏" panose="02010800040101010101" pitchFamily="2" charset="-122"/>
            </a:endParaRPr>
          </a:p>
          <a:p>
            <a:pPr eaLnBrk="1" fontAlgn="ctr" hangingPunct="1">
              <a:buFont typeface="Wingdings" panose="05000000000000000000" pitchFamily="2" charset="2"/>
              <a:buNone/>
            </a:pPr>
            <a:r>
              <a:rPr lang="zh-CN" altLang="en-US" sz="4000"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3. </a:t>
            </a:r>
            <a:r>
              <a:rPr lang="zh-CN" altLang="en-US" sz="4000" dirty="0" smtClean="0">
                <a:latin typeface="华文新魏" panose="02010800040101010101" pitchFamily="2" charset="-122"/>
                <a:ea typeface="华文新魏" panose="02010800040101010101" pitchFamily="2" charset="-122"/>
              </a:rPr>
              <a:t>实时操作系统。</a:t>
            </a:r>
            <a:endParaRPr lang="zh-CN" altLang="en-US" sz="4000" dirty="0" smtClean="0">
              <a:latin typeface="华文新魏" panose="02010800040101010101" pitchFamily="2" charset="-122"/>
              <a:ea typeface="华文新魏" panose="02010800040101010101" pitchFamily="2" charset="-122"/>
            </a:endParaRPr>
          </a:p>
          <a:p>
            <a:pPr eaLnBrk="1" fontAlgn="ctr" hangingPunct="1"/>
            <a:endParaRPr lang="en-US" altLang="zh-CN" sz="4000"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zh-CN" altLang="en-US" sz="4800" smtClean="0">
                <a:ea typeface="华文新魏" panose="02010800040101010101" pitchFamily="2" charset="-122"/>
              </a:rPr>
              <a:t>批处理操作系统</a:t>
            </a:r>
            <a:endParaRPr lang="zh-CN" altLang="en-US" sz="4800" smtClean="0">
              <a:ea typeface="华文新魏" panose="02010800040101010101" pitchFamily="2" charset="-122"/>
            </a:endParaRPr>
          </a:p>
        </p:txBody>
      </p:sp>
      <p:sp>
        <p:nvSpPr>
          <p:cNvPr id="21507" name="Rectangle 3"/>
          <p:cNvSpPr>
            <a:spLocks noGrp="1" noChangeArrowheads="1"/>
          </p:cNvSpPr>
          <p:nvPr>
            <p:ph idx="1"/>
          </p:nvPr>
        </p:nvSpPr>
        <p:spPr/>
        <p:txBody>
          <a:bodyPr/>
          <a:lstStyle/>
          <a:p>
            <a:pPr eaLnBrk="1" hangingPunct="1">
              <a:lnSpc>
                <a:spcPct val="90000"/>
              </a:lnSpc>
              <a:spcBef>
                <a:spcPct val="10000"/>
              </a:spcBef>
            </a:pPr>
            <a:r>
              <a:rPr lang="zh-CN" altLang="en-US" dirty="0" smtClean="0">
                <a:latin typeface="华文新魏" panose="02010800040101010101" pitchFamily="2" charset="-122"/>
              </a:rPr>
              <a:t>批处理：</a:t>
            </a:r>
            <a:r>
              <a:rPr lang="zh-CN" altLang="en-US" dirty="0" smtClean="0"/>
              <a:t>将</a:t>
            </a:r>
            <a:r>
              <a:rPr lang="zh-CN" altLang="en-US" dirty="0"/>
              <a:t>一批作业提交</a:t>
            </a:r>
            <a:r>
              <a:rPr lang="zh-CN" altLang="en-US" dirty="0" smtClean="0"/>
              <a:t>给系统</a:t>
            </a:r>
            <a:r>
              <a:rPr lang="zh-CN" altLang="en-US" dirty="0"/>
              <a:t>后就不再干预</a:t>
            </a:r>
            <a:r>
              <a:rPr lang="zh-CN" altLang="en-US" dirty="0" smtClean="0"/>
              <a:t>，由系统</a:t>
            </a:r>
            <a:r>
              <a:rPr lang="zh-CN" altLang="en-US" dirty="0"/>
              <a:t>控制它们自动</a:t>
            </a:r>
            <a:r>
              <a:rPr lang="zh-CN" altLang="en-US" dirty="0" smtClean="0"/>
              <a:t>运行。</a:t>
            </a:r>
            <a:endParaRPr lang="zh-CN" altLang="en-US"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批处理操作系统：采用批处理工作方式</a:t>
            </a:r>
            <a:r>
              <a:rPr lang="zh-CN" altLang="en-US" dirty="0">
                <a:latin typeface="华文新魏" panose="02010800040101010101" pitchFamily="2" charset="-122"/>
              </a:rPr>
              <a:t>。</a:t>
            </a:r>
            <a:endParaRPr lang="zh-CN" altLang="en-US"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批处理操作系统</a:t>
            </a:r>
            <a:r>
              <a:rPr lang="en-US" altLang="zh-CN" dirty="0" smtClean="0">
                <a:latin typeface="华文新魏" panose="02010800040101010101" pitchFamily="2" charset="-122"/>
                <a:ea typeface="华文新魏" panose="02010800040101010101" pitchFamily="2" charset="-122"/>
              </a:rPr>
              <a:t>IBM DOS/VS</a:t>
            </a:r>
            <a:r>
              <a:rPr lang="zh-CN" altLang="en-US" dirty="0" smtClean="0">
                <a:latin typeface="华文新魏" panose="02010800040101010101" pitchFamily="2" charset="-122"/>
                <a:ea typeface="华文新魏" panose="02010800040101010101" pitchFamily="2" charset="-122"/>
              </a:rPr>
              <a:t>、</a:t>
            </a:r>
            <a:r>
              <a:rPr lang="en-US" altLang="zh-CN" dirty="0" smtClean="0">
                <a:latin typeface="华文新魏" panose="02010800040101010101" pitchFamily="2" charset="-122"/>
                <a:ea typeface="华文新魏" panose="02010800040101010101" pitchFamily="2" charset="-122"/>
              </a:rPr>
              <a:t>DOS/VSE</a:t>
            </a:r>
            <a:endParaRPr lang="en-US" altLang="zh-CN" dirty="0" smtClean="0">
              <a:latin typeface="华文新魏" panose="02010800040101010101" pitchFamily="2" charset="-122"/>
              <a:ea typeface="华文新魏" panose="02010800040101010101" pitchFamily="2" charset="-122"/>
            </a:endParaRPr>
          </a:p>
          <a:p>
            <a:pPr algn="just"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批处理系统的主要特征： </a:t>
            </a:r>
            <a:endParaRPr lang="zh-CN" altLang="en-US" dirty="0" smtClean="0">
              <a:latin typeface="华文新魏" panose="02010800040101010101" pitchFamily="2" charset="-122"/>
              <a:ea typeface="华文新魏" panose="02010800040101010101" pitchFamily="2" charset="-122"/>
            </a:endParaRPr>
          </a:p>
          <a:p>
            <a:pPr lvl="1" algn="just" eaLnBrk="1" hangingPunct="1">
              <a:lnSpc>
                <a:spcPct val="90000"/>
              </a:lnSpc>
              <a:spcBef>
                <a:spcPct val="10000"/>
              </a:spcBef>
            </a:pPr>
            <a:r>
              <a:rPr lang="zh-CN" altLang="en-US" sz="3200" dirty="0" smtClean="0">
                <a:latin typeface="华文新魏" panose="02010800040101010101" pitchFamily="2" charset="-122"/>
                <a:ea typeface="华文新魏" panose="02010800040101010101" pitchFamily="2" charset="-122"/>
              </a:rPr>
              <a:t>用户脱机工作 </a:t>
            </a:r>
            <a:endParaRPr lang="zh-CN" altLang="en-US" sz="3200" dirty="0" smtClean="0">
              <a:latin typeface="华文新魏" panose="02010800040101010101" pitchFamily="2" charset="-122"/>
              <a:ea typeface="华文新魏" panose="02010800040101010101" pitchFamily="2" charset="-122"/>
            </a:endParaRPr>
          </a:p>
          <a:p>
            <a:pPr lvl="1" algn="just" eaLnBrk="1" hangingPunct="1">
              <a:lnSpc>
                <a:spcPct val="90000"/>
              </a:lnSpc>
              <a:spcBef>
                <a:spcPct val="10000"/>
              </a:spcBef>
            </a:pPr>
            <a:r>
              <a:rPr lang="zh-CN" altLang="en-US" sz="3200" dirty="0" smtClean="0">
                <a:latin typeface="华文新魏" panose="02010800040101010101" pitchFamily="2" charset="-122"/>
                <a:ea typeface="华文新魏" panose="02010800040101010101" pitchFamily="2" charset="-122"/>
              </a:rPr>
              <a:t>成批处理作业 </a:t>
            </a:r>
            <a:endParaRPr lang="zh-CN" altLang="en-US" sz="3200" dirty="0" smtClean="0">
              <a:latin typeface="华文新魏" panose="02010800040101010101" pitchFamily="2" charset="-122"/>
              <a:ea typeface="华文新魏" panose="02010800040101010101" pitchFamily="2" charset="-122"/>
            </a:endParaRPr>
          </a:p>
          <a:p>
            <a:pPr lvl="1" algn="just" eaLnBrk="1" hangingPunct="1">
              <a:lnSpc>
                <a:spcPct val="90000"/>
              </a:lnSpc>
              <a:spcBef>
                <a:spcPct val="10000"/>
              </a:spcBef>
            </a:pPr>
            <a:r>
              <a:rPr lang="zh-CN" altLang="en-US" sz="3200" dirty="0" smtClean="0">
                <a:latin typeface="华文新魏" panose="02010800040101010101" pitchFamily="2" charset="-122"/>
                <a:ea typeface="华文新魏" panose="02010800040101010101" pitchFamily="2" charset="-122"/>
              </a:rPr>
              <a:t>多道程序运行 </a:t>
            </a:r>
            <a:endParaRPr lang="zh-CN" altLang="en-US" sz="3200" dirty="0" smtClean="0">
              <a:latin typeface="华文新魏" panose="02010800040101010101" pitchFamily="2" charset="-122"/>
              <a:ea typeface="华文新魏" panose="02010800040101010101" pitchFamily="2" charset="-122"/>
            </a:endParaRPr>
          </a:p>
          <a:p>
            <a:pPr lvl="1" algn="just" eaLnBrk="1" hangingPunct="1">
              <a:lnSpc>
                <a:spcPct val="90000"/>
              </a:lnSpc>
              <a:spcBef>
                <a:spcPct val="10000"/>
              </a:spcBef>
            </a:pPr>
            <a:r>
              <a:rPr lang="zh-CN" altLang="en-US" sz="3200" dirty="0" smtClean="0">
                <a:latin typeface="华文新魏" panose="02010800040101010101" pitchFamily="2" charset="-122"/>
                <a:ea typeface="华文新魏" panose="02010800040101010101" pitchFamily="2" charset="-122"/>
              </a:rPr>
              <a:t>作业周转时间长</a:t>
            </a:r>
            <a:r>
              <a:rPr lang="zh-CN" altLang="en-US" sz="3200" u="sng" dirty="0" smtClean="0">
                <a:latin typeface="华文新魏" panose="02010800040101010101" pitchFamily="2" charset="-122"/>
                <a:ea typeface="华文新魏" panose="02010800040101010101" pitchFamily="2" charset="-122"/>
              </a:rPr>
              <a:t> </a:t>
            </a:r>
            <a:endParaRPr lang="en-US" altLang="zh-CN" sz="3200"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wheel(4)">
                                      <p:cBhvr>
                                        <p:cTn id="7" dur="2000"/>
                                        <p:tgtEl>
                                          <p:spTgt spid="21507">
                                            <p:txEl>
                                              <p:pRg st="0" end="0"/>
                                            </p:txEl>
                                          </p:spTgt>
                                        </p:tgtEl>
                                      </p:cBhvr>
                                    </p:animEffect>
                                  </p:childTnLst>
                                </p:cTn>
                              </p:par>
                              <p:par>
                                <p:cTn id="8" presetID="21" presetClass="entr" presetSubtype="4" fill="hold" nodeType="withEffect">
                                  <p:stCondLst>
                                    <p:cond delay="0"/>
                                  </p:stCondLst>
                                  <p:childTnLst>
                                    <p:set>
                                      <p:cBhvr>
                                        <p:cTn id="9" dur="1" fill="hold">
                                          <p:stCondLst>
                                            <p:cond delay="0"/>
                                          </p:stCondLst>
                                        </p:cTn>
                                        <p:tgtEl>
                                          <p:spTgt spid="21507">
                                            <p:txEl>
                                              <p:pRg st="1" end="1"/>
                                            </p:txEl>
                                          </p:spTgt>
                                        </p:tgtEl>
                                        <p:attrNameLst>
                                          <p:attrName>style.visibility</p:attrName>
                                        </p:attrNameLst>
                                      </p:cBhvr>
                                      <p:to>
                                        <p:strVal val="visible"/>
                                      </p:to>
                                    </p:set>
                                    <p:animEffect transition="in" filter="wheel(4)">
                                      <p:cBhvr>
                                        <p:cTn id="10" dur="2000"/>
                                        <p:tgtEl>
                                          <p:spTgt spid="21507">
                                            <p:txEl>
                                              <p:pRg st="1" end="1"/>
                                            </p:txEl>
                                          </p:spTgt>
                                        </p:tgtEl>
                                      </p:cBhvr>
                                    </p:animEffect>
                                  </p:childTnLst>
                                </p:cTn>
                              </p:par>
                              <p:par>
                                <p:cTn id="11" presetID="21" presetClass="entr" presetSubtype="4" fill="hold" nodeType="withEffect">
                                  <p:stCondLst>
                                    <p:cond delay="0"/>
                                  </p:stCondLst>
                                  <p:childTnLst>
                                    <p:set>
                                      <p:cBhvr>
                                        <p:cTn id="12" dur="1" fill="hold">
                                          <p:stCondLst>
                                            <p:cond delay="0"/>
                                          </p:stCondLst>
                                        </p:cTn>
                                        <p:tgtEl>
                                          <p:spTgt spid="21507">
                                            <p:txEl>
                                              <p:pRg st="2" end="2"/>
                                            </p:txEl>
                                          </p:spTgt>
                                        </p:tgtEl>
                                        <p:attrNameLst>
                                          <p:attrName>style.visibility</p:attrName>
                                        </p:attrNameLst>
                                      </p:cBhvr>
                                      <p:to>
                                        <p:strVal val="visible"/>
                                      </p:to>
                                    </p:set>
                                    <p:animEffect transition="in" filter="wheel(4)">
                                      <p:cBhvr>
                                        <p:cTn id="13" dur="2000"/>
                                        <p:tgtEl>
                                          <p:spTgt spid="2150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4" fill="hold" nodeType="clickEffect">
                                  <p:stCondLst>
                                    <p:cond delay="0"/>
                                  </p:stCondLst>
                                  <p:childTnLst>
                                    <p:set>
                                      <p:cBhvr>
                                        <p:cTn id="17" dur="1" fill="hold">
                                          <p:stCondLst>
                                            <p:cond delay="0"/>
                                          </p:stCondLst>
                                        </p:cTn>
                                        <p:tgtEl>
                                          <p:spTgt spid="21507">
                                            <p:txEl>
                                              <p:pRg st="3" end="3"/>
                                            </p:txEl>
                                          </p:spTgt>
                                        </p:tgtEl>
                                        <p:attrNameLst>
                                          <p:attrName>style.visibility</p:attrName>
                                        </p:attrNameLst>
                                      </p:cBhvr>
                                      <p:to>
                                        <p:strVal val="visible"/>
                                      </p:to>
                                    </p:set>
                                    <p:animEffect transition="in" filter="wheel(4)">
                                      <p:cBhvr>
                                        <p:cTn id="18" dur="2000"/>
                                        <p:tgtEl>
                                          <p:spTgt spid="21507">
                                            <p:txEl>
                                              <p:pRg st="3" end="3"/>
                                            </p:txEl>
                                          </p:spTgt>
                                        </p:tgtEl>
                                      </p:cBhvr>
                                    </p:animEffect>
                                  </p:childTnLst>
                                </p:cTn>
                              </p:par>
                              <p:par>
                                <p:cTn id="19" presetID="21" presetClass="entr" presetSubtype="4" fill="hold" nodeType="withEffect">
                                  <p:stCondLst>
                                    <p:cond delay="0"/>
                                  </p:stCondLst>
                                  <p:childTnLst>
                                    <p:set>
                                      <p:cBhvr>
                                        <p:cTn id="20" dur="1" fill="hold">
                                          <p:stCondLst>
                                            <p:cond delay="0"/>
                                          </p:stCondLst>
                                        </p:cTn>
                                        <p:tgtEl>
                                          <p:spTgt spid="21507">
                                            <p:txEl>
                                              <p:pRg st="4" end="4"/>
                                            </p:txEl>
                                          </p:spTgt>
                                        </p:tgtEl>
                                        <p:attrNameLst>
                                          <p:attrName>style.visibility</p:attrName>
                                        </p:attrNameLst>
                                      </p:cBhvr>
                                      <p:to>
                                        <p:strVal val="visible"/>
                                      </p:to>
                                    </p:set>
                                    <p:animEffect transition="in" filter="wheel(4)">
                                      <p:cBhvr>
                                        <p:cTn id="21" dur="2000"/>
                                        <p:tgtEl>
                                          <p:spTgt spid="21507">
                                            <p:txEl>
                                              <p:pRg st="4" end="4"/>
                                            </p:txEl>
                                          </p:spTgt>
                                        </p:tgtEl>
                                      </p:cBhvr>
                                    </p:animEffect>
                                  </p:childTnLst>
                                </p:cTn>
                              </p:par>
                              <p:par>
                                <p:cTn id="22" presetID="21" presetClass="entr" presetSubtype="4" fill="hold" nodeType="withEffect">
                                  <p:stCondLst>
                                    <p:cond delay="0"/>
                                  </p:stCondLst>
                                  <p:childTnLst>
                                    <p:set>
                                      <p:cBhvr>
                                        <p:cTn id="23" dur="1" fill="hold">
                                          <p:stCondLst>
                                            <p:cond delay="0"/>
                                          </p:stCondLst>
                                        </p:cTn>
                                        <p:tgtEl>
                                          <p:spTgt spid="21507">
                                            <p:txEl>
                                              <p:pRg st="5" end="5"/>
                                            </p:txEl>
                                          </p:spTgt>
                                        </p:tgtEl>
                                        <p:attrNameLst>
                                          <p:attrName>style.visibility</p:attrName>
                                        </p:attrNameLst>
                                      </p:cBhvr>
                                      <p:to>
                                        <p:strVal val="visible"/>
                                      </p:to>
                                    </p:set>
                                    <p:animEffect transition="in" filter="wheel(4)">
                                      <p:cBhvr>
                                        <p:cTn id="24" dur="2000"/>
                                        <p:tgtEl>
                                          <p:spTgt spid="21507">
                                            <p:txEl>
                                              <p:pRg st="5" end="5"/>
                                            </p:txEl>
                                          </p:spTgt>
                                        </p:tgtEl>
                                      </p:cBhvr>
                                    </p:animEffect>
                                  </p:childTnLst>
                                </p:cTn>
                              </p:par>
                              <p:par>
                                <p:cTn id="25" presetID="21" presetClass="entr" presetSubtype="4" fill="hold" nodeType="with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animEffect transition="in" filter="wheel(4)">
                                      <p:cBhvr>
                                        <p:cTn id="27" dur="2000"/>
                                        <p:tgtEl>
                                          <p:spTgt spid="21507">
                                            <p:txEl>
                                              <p:pRg st="6" end="6"/>
                                            </p:txEl>
                                          </p:spTgt>
                                        </p:tgtEl>
                                      </p:cBhvr>
                                    </p:animEffect>
                                  </p:childTnLst>
                                </p:cTn>
                              </p:par>
                              <p:par>
                                <p:cTn id="28" presetID="21" presetClass="entr" presetSubtype="4" fill="hold" nodeType="withEffect">
                                  <p:stCondLst>
                                    <p:cond delay="0"/>
                                  </p:stCondLst>
                                  <p:childTnLst>
                                    <p:set>
                                      <p:cBhvr>
                                        <p:cTn id="29" dur="1" fill="hold">
                                          <p:stCondLst>
                                            <p:cond delay="0"/>
                                          </p:stCondLst>
                                        </p:cTn>
                                        <p:tgtEl>
                                          <p:spTgt spid="21507">
                                            <p:txEl>
                                              <p:pRg st="7" end="7"/>
                                            </p:txEl>
                                          </p:spTgt>
                                        </p:tgtEl>
                                        <p:attrNameLst>
                                          <p:attrName>style.visibility</p:attrName>
                                        </p:attrNameLst>
                                      </p:cBhvr>
                                      <p:to>
                                        <p:strVal val="visible"/>
                                      </p:to>
                                    </p:set>
                                    <p:animEffect transition="in" filter="wheel(4)">
                                      <p:cBhvr>
                                        <p:cTn id="30" dur="20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a:xfrm>
            <a:off x="395605" y="125730"/>
            <a:ext cx="8425180" cy="864870"/>
          </a:xfrm>
        </p:spPr>
        <p:txBody>
          <a:bodyPr/>
          <a:lstStyle/>
          <a:p>
            <a:pPr eaLnBrk="1" hangingPunct="1"/>
            <a:r>
              <a:rPr lang="zh-CN" altLang="en-US" sz="4800" dirty="0" smtClean="0">
                <a:ea typeface="华文新魏" panose="02010800040101010101" pitchFamily="2" charset="-122"/>
              </a:rPr>
              <a:t>分时操作系统</a:t>
            </a:r>
            <a:endParaRPr lang="zh-CN" altLang="en-US" sz="4800" dirty="0" smtClean="0">
              <a:ea typeface="华文新魏" panose="02010800040101010101" pitchFamily="2" charset="-122"/>
            </a:endParaRPr>
          </a:p>
        </p:txBody>
      </p:sp>
      <p:sp>
        <p:nvSpPr>
          <p:cNvPr id="22531" name="Rectangle 3"/>
          <p:cNvSpPr>
            <a:spLocks noGrp="1" noChangeArrowheads="1"/>
          </p:cNvSpPr>
          <p:nvPr>
            <p:ph idx="1"/>
          </p:nvPr>
        </p:nvSpPr>
        <p:spPr>
          <a:xfrm>
            <a:off x="492056" y="990883"/>
            <a:ext cx="8424936" cy="4824561"/>
          </a:xfrm>
        </p:spPr>
        <p:txBody>
          <a:bodyPr/>
          <a:lstStyle/>
          <a:p>
            <a:pPr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为什么要有分时操作系统</a:t>
            </a:r>
            <a:r>
              <a:rPr lang="en-US" altLang="zh-CN" dirty="0" smtClean="0">
                <a:latin typeface="华文新魏" panose="02010800040101010101" pitchFamily="2" charset="-122"/>
                <a:ea typeface="华文新魏" panose="02010800040101010101" pitchFamily="2" charset="-122"/>
              </a:rPr>
              <a:t>? </a:t>
            </a:r>
            <a:endParaRPr lang="en-US" altLang="zh-CN" dirty="0" smtClean="0">
              <a:latin typeface="华文新魏" panose="02010800040101010101" pitchFamily="2" charset="-122"/>
              <a:ea typeface="华文新魏" panose="02010800040101010101" pitchFamily="2" charset="-122"/>
            </a:endParaRPr>
          </a:p>
          <a:p>
            <a:pPr lvl="1" eaLnBrk="1" hangingPunct="1">
              <a:lnSpc>
                <a:spcPct val="90000"/>
              </a:lnSpc>
              <a:spcBef>
                <a:spcPct val="10000"/>
              </a:spcBef>
            </a:pPr>
            <a:r>
              <a:rPr lang="zh-CN" altLang="en-US" dirty="0" smtClean="0"/>
              <a:t>批处理系统用户</a:t>
            </a:r>
            <a:r>
              <a:rPr lang="zh-CN" altLang="en-US" dirty="0"/>
              <a:t>交互性差：整个作业完成后或中间出错时，才与用户交互，不利于调试和修改</a:t>
            </a:r>
            <a:r>
              <a:rPr lang="zh-CN" altLang="en-US" dirty="0" smtClean="0"/>
              <a:t>；</a:t>
            </a:r>
            <a:endParaRPr lang="en-US" altLang="zh-CN" dirty="0" smtClean="0"/>
          </a:p>
          <a:p>
            <a:pPr lvl="1" eaLnBrk="1" hangingPunct="1">
              <a:lnSpc>
                <a:spcPct val="90000"/>
              </a:lnSpc>
              <a:spcBef>
                <a:spcPct val="10000"/>
              </a:spcBef>
            </a:pPr>
            <a:r>
              <a:rPr lang="zh-CN" altLang="en-US" dirty="0"/>
              <a:t>作业平均周转时间长：短作业的周转时间显著</a:t>
            </a:r>
            <a:r>
              <a:rPr lang="zh-CN" altLang="en-US" dirty="0" smtClean="0"/>
              <a:t>增长。</a:t>
            </a:r>
            <a:endParaRPr lang="zh-CN" altLang="en-US" dirty="0"/>
          </a:p>
          <a:p>
            <a:pPr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分时操作系统：</a:t>
            </a:r>
            <a:r>
              <a:rPr kumimoji="0" lang="zh-CN" altLang="en-US" dirty="0">
                <a:solidFill>
                  <a:srgbClr val="000000"/>
                </a:solidFill>
                <a:latin typeface="Times New Roman" panose="02020603050405020304" pitchFamily="18" charset="0"/>
              </a:rPr>
              <a:t>利用分时技术实现多道程序设计的一种</a:t>
            </a:r>
            <a:r>
              <a:rPr kumimoji="0" lang="zh-CN" altLang="en-US" dirty="0" smtClean="0">
                <a:solidFill>
                  <a:srgbClr val="000000"/>
                </a:solidFill>
                <a:latin typeface="Times New Roman" panose="02020603050405020304" pitchFamily="18" charset="0"/>
              </a:rPr>
              <a:t>操作系统，</a:t>
            </a:r>
            <a:r>
              <a:rPr lang="en-US" altLang="zh-CN">
                <a:sym typeface="+mn-ea"/>
              </a:rPr>
              <a:t>20</a:t>
            </a:r>
            <a:r>
              <a:rPr lang="zh-CN" altLang="en-US" dirty="0">
                <a:sym typeface="+mn-ea"/>
              </a:rPr>
              <a:t>世纪</a:t>
            </a:r>
            <a:r>
              <a:rPr lang="en-US" altLang="zh-CN">
                <a:sym typeface="+mn-ea"/>
              </a:rPr>
              <a:t>70</a:t>
            </a:r>
            <a:r>
              <a:rPr lang="zh-CN" altLang="en-US" dirty="0">
                <a:sym typeface="+mn-ea"/>
              </a:rPr>
              <a:t>年代</a:t>
            </a:r>
            <a:r>
              <a:rPr kumimoji="0" lang="zh-CN" altLang="en-US" dirty="0" smtClean="0">
                <a:solidFill>
                  <a:srgbClr val="000000"/>
                </a:solidFill>
                <a:latin typeface="Times New Roman" panose="02020603050405020304" pitchFamily="18" charset="0"/>
              </a:rPr>
              <a:t>。</a:t>
            </a:r>
            <a:endParaRPr kumimoji="0" lang="zh-CN" altLang="en-US" dirty="0" smtClean="0">
              <a:solidFill>
                <a:srgbClr val="000000"/>
              </a:solidFill>
              <a:latin typeface="Times New Roman" panose="02020603050405020304" pitchFamily="18" charset="0"/>
            </a:endParaRPr>
          </a:p>
          <a:p>
            <a:pPr eaLnBrk="1" hangingPunct="1">
              <a:lnSpc>
                <a:spcPct val="90000"/>
              </a:lnSpc>
              <a:spcBef>
                <a:spcPct val="10000"/>
              </a:spcBef>
            </a:pPr>
            <a:r>
              <a:rPr lang="zh-CN" altLang="en-US" dirty="0">
                <a:sym typeface="+mn-ea"/>
              </a:rPr>
              <a:t>在一台主机上连接多个终端，同时允许多个用户共享主机中的资源，每个用户都通过自己的终端和主机交互。</a:t>
            </a:r>
            <a:r>
              <a:rPr lang="en-US" altLang="zh-CN">
                <a:sym typeface="+mn-ea"/>
              </a:rPr>
              <a:t>CPU</a:t>
            </a:r>
            <a:r>
              <a:rPr lang="zh-CN" altLang="en-US" dirty="0">
                <a:sym typeface="+mn-ea"/>
              </a:rPr>
              <a:t>在内存和磁盘上的若干个作业之间进行多路切换</a:t>
            </a:r>
            <a:r>
              <a:rPr lang="en-US" altLang="zh-CN">
                <a:sym typeface="+mn-ea"/>
              </a:rPr>
              <a:t>.</a:t>
            </a:r>
            <a:endParaRPr lang="zh-CN" altLang="en-US"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分时操作系统</a:t>
            </a:r>
            <a:r>
              <a:rPr lang="en-US" altLang="zh-CN" dirty="0" smtClean="0">
                <a:latin typeface="华文新魏" panose="02010800040101010101" pitchFamily="2" charset="-122"/>
                <a:ea typeface="华文新魏" panose="02010800040101010101" pitchFamily="2" charset="-122"/>
              </a:rPr>
              <a:t>CTSS</a:t>
            </a:r>
            <a:r>
              <a:rPr lang="zh-CN" altLang="en-US" dirty="0" smtClean="0">
                <a:latin typeface="华文新魏" panose="02010800040101010101" pitchFamily="2" charset="-122"/>
                <a:ea typeface="华文新魏" panose="02010800040101010101" pitchFamily="2" charset="-122"/>
              </a:rPr>
              <a:t>、</a:t>
            </a:r>
            <a:r>
              <a:rPr lang="en-US" altLang="zh-CN" dirty="0" smtClean="0">
                <a:latin typeface="华文新魏" panose="02010800040101010101" pitchFamily="2" charset="-122"/>
                <a:ea typeface="华文新魏" panose="02010800040101010101" pitchFamily="2" charset="-122"/>
              </a:rPr>
              <a:t>TSS</a:t>
            </a:r>
            <a:r>
              <a:rPr lang="zh-CN" altLang="en-US" dirty="0" smtClean="0">
                <a:latin typeface="华文新魏" panose="02010800040101010101" pitchFamily="2" charset="-122"/>
                <a:ea typeface="华文新魏" panose="02010800040101010101" pitchFamily="2" charset="-122"/>
              </a:rPr>
              <a:t>、</a:t>
            </a:r>
            <a:r>
              <a:rPr lang="en-US" altLang="zh-CN" dirty="0" err="1" smtClean="0">
                <a:latin typeface="华文新魏" panose="02010800040101010101" pitchFamily="2" charset="-122"/>
                <a:ea typeface="华文新魏" panose="02010800040101010101" pitchFamily="2" charset="-122"/>
              </a:rPr>
              <a:t>Multics</a:t>
            </a:r>
            <a:r>
              <a:rPr lang="zh-CN" altLang="en-US" dirty="0" smtClean="0">
                <a:latin typeface="华文新魏" panose="02010800040101010101" pitchFamily="2" charset="-122"/>
                <a:ea typeface="华文新魏" panose="02010800040101010101" pitchFamily="2" charset="-122"/>
              </a:rPr>
              <a:t>、</a:t>
            </a:r>
            <a:r>
              <a:rPr lang="en-US" altLang="zh-CN" dirty="0" smtClean="0">
                <a:latin typeface="华文新魏" panose="02010800040101010101" pitchFamily="2" charset="-122"/>
                <a:ea typeface="华文新魏" panose="02010800040101010101" pitchFamily="2" charset="-122"/>
              </a:rPr>
              <a:t>UNIX</a:t>
            </a:r>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checkerboard(across)">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12" dur="500"/>
                                        <p:tgtEl>
                                          <p:spTgt spid="22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7" dur="500"/>
                                        <p:tgtEl>
                                          <p:spTgt spid="22531">
                                            <p:txEl>
                                              <p:pRg st="2" end="2"/>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2531">
                                            <p:txEl>
                                              <p:pRg st="3" end="3"/>
                                            </p:txEl>
                                          </p:spTgt>
                                        </p:tgtEl>
                                        <p:attrNameLst>
                                          <p:attrName>style.visibility</p:attrName>
                                        </p:attrNameLst>
                                      </p:cBhvr>
                                      <p:to>
                                        <p:strVal val="visible"/>
                                      </p:to>
                                    </p:set>
                                    <p:animEffect transition="in" filter="checkerboard(across)">
                                      <p:cBhvr>
                                        <p:cTn id="20" dur="500"/>
                                        <p:tgtEl>
                                          <p:spTgt spid="22531">
                                            <p:txEl>
                                              <p:pRg st="3" end="3"/>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22531">
                                            <p:txEl>
                                              <p:pRg st="4" end="4"/>
                                            </p:txEl>
                                          </p:spTgt>
                                        </p:tgtEl>
                                        <p:attrNameLst>
                                          <p:attrName>style.visibility</p:attrName>
                                        </p:attrNameLst>
                                      </p:cBhvr>
                                      <p:to>
                                        <p:strVal val="visible"/>
                                      </p:to>
                                    </p:set>
                                    <p:animEffect transition="in" filter="checkerboard(across)">
                                      <p:cBhvr>
                                        <p:cTn id="23" dur="500"/>
                                        <p:tgtEl>
                                          <p:spTgt spid="22531">
                                            <p:txEl>
                                              <p:pRg st="4" end="4"/>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22531">
                                            <p:txEl>
                                              <p:pRg st="5" end="5"/>
                                            </p:txEl>
                                          </p:spTgt>
                                        </p:tgtEl>
                                        <p:attrNameLst>
                                          <p:attrName>style.visibility</p:attrName>
                                        </p:attrNameLst>
                                      </p:cBhvr>
                                      <p:to>
                                        <p:strVal val="visible"/>
                                      </p:to>
                                    </p:set>
                                    <p:animEffect transition="in" filter="checkerboard(across)">
                                      <p:cBhvr>
                                        <p:cTn id="26" dur="500"/>
                                        <p:tgtEl>
                                          <p:spTgt spid="2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1859" name="文本占位符 121858"/>
          <p:cNvGraphicFramePr>
            <a:graphicFrameLocks noGrp="1"/>
          </p:cNvGraphicFramePr>
          <p:nvPr>
            <p:ph type="body" idx="1"/>
          </p:nvPr>
        </p:nvGraphicFramePr>
        <p:xfrm>
          <a:off x="593725" y="750253"/>
          <a:ext cx="8232775" cy="5332412"/>
        </p:xfrm>
        <a:graphic>
          <a:graphicData uri="http://schemas.openxmlformats.org/presentationml/2006/ole">
            <mc:AlternateContent xmlns:mc="http://schemas.openxmlformats.org/markup-compatibility/2006">
              <mc:Choice xmlns:v="urn:schemas-microsoft-com:vml" Requires="v">
                <p:oleObj spid="_x0000_s3079" name="" r:id="rId1" imgW="3276600" imgH="2381250" progId="Paint.Picture">
                  <p:embed/>
                </p:oleObj>
              </mc:Choice>
              <mc:Fallback>
                <p:oleObj name="" r:id="rId1" imgW="3276600" imgH="2381250" progId="Paint.Picture">
                  <p:embed/>
                  <p:pic>
                    <p:nvPicPr>
                      <p:cNvPr id="0" name="图片 3078"/>
                      <p:cNvPicPr/>
                      <p:nvPr/>
                    </p:nvPicPr>
                    <p:blipFill>
                      <a:blip r:embed="rId2"/>
                      <a:stretch>
                        <a:fillRect/>
                      </a:stretch>
                    </p:blipFill>
                    <p:spPr>
                      <a:xfrm>
                        <a:off x="593725" y="750253"/>
                        <a:ext cx="8232775" cy="5332412"/>
                      </a:xfrm>
                      <a:prstGeom prst="rect">
                        <a:avLst/>
                      </a:prstGeom>
                      <a:noFill/>
                      <a:ln w="38100">
                        <a:miter/>
                      </a:ln>
                    </p:spPr>
                  </p:pic>
                </p:oleObj>
              </mc:Fallback>
            </mc:AlternateContent>
          </a:graphicData>
        </a:graphic>
      </p:graphicFrame>
    </p:spTree>
  </p:cSld>
  <p:clrMapOvr>
    <a:masterClrMapping/>
  </p:clrMapOvr>
  <p:transition>
    <p:blinds dir="ver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分时操作系统</a:t>
            </a:r>
            <a:endParaRPr lang="zh-CN" altLang="en-US" dirty="0"/>
          </a:p>
        </p:txBody>
      </p:sp>
      <p:sp>
        <p:nvSpPr>
          <p:cNvPr id="3" name="内容占位符 2"/>
          <p:cNvSpPr>
            <a:spLocks noGrp="1"/>
          </p:cNvSpPr>
          <p:nvPr>
            <p:ph idx="1"/>
          </p:nvPr>
        </p:nvSpPr>
        <p:spPr/>
        <p:txBody>
          <a:bodyPr/>
          <a:lstStyle/>
          <a:p>
            <a:pPr eaLnBrk="1" hangingPunct="1">
              <a:lnSpc>
                <a:spcPct val="90000"/>
              </a:lnSpc>
              <a:spcBef>
                <a:spcPct val="10000"/>
              </a:spcBef>
            </a:pPr>
            <a:r>
              <a:rPr lang="zh-CN" altLang="en-US" dirty="0">
                <a:latin typeface="华文新魏" panose="02010800040101010101" pitchFamily="2" charset="-122"/>
              </a:rPr>
              <a:t>分时系统的特征：</a:t>
            </a:r>
            <a:endParaRPr lang="zh-CN" altLang="en-US"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同时性</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独立性</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及时性</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交互性</a:t>
            </a:r>
            <a:endParaRPr lang="zh-CN" altLang="en-US" sz="3200" dirty="0">
              <a:latin typeface="华文新魏" panose="02010800040101010101" pitchFamily="2" charset="-122"/>
            </a:endParaRPr>
          </a:p>
          <a:p>
            <a:pPr>
              <a:lnSpc>
                <a:spcPct val="90000"/>
              </a:lnSpc>
            </a:pPr>
            <a:r>
              <a:rPr lang="zh-CN" altLang="en-US" dirty="0">
                <a:latin typeface="华文新魏" panose="02010800040101010101" pitchFamily="2" charset="-122"/>
              </a:rPr>
              <a:t>分时的方式：</a:t>
            </a:r>
            <a:endParaRPr lang="zh-CN" altLang="en-US" dirty="0">
              <a:latin typeface="华文新魏" panose="02010800040101010101" pitchFamily="2" charset="-122"/>
            </a:endParaRPr>
          </a:p>
          <a:p>
            <a:pPr lvl="1">
              <a:lnSpc>
                <a:spcPct val="90000"/>
              </a:lnSpc>
            </a:pPr>
            <a:r>
              <a:rPr lang="zh-CN" altLang="en-US" sz="3200" dirty="0">
                <a:latin typeface="华文新魏" panose="02010800040101010101" pitchFamily="2" charset="-122"/>
              </a:rPr>
              <a:t>多个用户分时</a:t>
            </a:r>
            <a:endParaRPr lang="en-US" altLang="zh-CN" sz="3200" dirty="0">
              <a:latin typeface="华文新魏" panose="02010800040101010101" pitchFamily="2" charset="-122"/>
            </a:endParaRPr>
          </a:p>
          <a:p>
            <a:pPr lvl="1">
              <a:lnSpc>
                <a:spcPct val="90000"/>
              </a:lnSpc>
            </a:pPr>
            <a:r>
              <a:rPr lang="zh-CN" altLang="en-US" sz="3200" dirty="0">
                <a:latin typeface="华文新魏" panose="02010800040101010101" pitchFamily="2" charset="-122"/>
              </a:rPr>
              <a:t>前台和后台程序分时</a:t>
            </a:r>
            <a:endParaRPr lang="zh-CN" altLang="en-US" sz="3200" dirty="0">
              <a:latin typeface="华文新魏" panose="02010800040101010101" pitchFamily="2" charset="-122"/>
            </a:endParaRPr>
          </a:p>
          <a:p>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zh-CN" altLang="en-US" dirty="0" smtClean="0">
                <a:ea typeface="华文新魏" panose="02010800040101010101" pitchFamily="2" charset="-122"/>
              </a:rPr>
              <a:t>分时与批处理操作系统的区别</a:t>
            </a:r>
            <a:endParaRPr lang="zh-CN" altLang="en-US" dirty="0" smtClean="0">
              <a:ea typeface="华文新魏" panose="02010800040101010101" pitchFamily="2" charset="-122"/>
            </a:endParaRPr>
          </a:p>
        </p:txBody>
      </p:sp>
      <p:sp>
        <p:nvSpPr>
          <p:cNvPr id="91138" name="Rectangle 3"/>
          <p:cNvSpPr>
            <a:spLocks noGrp="1" noChangeArrowheads="1"/>
          </p:cNvSpPr>
          <p:nvPr>
            <p:ph idx="1"/>
          </p:nvPr>
        </p:nvSpPr>
        <p:spPr/>
        <p:txBody>
          <a:bodyPr/>
          <a:lstStyle/>
          <a:p>
            <a:pPr eaLnBrk="1" hangingPunct="1"/>
            <a:r>
              <a:rPr lang="zh-CN" altLang="en-US" sz="4000" smtClean="0">
                <a:latin typeface="华文新魏" panose="02010800040101010101" pitchFamily="2" charset="-122"/>
                <a:ea typeface="华文新魏" panose="02010800040101010101" pitchFamily="2" charset="-122"/>
              </a:rPr>
              <a:t>目标不同 </a:t>
            </a:r>
            <a:endParaRPr lang="zh-CN" altLang="en-US" sz="4000" smtClean="0">
              <a:latin typeface="华文新魏" panose="02010800040101010101" pitchFamily="2" charset="-122"/>
              <a:ea typeface="华文新魏" panose="02010800040101010101" pitchFamily="2" charset="-122"/>
            </a:endParaRPr>
          </a:p>
          <a:p>
            <a:pPr eaLnBrk="1" hangingPunct="1"/>
            <a:r>
              <a:rPr lang="zh-CN" altLang="en-US" sz="4000" smtClean="0">
                <a:latin typeface="华文新魏" panose="02010800040101010101" pitchFamily="2" charset="-122"/>
                <a:ea typeface="华文新魏" panose="02010800040101010101" pitchFamily="2" charset="-122"/>
              </a:rPr>
              <a:t>适应作业的性质不同 </a:t>
            </a:r>
            <a:endParaRPr lang="zh-CN" altLang="en-US" sz="4000" smtClean="0">
              <a:latin typeface="华文新魏" panose="02010800040101010101" pitchFamily="2" charset="-122"/>
              <a:ea typeface="华文新魏" panose="02010800040101010101" pitchFamily="2" charset="-122"/>
            </a:endParaRPr>
          </a:p>
          <a:p>
            <a:pPr eaLnBrk="1" hangingPunct="1"/>
            <a:r>
              <a:rPr lang="zh-CN" altLang="en-US" sz="4000" smtClean="0">
                <a:latin typeface="华文新魏" panose="02010800040101010101" pitchFamily="2" charset="-122"/>
                <a:ea typeface="华文新魏" panose="02010800040101010101" pitchFamily="2" charset="-122"/>
              </a:rPr>
              <a:t>资源使用率不同 </a:t>
            </a:r>
            <a:endParaRPr lang="zh-CN" altLang="en-US" sz="4000" smtClean="0">
              <a:latin typeface="华文新魏" panose="02010800040101010101" pitchFamily="2" charset="-122"/>
              <a:ea typeface="华文新魏" panose="02010800040101010101" pitchFamily="2" charset="-122"/>
            </a:endParaRPr>
          </a:p>
          <a:p>
            <a:pPr eaLnBrk="1" hangingPunct="1"/>
            <a:r>
              <a:rPr lang="zh-CN" altLang="en-US" sz="4000" smtClean="0">
                <a:latin typeface="华文新魏" panose="02010800040101010101" pitchFamily="2" charset="-122"/>
                <a:ea typeface="华文新魏" panose="02010800040101010101" pitchFamily="2" charset="-122"/>
              </a:rPr>
              <a:t>作业控制方式不同 </a:t>
            </a:r>
            <a:endParaRPr lang="en-US" altLang="zh-CN" sz="400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026"/>
          <p:cNvSpPr>
            <a:spLocks noGrp="1" noChangeArrowheads="1"/>
          </p:cNvSpPr>
          <p:nvPr>
            <p:ph type="title"/>
          </p:nvPr>
        </p:nvSpPr>
        <p:spPr/>
        <p:txBody>
          <a:bodyPr/>
          <a:lstStyle/>
          <a:p>
            <a:pPr eaLnBrk="1" hangingPunct="1"/>
            <a:r>
              <a:rPr lang="zh-CN" altLang="en-US" sz="4800" dirty="0" smtClean="0">
                <a:ea typeface="华文新魏" panose="02010800040101010101" pitchFamily="2" charset="-122"/>
              </a:rPr>
              <a:t>实时操作系统</a:t>
            </a:r>
            <a:endParaRPr lang="en-US" altLang="zh-CN" sz="4800" dirty="0" smtClean="0">
              <a:ea typeface="华文新魏" panose="02010800040101010101" pitchFamily="2" charset="-122"/>
            </a:endParaRPr>
          </a:p>
        </p:txBody>
      </p:sp>
      <p:sp>
        <p:nvSpPr>
          <p:cNvPr id="92162" name="Rectangle 1027"/>
          <p:cNvSpPr>
            <a:spLocks noGrp="1" noChangeArrowheads="1"/>
          </p:cNvSpPr>
          <p:nvPr>
            <p:ph idx="1"/>
          </p:nvPr>
        </p:nvSpPr>
        <p:spPr>
          <a:xfrm>
            <a:off x="395536" y="1340768"/>
            <a:ext cx="8424936" cy="5400600"/>
          </a:xfrm>
          <a:noFill/>
          <a:ln w="9525">
            <a:noFill/>
            <a:miter lim="800000"/>
          </a:ln>
        </p:spPr>
        <p:txBody>
          <a:bodyPr vert="horz" wrap="square" lIns="91440" tIns="45720" rIns="91440" bIns="45720" numCol="1" anchor="t" anchorCtr="0" compatLnSpc="1"/>
          <a:lstStyle/>
          <a:p>
            <a:pPr eaLnBrk="1" hangingPunct="1">
              <a:lnSpc>
                <a:spcPct val="90000"/>
              </a:lnSpc>
              <a:spcBef>
                <a:spcPct val="10000"/>
              </a:spcBef>
            </a:pPr>
            <a:r>
              <a:rPr lang="en-US" altLang="zh-CN" dirty="0" err="1" smtClean="0">
                <a:latin typeface="华文新魏" panose="02010800040101010101" pitchFamily="2" charset="-122"/>
              </a:rPr>
              <a:t>实时操作系统</a:t>
            </a:r>
            <a:endParaRPr lang="en-US" altLang="zh-CN" dirty="0" smtClean="0">
              <a:latin typeface="华文新魏" panose="02010800040101010101" pitchFamily="2" charset="-122"/>
            </a:endParaRPr>
          </a:p>
          <a:p>
            <a:pPr lvl="1" eaLnBrk="1" hangingPunct="1">
              <a:lnSpc>
                <a:spcPct val="90000"/>
              </a:lnSpc>
              <a:spcBef>
                <a:spcPct val="10000"/>
              </a:spcBef>
            </a:pPr>
            <a:r>
              <a:rPr lang="zh-CN" altLang="en-US" dirty="0" smtClean="0">
                <a:latin typeface="华文新魏" panose="02010800040101010101" pitchFamily="2" charset="-122"/>
              </a:rPr>
              <a:t>对外部事件或数据快速处理，并在规定时间内完成控制和响应。</a:t>
            </a:r>
            <a:endParaRPr lang="en-US" altLang="zh-CN" dirty="0">
              <a:latin typeface="华文新魏" panose="02010800040101010101" pitchFamily="2" charset="-122"/>
            </a:endParaRPr>
          </a:p>
          <a:p>
            <a:pPr eaLnBrk="1" hangingPunct="1">
              <a:lnSpc>
                <a:spcPct val="90000"/>
              </a:lnSpc>
              <a:spcBef>
                <a:spcPct val="10000"/>
              </a:spcBef>
            </a:pPr>
            <a:r>
              <a:rPr lang="zh-CN" altLang="en-US" dirty="0">
                <a:latin typeface="华文新魏" panose="02010800040101010101" pitchFamily="2" charset="-122"/>
              </a:rPr>
              <a:t>三种典型的实时系统</a:t>
            </a:r>
            <a:r>
              <a:rPr lang="en-US" altLang="zh-CN" dirty="0">
                <a:latin typeface="华文新魏" panose="02010800040101010101" pitchFamily="2" charset="-122"/>
              </a:rPr>
              <a:t>:</a:t>
            </a:r>
            <a:endParaRPr lang="en-US" altLang="zh-CN" dirty="0">
              <a:latin typeface="华文新魏" panose="02010800040101010101" pitchFamily="2" charset="-122"/>
            </a:endParaRPr>
          </a:p>
          <a:p>
            <a:pPr lvl="1" eaLnBrk="1" hangingPunct="1">
              <a:lnSpc>
                <a:spcPct val="90000"/>
              </a:lnSpc>
              <a:spcBef>
                <a:spcPct val="10000"/>
              </a:spcBef>
            </a:pPr>
            <a:r>
              <a:rPr lang="zh-CN" altLang="en-US" dirty="0">
                <a:latin typeface="华文新魏" panose="02010800040101010101" pitchFamily="2" charset="-122"/>
              </a:rPr>
              <a:t>过程控制系统</a:t>
            </a:r>
            <a:r>
              <a:rPr lang="en-US" altLang="zh-CN" dirty="0">
                <a:latin typeface="华文新魏" panose="02010800040101010101" pitchFamily="2" charset="-122"/>
              </a:rPr>
              <a:t>(</a:t>
            </a:r>
            <a:r>
              <a:rPr lang="zh-CN" altLang="en-US" dirty="0">
                <a:latin typeface="华文新魏" panose="02010800040101010101" pitchFamily="2" charset="-122"/>
              </a:rPr>
              <a:t>生产过程控制</a:t>
            </a:r>
            <a:r>
              <a:rPr lang="en-US" altLang="zh-CN" dirty="0">
                <a:latin typeface="华文新魏" panose="02010800040101010101" pitchFamily="2" charset="-122"/>
              </a:rPr>
              <a:t>)。</a:t>
            </a:r>
            <a:endParaRPr lang="en-US" altLang="zh-CN" dirty="0">
              <a:latin typeface="华文新魏" panose="02010800040101010101" pitchFamily="2" charset="-122"/>
            </a:endParaRPr>
          </a:p>
          <a:p>
            <a:pPr lvl="1" eaLnBrk="1" hangingPunct="1">
              <a:lnSpc>
                <a:spcPct val="90000"/>
              </a:lnSpc>
              <a:spcBef>
                <a:spcPct val="10000"/>
              </a:spcBef>
            </a:pPr>
            <a:r>
              <a:rPr lang="zh-CN" altLang="en-US" dirty="0">
                <a:latin typeface="华文新魏" panose="02010800040101010101" pitchFamily="2" charset="-122"/>
              </a:rPr>
              <a:t>信息查询系统</a:t>
            </a:r>
            <a:r>
              <a:rPr lang="en-US" altLang="zh-CN" dirty="0">
                <a:latin typeface="华文新魏" panose="02010800040101010101" pitchFamily="2" charset="-122"/>
              </a:rPr>
              <a:t>(</a:t>
            </a:r>
            <a:r>
              <a:rPr lang="zh-CN" altLang="en-US" dirty="0">
                <a:latin typeface="华文新魏" panose="02010800040101010101" pitchFamily="2" charset="-122"/>
              </a:rPr>
              <a:t>情报检索</a:t>
            </a:r>
            <a:r>
              <a:rPr lang="en-US" altLang="zh-CN" dirty="0">
                <a:latin typeface="华文新魏" panose="02010800040101010101" pitchFamily="2" charset="-122"/>
              </a:rPr>
              <a:t>)。</a:t>
            </a:r>
            <a:endParaRPr lang="en-US" altLang="zh-CN" dirty="0">
              <a:latin typeface="华文新魏" panose="02010800040101010101" pitchFamily="2" charset="-122"/>
            </a:endParaRPr>
          </a:p>
          <a:p>
            <a:pPr lvl="1" eaLnBrk="1" hangingPunct="1">
              <a:lnSpc>
                <a:spcPct val="90000"/>
              </a:lnSpc>
              <a:spcBef>
                <a:spcPct val="10000"/>
              </a:spcBef>
            </a:pPr>
            <a:r>
              <a:rPr lang="zh-CN" altLang="en-US" dirty="0">
                <a:latin typeface="华文新魏" panose="02010800040101010101" pitchFamily="2" charset="-122"/>
              </a:rPr>
              <a:t>事务处理系统</a:t>
            </a:r>
            <a:r>
              <a:rPr lang="en-US" altLang="zh-CN" dirty="0">
                <a:latin typeface="华文新魏" panose="02010800040101010101" pitchFamily="2" charset="-122"/>
              </a:rPr>
              <a:t>(</a:t>
            </a:r>
            <a:r>
              <a:rPr lang="zh-CN" altLang="en-US" dirty="0">
                <a:latin typeface="华文新魏" panose="02010800040101010101" pitchFamily="2" charset="-122"/>
              </a:rPr>
              <a:t>银行业务</a:t>
            </a:r>
            <a:r>
              <a:rPr lang="en-US" altLang="zh-CN" dirty="0" smtClean="0">
                <a:latin typeface="华文新魏" panose="02010800040101010101" pitchFamily="2" charset="-122"/>
              </a:rPr>
              <a:t>)。</a:t>
            </a:r>
            <a:endParaRPr lang="en-US" altLang="zh-CN" dirty="0" smtClean="0">
              <a:latin typeface="华文新魏" panose="02010800040101010101" pitchFamily="2" charset="-122"/>
            </a:endParaRPr>
          </a:p>
          <a:p>
            <a:pPr eaLnBrk="1" hangingPunct="1">
              <a:spcBef>
                <a:spcPct val="10000"/>
              </a:spcBef>
            </a:pPr>
            <a:r>
              <a:rPr lang="zh-CN" altLang="en-US" dirty="0" smtClean="0">
                <a:latin typeface="华文新魏" panose="02010800040101010101" pitchFamily="2" charset="-122"/>
              </a:rPr>
              <a:t>实时操作系统处理</a:t>
            </a:r>
            <a:r>
              <a:rPr lang="zh-CN" altLang="en-US" dirty="0">
                <a:latin typeface="华文新魏" panose="02010800040101010101" pitchFamily="2" charset="-122"/>
              </a:rPr>
              <a:t>流程</a:t>
            </a:r>
            <a:r>
              <a:rPr lang="zh-CN" altLang="en-US" dirty="0" smtClean="0">
                <a:latin typeface="华文新魏" panose="02010800040101010101" pitchFamily="2" charset="-122"/>
              </a:rPr>
              <a:t>：</a:t>
            </a:r>
            <a:endParaRPr lang="en-US" altLang="zh-CN" dirty="0" smtClean="0">
              <a:latin typeface="华文新魏" panose="02010800040101010101" pitchFamily="2" charset="-122"/>
            </a:endParaRPr>
          </a:p>
          <a:p>
            <a:pPr lvl="1" eaLnBrk="1" hangingPunct="1">
              <a:spcBef>
                <a:spcPct val="10000"/>
              </a:spcBef>
            </a:pPr>
            <a:r>
              <a:rPr lang="zh-CN" altLang="en-US" sz="2400" dirty="0" smtClean="0">
                <a:latin typeface="华文新魏" panose="02010800040101010101" pitchFamily="2" charset="-122"/>
              </a:rPr>
              <a:t>数据采集</a:t>
            </a:r>
            <a:endParaRPr lang="en-US" altLang="zh-CN" sz="2400" dirty="0" smtClean="0">
              <a:latin typeface="华文新魏" panose="02010800040101010101" pitchFamily="2" charset="-122"/>
            </a:endParaRPr>
          </a:p>
          <a:p>
            <a:pPr lvl="1" eaLnBrk="1" hangingPunct="1">
              <a:spcBef>
                <a:spcPct val="10000"/>
              </a:spcBef>
            </a:pPr>
            <a:r>
              <a:rPr lang="zh-CN" altLang="en-US" sz="2800" dirty="0" smtClean="0">
                <a:latin typeface="华文新魏" panose="02010800040101010101" pitchFamily="2" charset="-122"/>
              </a:rPr>
              <a:t>加工</a:t>
            </a:r>
            <a:r>
              <a:rPr lang="zh-CN" altLang="en-US" sz="2800" dirty="0">
                <a:latin typeface="华文新魏" panose="02010800040101010101" pitchFamily="2" charset="-122"/>
              </a:rPr>
              <a:t>处理 </a:t>
            </a:r>
            <a:endParaRPr lang="en-US" altLang="zh-CN" sz="2800" dirty="0" smtClean="0">
              <a:latin typeface="华文新魏" panose="02010800040101010101" pitchFamily="2" charset="-122"/>
            </a:endParaRPr>
          </a:p>
          <a:p>
            <a:pPr lvl="1" eaLnBrk="1" hangingPunct="1">
              <a:spcBef>
                <a:spcPct val="10000"/>
              </a:spcBef>
            </a:pPr>
            <a:r>
              <a:rPr lang="zh-CN" altLang="en-US" sz="2800" dirty="0" smtClean="0">
                <a:latin typeface="华文新魏" panose="02010800040101010101" pitchFamily="2" charset="-122"/>
              </a:rPr>
              <a:t>操作控制</a:t>
            </a:r>
            <a:endParaRPr lang="en-US" altLang="zh-CN" sz="2800" dirty="0" smtClean="0">
              <a:latin typeface="华文新魏" panose="02010800040101010101" pitchFamily="2" charset="-122"/>
            </a:endParaRPr>
          </a:p>
          <a:p>
            <a:pPr lvl="1" eaLnBrk="1" hangingPunct="1">
              <a:spcBef>
                <a:spcPct val="10000"/>
              </a:spcBef>
            </a:pPr>
            <a:r>
              <a:rPr lang="zh-CN" altLang="en-US" sz="2800" dirty="0" smtClean="0">
                <a:latin typeface="华文新魏" panose="02010800040101010101" pitchFamily="2" charset="-122"/>
              </a:rPr>
              <a:t>反馈</a:t>
            </a:r>
            <a:r>
              <a:rPr lang="zh-CN" altLang="en-US" sz="2800" dirty="0">
                <a:latin typeface="华文新魏" panose="02010800040101010101" pitchFamily="2" charset="-122"/>
              </a:rPr>
              <a:t>处理</a:t>
            </a:r>
            <a:endParaRPr lang="zh-CN" altLang="en-US" sz="2800" dirty="0">
              <a:latin typeface="华文新魏" panose="02010800040101010101" pitchFamily="2" charset="-122"/>
            </a:endParaRPr>
          </a:p>
          <a:p>
            <a:pPr lvl="1" eaLnBrk="1" hangingPunct="1">
              <a:lnSpc>
                <a:spcPct val="90000"/>
              </a:lnSpc>
              <a:spcBef>
                <a:spcPct val="10000"/>
              </a:spcBef>
            </a:pPr>
            <a:endParaRPr lang="en-US" altLang="zh-CN" dirty="0">
              <a:latin typeface="华文新魏" panose="02010800040101010101" pitchFamily="2" charset="-122"/>
            </a:endParaRPr>
          </a:p>
          <a:p>
            <a:pPr eaLnBrk="1" hangingPunct="1">
              <a:lnSpc>
                <a:spcPct val="90000"/>
              </a:lnSpc>
              <a:spcBef>
                <a:spcPct val="10000"/>
              </a:spcBef>
            </a:pPr>
            <a:endParaRPr lang="en-US" altLang="zh-CN" dirty="0">
              <a:latin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pPr eaLnBrk="1" hangingPunct="1"/>
            <a:r>
              <a:rPr lang="zh-CN" altLang="en-US" sz="4800" dirty="0" smtClean="0">
                <a:ea typeface="华文新魏" panose="02010800040101010101" pitchFamily="2" charset="-122"/>
              </a:rPr>
              <a:t>操作系统进一步发展</a:t>
            </a:r>
            <a:endParaRPr lang="zh-CN" altLang="en-US" sz="4800" dirty="0" smtClean="0">
              <a:ea typeface="华文新魏" panose="02010800040101010101" pitchFamily="2" charset="-122"/>
            </a:endParaRPr>
          </a:p>
        </p:txBody>
      </p:sp>
      <p:sp>
        <p:nvSpPr>
          <p:cNvPr id="94210"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pPr eaLnBrk="1" hangingPunct="1">
              <a:lnSpc>
                <a:spcPct val="90000"/>
              </a:lnSpc>
              <a:spcBef>
                <a:spcPct val="10000"/>
              </a:spcBef>
            </a:pPr>
            <a:r>
              <a:rPr lang="zh-CN" altLang="en-US" sz="3600" dirty="0" smtClean="0">
                <a:latin typeface="华文新魏" panose="02010800040101010101" pitchFamily="2" charset="-122"/>
              </a:rPr>
              <a:t>操作系统</a:t>
            </a:r>
            <a:r>
              <a:rPr lang="zh-CN" altLang="en-US" sz="3600" dirty="0">
                <a:latin typeface="华文新魏" panose="02010800040101010101" pitchFamily="2" charset="-122"/>
              </a:rPr>
              <a:t>发展的主要动力：</a:t>
            </a:r>
            <a:endParaRPr lang="zh-CN" altLang="en-US" sz="36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  </a:t>
            </a:r>
            <a:r>
              <a:rPr lang="en-US" altLang="zh-CN" sz="3200" dirty="0">
                <a:latin typeface="华文新魏" panose="02010800040101010101" pitchFamily="2" charset="-122"/>
              </a:rPr>
              <a:t>1 </a:t>
            </a:r>
            <a:r>
              <a:rPr lang="zh-CN" altLang="en-US" sz="3200" dirty="0">
                <a:latin typeface="华文新魏" panose="02010800040101010101" pitchFamily="2" charset="-122"/>
              </a:rPr>
              <a:t>器件快速更新换代。 </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  </a:t>
            </a:r>
            <a:r>
              <a:rPr lang="en-US" altLang="zh-CN" sz="3200" dirty="0">
                <a:latin typeface="华文新魏" panose="02010800040101010101" pitchFamily="2" charset="-122"/>
              </a:rPr>
              <a:t>2 </a:t>
            </a:r>
            <a:r>
              <a:rPr lang="zh-CN" altLang="en-US" sz="3200" dirty="0">
                <a:latin typeface="华文新魏" panose="02010800040101010101" pitchFamily="2" charset="-122"/>
              </a:rPr>
              <a:t>计算机体系结构不断发展。</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  </a:t>
            </a:r>
            <a:r>
              <a:rPr lang="en-US" altLang="zh-CN" sz="3200" dirty="0">
                <a:latin typeface="华文新魏" panose="02010800040101010101" pitchFamily="2" charset="-122"/>
              </a:rPr>
              <a:t>3 </a:t>
            </a:r>
            <a:r>
              <a:rPr lang="zh-CN" altLang="en-US" sz="3200" dirty="0">
                <a:latin typeface="华文新魏" panose="02010800040101010101" pitchFamily="2" charset="-122"/>
              </a:rPr>
              <a:t>提高系统资源利用率的需要。</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  </a:t>
            </a:r>
            <a:r>
              <a:rPr lang="en-US" altLang="zh-CN" sz="3200" dirty="0">
                <a:latin typeface="华文新魏" panose="02010800040101010101" pitchFamily="2" charset="-122"/>
              </a:rPr>
              <a:t>4 </a:t>
            </a:r>
            <a:r>
              <a:rPr lang="zh-CN" altLang="en-US" sz="3200" dirty="0">
                <a:latin typeface="华文新魏" panose="02010800040101010101" pitchFamily="2" charset="-122"/>
              </a:rPr>
              <a:t>让用户使用计算机越来越方便的需要。 </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smtClean="0">
                <a:latin typeface="华文新魏" panose="02010800040101010101" pitchFamily="2" charset="-122"/>
              </a:rPr>
              <a:t> </a:t>
            </a:r>
            <a:r>
              <a:rPr lang="en-US" altLang="zh-CN" sz="3200" dirty="0">
                <a:latin typeface="华文新魏" panose="02010800040101010101" pitchFamily="2" charset="-122"/>
              </a:rPr>
              <a:t>5 </a:t>
            </a:r>
            <a:r>
              <a:rPr lang="zh-CN" altLang="en-US" sz="3200" dirty="0">
                <a:latin typeface="华文新魏" panose="02010800040101010101" pitchFamily="2" charset="-122"/>
              </a:rPr>
              <a:t>满足用户新要求，提供给用户新服务</a:t>
            </a:r>
            <a:r>
              <a:rPr lang="zh-CN" altLang="en-US" sz="3200" dirty="0" smtClean="0">
                <a:latin typeface="华文新魏" panose="02010800040101010101" pitchFamily="2" charset="-122"/>
              </a:rPr>
              <a:t>。  </a:t>
            </a:r>
            <a:endParaRPr lang="zh-CN" altLang="en-US" sz="3200" dirty="0">
              <a:latin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zh-CN" altLang="en-US" sz="4800" smtClean="0">
                <a:latin typeface="宋体" panose="02010600030101010101" pitchFamily="2" charset="-122"/>
                <a:ea typeface="华文新魏" panose="02010800040101010101" pitchFamily="2" charset="-122"/>
              </a:rPr>
              <a:t>各种操作系统</a:t>
            </a:r>
            <a:endParaRPr lang="zh-CN" altLang="en-US" sz="4800" smtClean="0">
              <a:ea typeface="华文新魏" panose="02010800040101010101" pitchFamily="2" charset="-122"/>
            </a:endParaRPr>
          </a:p>
        </p:txBody>
      </p:sp>
      <p:sp>
        <p:nvSpPr>
          <p:cNvPr id="95234" name="Rectangle 3"/>
          <p:cNvSpPr>
            <a:spLocks noGrp="1" noChangeArrowheads="1"/>
          </p:cNvSpPr>
          <p:nvPr>
            <p:ph idx="1"/>
          </p:nvPr>
        </p:nvSpPr>
        <p:spPr/>
        <p:txBody>
          <a:bodyPr/>
          <a:lstStyle/>
          <a:p>
            <a:pPr eaLnBrk="1" hangingPunct="1">
              <a:lnSpc>
                <a:spcPct val="90000"/>
              </a:lnSpc>
              <a:spcBef>
                <a:spcPct val="10000"/>
              </a:spcBef>
            </a:pPr>
            <a:r>
              <a:rPr lang="zh-CN" altLang="en-US" sz="3500" dirty="0" smtClean="0">
                <a:latin typeface="华文新魏" panose="02010800040101010101" pitchFamily="2" charset="-122"/>
                <a:ea typeface="华文新魏" panose="02010800040101010101" pitchFamily="2" charset="-122"/>
              </a:rPr>
              <a:t>微机操作系统。</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500" dirty="0" smtClean="0">
                <a:latin typeface="华文新魏" panose="02010800040101010101" pitchFamily="2" charset="-122"/>
                <a:ea typeface="华文新魏" panose="02010800040101010101" pitchFamily="2" charset="-122"/>
              </a:rPr>
              <a:t>网络操作系统。</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500" dirty="0" smtClean="0">
                <a:latin typeface="华文新魏" panose="02010800040101010101" pitchFamily="2" charset="-122"/>
                <a:ea typeface="华文新魏" panose="02010800040101010101" pitchFamily="2" charset="-122"/>
              </a:rPr>
              <a:t>并行操作系统。</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500" dirty="0" smtClean="0">
                <a:latin typeface="华文新魏" panose="02010800040101010101" pitchFamily="2" charset="-122"/>
                <a:ea typeface="华文新魏" panose="02010800040101010101" pitchFamily="2" charset="-122"/>
              </a:rPr>
              <a:t>分布式操作系统。</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500" dirty="0" smtClean="0">
                <a:latin typeface="华文新魏" panose="02010800040101010101" pitchFamily="2" charset="-122"/>
                <a:ea typeface="华文新魏" panose="02010800040101010101" pitchFamily="2" charset="-122"/>
              </a:rPr>
              <a:t>嵌入式操作系统。</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zh-CN" sz="3500" dirty="0" smtClean="0">
                <a:latin typeface="华文新魏" panose="02010800040101010101" pitchFamily="2" charset="-122"/>
                <a:ea typeface="华文新魏" panose="02010800040101010101" pitchFamily="2" charset="-122"/>
              </a:rPr>
              <a:t>多核操作系统</a:t>
            </a:r>
            <a:r>
              <a:rPr lang="zh-CN" altLang="en-US" sz="3500" dirty="0" smtClean="0">
                <a:latin typeface="华文新魏" panose="02010800040101010101" pitchFamily="2" charset="-122"/>
                <a:ea typeface="华文新魏" panose="02010800040101010101" pitchFamily="2" charset="-122"/>
              </a:rPr>
              <a:t>。</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zh-CN" sz="3500" dirty="0" smtClean="0">
                <a:latin typeface="华文新魏" panose="02010800040101010101" pitchFamily="2" charset="-122"/>
                <a:ea typeface="华文新魏" panose="02010800040101010101" pitchFamily="2" charset="-122"/>
              </a:rPr>
              <a:t>云操作系统</a:t>
            </a:r>
            <a:r>
              <a:rPr lang="zh-CN" altLang="en-US" sz="3500" dirty="0" smtClean="0">
                <a:latin typeface="华文新魏" panose="02010800040101010101" pitchFamily="2" charset="-122"/>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kumimoji="0" lang="zh-CN" altLang="en-US" sz="4800" dirty="0" smtClean="0">
                <a:latin typeface="华文新魏" panose="02010800040101010101" pitchFamily="2" charset="-122"/>
                <a:ea typeface="华文新魏" panose="02010800040101010101" pitchFamily="2" charset="-122"/>
              </a:rPr>
              <a:t>计算机系统层次结构</a:t>
            </a:r>
            <a:r>
              <a:rPr kumimoji="0" lang="en-US" altLang="zh-CN" sz="4800" dirty="0" smtClean="0">
                <a:latin typeface="华文新魏" panose="02010800040101010101" pitchFamily="2" charset="-122"/>
                <a:ea typeface="华文新魏" panose="02010800040101010101" pitchFamily="2" charset="-122"/>
              </a:rPr>
              <a:t>(2)</a:t>
            </a:r>
            <a:endParaRPr lang="en-US" altLang="zh-CN" sz="4800" i="1" dirty="0" smtClean="0">
              <a:latin typeface="华文新魏" panose="02010800040101010101" pitchFamily="2" charset="-122"/>
              <a:ea typeface="华文新魏" panose="02010800040101010101" pitchFamily="2" charset="-122"/>
            </a:endParaRPr>
          </a:p>
        </p:txBody>
      </p:sp>
      <p:sp>
        <p:nvSpPr>
          <p:cNvPr id="21506" name="Rectangle 3"/>
          <p:cNvSpPr>
            <a:spLocks noGrp="1" noChangeArrowheads="1"/>
          </p:cNvSpPr>
          <p:nvPr>
            <p:ph idx="1"/>
          </p:nvPr>
        </p:nvSpPr>
        <p:spPr>
          <a:xfrm>
            <a:off x="395536" y="1340768"/>
            <a:ext cx="8424936" cy="5112568"/>
          </a:xfrm>
        </p:spPr>
        <p:txBody>
          <a:bodyPr/>
          <a:lstStyle/>
          <a:p>
            <a:pPr eaLnBrk="1" hangingPunct="1">
              <a:spcBef>
                <a:spcPts val="0"/>
              </a:spcBef>
            </a:pPr>
            <a:r>
              <a:rPr lang="en-US" altLang="zh-CN" b="1" dirty="0" smtClean="0"/>
              <a:t> </a:t>
            </a:r>
            <a:r>
              <a:rPr lang="zh-CN" altLang="en-US" dirty="0" smtClean="0">
                <a:latin typeface="华文新魏" panose="02010800040101010101" pitchFamily="2" charset="-122"/>
              </a:rPr>
              <a:t>硬件层 </a:t>
            </a:r>
            <a:endParaRPr lang="zh-CN" altLang="en-US" dirty="0" smtClean="0">
              <a:latin typeface="华文新魏" panose="02010800040101010101" pitchFamily="2" charset="-122"/>
            </a:endParaRPr>
          </a:p>
          <a:p>
            <a:pPr eaLnBrk="1" hangingPunct="1">
              <a:spcBef>
                <a:spcPts val="0"/>
              </a:spcBef>
            </a:pPr>
            <a:r>
              <a:rPr lang="zh-CN" altLang="en-US" dirty="0" smtClean="0">
                <a:latin typeface="华文新魏" panose="02010800040101010101" pitchFamily="2" charset="-122"/>
              </a:rPr>
              <a:t> 操作系统层</a:t>
            </a:r>
            <a:endParaRPr lang="en-US" altLang="zh-CN" dirty="0" smtClean="0">
              <a:latin typeface="华文新魏" panose="02010800040101010101" pitchFamily="2" charset="-122"/>
            </a:endParaRPr>
          </a:p>
          <a:p>
            <a:pPr lvl="1" eaLnBrk="1" hangingPunct="1">
              <a:spcBef>
                <a:spcPts val="0"/>
              </a:spcBef>
            </a:pPr>
            <a:r>
              <a:rPr lang="zh-CN" altLang="en-US" dirty="0" smtClean="0"/>
              <a:t>软件</a:t>
            </a:r>
            <a:r>
              <a:rPr lang="zh-CN" altLang="en-US" dirty="0"/>
              <a:t>系统的核心</a:t>
            </a:r>
            <a:r>
              <a:rPr lang="zh-CN" altLang="en-US" dirty="0" smtClean="0"/>
              <a:t>，各种</a:t>
            </a:r>
            <a:r>
              <a:rPr lang="zh-CN" altLang="en-US" dirty="0"/>
              <a:t>软件的基础运行平台</a:t>
            </a:r>
            <a:r>
              <a:rPr lang="zh-CN" altLang="en-US" dirty="0" smtClean="0"/>
              <a:t>；</a:t>
            </a:r>
            <a:endParaRPr lang="en-US" altLang="zh-CN" dirty="0" smtClean="0"/>
          </a:p>
          <a:p>
            <a:pPr lvl="1" eaLnBrk="1" hangingPunct="1">
              <a:spcBef>
                <a:spcPts val="0"/>
              </a:spcBef>
            </a:pPr>
            <a:r>
              <a:rPr lang="zh-CN" altLang="en-US" dirty="0" smtClean="0"/>
              <a:t>提供</a:t>
            </a:r>
            <a:r>
              <a:rPr lang="zh-CN" altLang="en-US" dirty="0"/>
              <a:t>共性</a:t>
            </a:r>
            <a:r>
              <a:rPr lang="zh-CN" altLang="en-US" dirty="0" smtClean="0"/>
              <a:t>功能，</a:t>
            </a:r>
            <a:r>
              <a:rPr lang="zh-CN" altLang="en-US" dirty="0"/>
              <a:t>与硬件相关，与应用领域</a:t>
            </a:r>
            <a:r>
              <a:rPr lang="zh-CN" altLang="en-US" dirty="0" smtClean="0"/>
              <a:t>无关。</a:t>
            </a:r>
            <a:endParaRPr lang="zh-CN" altLang="en-US" dirty="0"/>
          </a:p>
          <a:p>
            <a:pPr eaLnBrk="1" hangingPunct="1">
              <a:spcBef>
                <a:spcPts val="0"/>
              </a:spcBef>
            </a:pPr>
            <a:r>
              <a:rPr lang="zh-CN" altLang="en-US" dirty="0" smtClean="0">
                <a:latin typeface="华文新魏" panose="02010800040101010101" pitchFamily="2" charset="-122"/>
              </a:rPr>
              <a:t>支撑</a:t>
            </a:r>
            <a:r>
              <a:rPr lang="zh-CN" altLang="en-US" dirty="0">
                <a:latin typeface="华文新魏" panose="02010800040101010101" pitchFamily="2" charset="-122"/>
              </a:rPr>
              <a:t>软件层</a:t>
            </a:r>
            <a:endParaRPr lang="en-US" altLang="zh-CN" dirty="0">
              <a:latin typeface="华文新魏" panose="02010800040101010101" pitchFamily="2" charset="-122"/>
            </a:endParaRPr>
          </a:p>
          <a:p>
            <a:pPr lvl="1" eaLnBrk="1" hangingPunct="1">
              <a:spcBef>
                <a:spcPts val="0"/>
              </a:spcBef>
            </a:pPr>
            <a:r>
              <a:rPr lang="zh-CN" altLang="en-US" dirty="0" smtClean="0">
                <a:latin typeface="华文新魏" panose="02010800040101010101" pitchFamily="2" charset="-122"/>
              </a:rPr>
              <a:t>支撑各种软件设计、开发、测试与维护的软件。</a:t>
            </a:r>
            <a:endParaRPr lang="zh-CN" altLang="en-US" dirty="0" smtClean="0">
              <a:latin typeface="华文新魏" panose="02010800040101010101" pitchFamily="2" charset="-122"/>
            </a:endParaRPr>
          </a:p>
          <a:p>
            <a:pPr eaLnBrk="1" hangingPunct="1">
              <a:spcBef>
                <a:spcPts val="0"/>
              </a:spcBef>
            </a:pPr>
            <a:r>
              <a:rPr lang="zh-CN" altLang="en-US" dirty="0" smtClean="0">
                <a:latin typeface="华文新魏" panose="02010800040101010101" pitchFamily="2" charset="-122"/>
              </a:rPr>
              <a:t>应用软件层</a:t>
            </a:r>
            <a:endParaRPr lang="en-US" altLang="zh-CN" dirty="0" smtClean="0">
              <a:latin typeface="华文新魏" panose="02010800040101010101" pitchFamily="2" charset="-122"/>
            </a:endParaRPr>
          </a:p>
          <a:p>
            <a:pPr lvl="1" eaLnBrk="1" hangingPunct="1">
              <a:spcBef>
                <a:spcPts val="0"/>
              </a:spcBef>
            </a:pPr>
            <a:r>
              <a:rPr lang="zh-CN" altLang="en-US" dirty="0" smtClean="0">
                <a:latin typeface="华文新魏" panose="02010800040101010101" pitchFamily="2" charset="-122"/>
              </a:rPr>
              <a:t>满足用户不同领域、不同问题应用需求的软件</a:t>
            </a:r>
            <a:r>
              <a:rPr lang="zh-CN" altLang="en-US" sz="2400" dirty="0" smtClean="0">
                <a:latin typeface="华文新魏" panose="02010800040101010101" pitchFamily="2" charset="-122"/>
              </a:rPr>
              <a:t>。</a:t>
            </a:r>
            <a:endParaRPr lang="en-US" altLang="zh-CN" sz="2400" dirty="0" smtClean="0">
              <a:latin typeface="华文新魏" panose="02010800040101010101" pitchFamily="2" charset="-122"/>
            </a:endParaRPr>
          </a:p>
          <a:p>
            <a:pPr marL="0" indent="0" eaLnBrk="1" hangingPunct="1">
              <a:spcBef>
                <a:spcPts val="0"/>
              </a:spcBef>
              <a:buNone/>
            </a:pPr>
            <a:endParaRPr lang="en-US" altLang="zh-CN" sz="2800" dirty="0" smtClean="0">
              <a:latin typeface="华文新魏" panose="02010800040101010101" pitchFamily="2" charset="-122"/>
            </a:endParaRPr>
          </a:p>
          <a:p>
            <a:pPr eaLnBrk="1" hangingPunct="1">
              <a:spcBef>
                <a:spcPts val="0"/>
              </a:spcBef>
              <a:buFont typeface="Wingdings" panose="05000000000000000000" pitchFamily="2" charset="2"/>
              <a:buChar char="ü"/>
            </a:pPr>
            <a:r>
              <a:rPr lang="zh-CN" altLang="en-US" sz="2800" dirty="0" smtClean="0">
                <a:solidFill>
                  <a:srgbClr val="FF0000"/>
                </a:solidFill>
              </a:rPr>
              <a:t>支撑</a:t>
            </a:r>
            <a:r>
              <a:rPr lang="zh-CN" altLang="en-US" sz="2800" dirty="0">
                <a:solidFill>
                  <a:srgbClr val="FF0000"/>
                </a:solidFill>
              </a:rPr>
              <a:t>软件及</a:t>
            </a:r>
            <a:r>
              <a:rPr lang="zh-CN" altLang="en-US" sz="2800" dirty="0" smtClean="0">
                <a:solidFill>
                  <a:srgbClr val="FF0000"/>
                </a:solidFill>
              </a:rPr>
              <a:t>应用软件通过</a:t>
            </a:r>
            <a:r>
              <a:rPr lang="zh-CN" altLang="en-US" sz="2800" dirty="0">
                <a:solidFill>
                  <a:srgbClr val="FF0000"/>
                </a:solidFill>
              </a:rPr>
              <a:t>操作系统来使用计算机系统的物理资源</a:t>
            </a:r>
            <a:r>
              <a:rPr lang="zh-CN" altLang="en-US" sz="2800" dirty="0" smtClean="0">
                <a:solidFill>
                  <a:srgbClr val="FF0000"/>
                </a:solidFill>
              </a:rPr>
              <a:t>。</a:t>
            </a:r>
            <a:endParaRPr lang="en-US" altLang="zh-CN" sz="2800" dirty="0">
              <a:solidFill>
                <a:srgbClr val="FF0000"/>
              </a:solidFill>
            </a:endParaRPr>
          </a:p>
        </p:txBody>
      </p:sp>
    </p:spTree>
  </p:cSld>
  <p:clrMapOvr>
    <a:masterClrMapping/>
  </p:clrMapOvr>
  <p:transition>
    <p:zoom/>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0626" name="标题 410625"/>
          <p:cNvSpPr>
            <a:spLocks noGrp="1"/>
          </p:cNvSpPr>
          <p:nvPr>
            <p:ph type="title"/>
          </p:nvPr>
        </p:nvSpPr>
        <p:spPr>
          <a:xfrm>
            <a:off x="395536" y="628045"/>
            <a:ext cx="8424936" cy="1143000"/>
          </a:xfrm>
        </p:spPr>
        <p:txBody>
          <a:bodyPr anchor="b"/>
          <a:p>
            <a:r>
              <a:rPr lang="zh-CN" altLang="en-US">
                <a:cs typeface="Times New Roman" panose="02020603050405020304" pitchFamily="18" charset="0"/>
              </a:rPr>
              <a:t>网络操作系统</a:t>
            </a:r>
            <a:br>
              <a:rPr lang="zh-CN" altLang="en-US">
                <a:cs typeface="Times New Roman" panose="02020603050405020304" pitchFamily="18" charset="0"/>
              </a:rPr>
            </a:br>
            <a:endParaRPr lang="zh-CN" altLang="en-US" dirty="0">
              <a:ea typeface="Times New Roman" panose="02020603050405020304" pitchFamily="18" charset="0"/>
              <a:cs typeface="Times New Roman" panose="02020603050405020304" pitchFamily="18" charset="0"/>
            </a:endParaRPr>
          </a:p>
        </p:txBody>
      </p:sp>
      <p:sp>
        <p:nvSpPr>
          <p:cNvPr id="410627" name="文本占位符 410626"/>
          <p:cNvSpPr>
            <a:spLocks noGrp="1"/>
          </p:cNvSpPr>
          <p:nvPr>
            <p:ph type="body" idx="1"/>
          </p:nvPr>
        </p:nvSpPr>
        <p:spPr/>
        <p:txBody>
          <a:bodyPr/>
          <a:p>
            <a:pPr>
              <a:lnSpc>
                <a:spcPct val="130000"/>
              </a:lnSpc>
            </a:pPr>
            <a:r>
              <a:rPr lang="zh-CN" altLang="en-US" dirty="0"/>
              <a:t>在通常</a:t>
            </a:r>
            <a:r>
              <a:rPr lang="en-US" altLang="zh-CN"/>
              <a:t>OS</a:t>
            </a:r>
            <a:r>
              <a:rPr lang="zh-CN" altLang="en-US" dirty="0"/>
              <a:t>功能基础上提供</a:t>
            </a:r>
            <a:r>
              <a:rPr lang="zh-CN" altLang="en-US" dirty="0">
                <a:solidFill>
                  <a:schemeClr val="tx2"/>
                </a:solidFill>
              </a:rPr>
              <a:t>网络通信和网络服务功能</a:t>
            </a:r>
            <a:endParaRPr lang="zh-CN" altLang="en-US" dirty="0">
              <a:solidFill>
                <a:schemeClr val="tx2"/>
              </a:solidFill>
            </a:endParaRPr>
          </a:p>
          <a:p>
            <a:pPr lvl="1">
              <a:lnSpc>
                <a:spcPct val="130000"/>
              </a:lnSpc>
            </a:pPr>
            <a:r>
              <a:rPr lang="zh-CN" altLang="en-US" sz="2400" dirty="0"/>
              <a:t>网络通信功能：通过网络协议进行高效、可靠的数据传输</a:t>
            </a:r>
            <a:endParaRPr lang="zh-CN" altLang="en-US" sz="2400" dirty="0"/>
          </a:p>
          <a:p>
            <a:pPr lvl="1">
              <a:lnSpc>
                <a:spcPct val="130000"/>
              </a:lnSpc>
            </a:pPr>
            <a:r>
              <a:rPr lang="zh-CN" altLang="en-US" sz="2400" dirty="0"/>
              <a:t>资源管理：协调各用户使用；</a:t>
            </a:r>
            <a:endParaRPr lang="zh-CN" altLang="en-US" sz="2400" dirty="0"/>
          </a:p>
          <a:p>
            <a:pPr lvl="1">
              <a:lnSpc>
                <a:spcPct val="130000"/>
              </a:lnSpc>
            </a:pPr>
            <a:r>
              <a:rPr lang="zh-CN" altLang="en-US" sz="2400" dirty="0"/>
              <a:t>网络服务：文件和设备共享，信息发布；</a:t>
            </a:r>
            <a:endParaRPr lang="zh-CN" altLang="en-US" sz="2400" dirty="0"/>
          </a:p>
          <a:p>
            <a:pPr lvl="1">
              <a:lnSpc>
                <a:spcPct val="130000"/>
              </a:lnSpc>
            </a:pPr>
            <a:r>
              <a:rPr lang="zh-CN" altLang="en-US" sz="2400" dirty="0"/>
              <a:t>网络管理：安全管理、故障管理、性能管理等；</a:t>
            </a:r>
            <a:endParaRPr lang="zh-CN" altLang="en-US" sz="2400" dirty="0"/>
          </a:p>
          <a:p>
            <a:pPr lvl="1">
              <a:lnSpc>
                <a:spcPct val="130000"/>
              </a:lnSpc>
            </a:pPr>
            <a:r>
              <a:rPr lang="zh-CN" altLang="en-US" sz="2400" dirty="0"/>
              <a:t>互操作：以透明的方式访问</a:t>
            </a:r>
            <a:r>
              <a:rPr lang="en-US" altLang="zh-CN" sz="2400"/>
              <a:t>C/S</a:t>
            </a:r>
            <a:r>
              <a:rPr lang="zh-CN" altLang="en-US" sz="2400" dirty="0"/>
              <a:t>的</a:t>
            </a:r>
            <a:r>
              <a:rPr lang="en-US" altLang="zh-CN" sz="2400"/>
              <a:t>LAN</a:t>
            </a:r>
            <a:r>
              <a:rPr lang="zh-CN" altLang="en-US" sz="2400" dirty="0"/>
              <a:t>环境下的服务器或其他网络中的文件服务器上的文件系统。</a:t>
            </a:r>
            <a:endParaRPr lang="zh-CN" altLang="en-US" sz="2400" dirty="0"/>
          </a:p>
        </p:txBody>
      </p:sp>
    </p:spTree>
  </p:cSld>
  <p:clrMapOvr>
    <a:masterClrMapping/>
  </p:clrMapOvr>
  <p:transition>
    <p:blinds dir="ver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3459" name="文本占位符 403458"/>
          <p:cNvSpPr>
            <a:spLocks noGrp="1"/>
          </p:cNvSpPr>
          <p:nvPr>
            <p:ph type="body" idx="1"/>
          </p:nvPr>
        </p:nvSpPr>
        <p:spPr/>
        <p:txBody>
          <a:bodyPr/>
          <a:p>
            <a:pPr>
              <a:spcBef>
                <a:spcPct val="50000"/>
              </a:spcBef>
              <a:buFontTx/>
              <a:buChar char="•"/>
            </a:pPr>
            <a:r>
              <a:rPr lang="zh-CN" altLang="en-US" dirty="0"/>
              <a:t>提高计算机系统性能有两条途径：</a:t>
            </a:r>
            <a:endParaRPr lang="zh-CN" altLang="en-US" dirty="0"/>
          </a:p>
          <a:p>
            <a:pPr lvl="1">
              <a:spcBef>
                <a:spcPct val="50000"/>
              </a:spcBef>
              <a:buFontTx/>
              <a:buChar char="•"/>
            </a:pPr>
            <a:r>
              <a:rPr lang="zh-CN" altLang="en-US" sz="2400" dirty="0"/>
              <a:t>提高各个组成部分的速度</a:t>
            </a:r>
            <a:endParaRPr lang="zh-CN" altLang="en-US" sz="2400" dirty="0"/>
          </a:p>
          <a:p>
            <a:pPr lvl="1">
              <a:spcBef>
                <a:spcPct val="50000"/>
              </a:spcBef>
              <a:buFontTx/>
              <a:buChar char="•"/>
            </a:pPr>
            <a:r>
              <a:rPr lang="zh-CN" altLang="en-US" sz="2400" dirty="0"/>
              <a:t>增大处理的并行程度。</a:t>
            </a:r>
            <a:endParaRPr lang="zh-CN" altLang="en-US" sz="2400" dirty="0"/>
          </a:p>
          <a:p>
            <a:pPr>
              <a:spcBef>
                <a:spcPct val="50000"/>
              </a:spcBef>
              <a:buFontTx/>
              <a:buChar char="•"/>
            </a:pPr>
            <a:r>
              <a:rPr lang="zh-CN" altLang="en-US" dirty="0"/>
              <a:t>1975年前后，为了提高计算机系统性能和可靠性产生了并行系统（也称多处理机系统</a:t>
            </a:r>
            <a:r>
              <a:rPr lang="en-US" altLang="zh-CN"/>
              <a:t>multi-processor)</a:t>
            </a:r>
            <a:endParaRPr lang="en-US" altLang="zh-CN"/>
          </a:p>
          <a:p>
            <a:endParaRPr lang="zh-CN" altLang="en-US" dirty="0"/>
          </a:p>
        </p:txBody>
      </p:sp>
      <p:sp>
        <p:nvSpPr>
          <p:cNvPr id="2" name="标题 1"/>
          <p:cNvSpPr/>
          <p:nvPr>
            <p:ph type="title"/>
          </p:nvPr>
        </p:nvSpPr>
        <p:spPr/>
        <p:txBody>
          <a:bodyPr/>
          <a:p>
            <a:r>
              <a:rPr lang="zh-CN" altLang="en-US"/>
              <a:t>并行操作系统</a:t>
            </a:r>
            <a:endParaRPr lang="zh-CN" altLang="en-US"/>
          </a:p>
        </p:txBody>
      </p:sp>
    </p:spTree>
  </p:cSld>
  <p:clrMapOvr>
    <a:masterClrMapping/>
  </p:clrMapOvr>
  <p:transition>
    <p:blinds dir="ver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4482" name="标题 404481"/>
          <p:cNvSpPr>
            <a:spLocks noGrp="1"/>
          </p:cNvSpPr>
          <p:nvPr>
            <p:ph type="title"/>
          </p:nvPr>
        </p:nvSpPr>
        <p:spPr/>
        <p:txBody>
          <a:bodyPr anchor="b"/>
          <a:p>
            <a:r>
              <a:rPr lang="zh-CN" altLang="en-US" sz="4000"/>
              <a:t>并行操作系统</a:t>
            </a:r>
            <a:endParaRPr lang="zh-CN" altLang="en-US" sz="4000"/>
          </a:p>
        </p:txBody>
      </p:sp>
      <p:sp>
        <p:nvSpPr>
          <p:cNvPr id="404483" name="文本占位符 404482"/>
          <p:cNvSpPr>
            <a:spLocks noGrp="1"/>
          </p:cNvSpPr>
          <p:nvPr>
            <p:ph type="body" idx="1"/>
          </p:nvPr>
        </p:nvSpPr>
        <p:spPr>
          <a:xfrm>
            <a:off x="395536" y="2201828"/>
            <a:ext cx="8424936" cy="4824561"/>
          </a:xfrm>
        </p:spPr>
        <p:txBody>
          <a:bodyPr/>
          <a:p>
            <a:r>
              <a:rPr lang="zh-CN" altLang="en-US" dirty="0"/>
              <a:t>有紧密通信的多处理器系统</a:t>
            </a:r>
            <a:endParaRPr lang="zh-CN" altLang="en-US" dirty="0"/>
          </a:p>
          <a:p>
            <a:r>
              <a:rPr lang="zh-CN" altLang="en-US" dirty="0"/>
              <a:t> </a:t>
            </a:r>
            <a:r>
              <a:rPr lang="zh-CN" altLang="en-US" dirty="0">
                <a:solidFill>
                  <a:srgbClr val="FF0000"/>
                </a:solidFill>
              </a:rPr>
              <a:t>处理器共享内存和时钟；一般通过共享内存进行通信</a:t>
            </a:r>
            <a:endParaRPr lang="zh-CN" altLang="en-US" dirty="0">
              <a:solidFill>
                <a:srgbClr val="FF0000"/>
              </a:solidFill>
            </a:endParaRPr>
          </a:p>
          <a:p>
            <a:endParaRPr lang="zh-CN" altLang="en-US" dirty="0">
              <a:solidFill>
                <a:srgbClr val="FF0000"/>
              </a:solidFill>
            </a:endParaRPr>
          </a:p>
        </p:txBody>
      </p:sp>
    </p:spTree>
  </p:cSld>
  <p:clrMapOvr>
    <a:masterClrMapping/>
  </p:clrMapOvr>
  <p:transition>
    <p:blinds dir="ver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6530" name="标题 406529"/>
          <p:cNvSpPr>
            <a:spLocks noGrp="1"/>
          </p:cNvSpPr>
          <p:nvPr>
            <p:ph type="title"/>
          </p:nvPr>
        </p:nvSpPr>
        <p:spPr/>
        <p:txBody>
          <a:bodyPr anchor="b"/>
          <a:p>
            <a:r>
              <a:rPr lang="zh-CN" altLang="en-US" sz="4000"/>
              <a:t>并行系统</a:t>
            </a:r>
            <a:endParaRPr lang="zh-CN" altLang="en-US" sz="4000"/>
          </a:p>
        </p:txBody>
      </p:sp>
      <p:sp>
        <p:nvSpPr>
          <p:cNvPr id="406531" name="文本占位符 406530"/>
          <p:cNvSpPr>
            <a:spLocks noGrp="1"/>
          </p:cNvSpPr>
          <p:nvPr>
            <p:ph type="body" idx="1"/>
          </p:nvPr>
        </p:nvSpPr>
        <p:spPr/>
        <p:txBody>
          <a:bodyPr/>
          <a:p>
            <a:pPr>
              <a:lnSpc>
                <a:spcPct val="140000"/>
              </a:lnSpc>
            </a:pPr>
            <a:r>
              <a:rPr lang="en-US" altLang="zh-CN" sz="2800">
                <a:solidFill>
                  <a:srgbClr val="FF0000"/>
                </a:solidFill>
              </a:rPr>
              <a:t>Symmetric multiprocessing (SMP)</a:t>
            </a:r>
            <a:r>
              <a:rPr lang="zh-CN" altLang="en-US" sz="2800" dirty="0">
                <a:solidFill>
                  <a:srgbClr val="FF0000"/>
                </a:solidFill>
              </a:rPr>
              <a:t>对称多处理</a:t>
            </a:r>
            <a:endParaRPr lang="zh-CN" altLang="en-US" sz="2800" dirty="0">
              <a:solidFill>
                <a:srgbClr val="FF0000"/>
              </a:solidFill>
            </a:endParaRPr>
          </a:p>
          <a:p>
            <a:pPr lvl="1">
              <a:lnSpc>
                <a:spcPct val="140000"/>
              </a:lnSpc>
            </a:pPr>
            <a:r>
              <a:rPr lang="zh-CN" altLang="en-US" sz="2800" dirty="0"/>
              <a:t>每个</a:t>
            </a:r>
            <a:r>
              <a:rPr lang="en-US" altLang="zh-CN" sz="2800"/>
              <a:t>CPU </a:t>
            </a:r>
            <a:r>
              <a:rPr lang="zh-CN" altLang="en-US" sz="2800" dirty="0"/>
              <a:t>运行相同的</a:t>
            </a:r>
            <a:r>
              <a:rPr lang="en-US" altLang="zh-CN" sz="2800"/>
              <a:t>OS</a:t>
            </a:r>
            <a:endParaRPr lang="en-US" altLang="zh-CN" sz="2800"/>
          </a:p>
          <a:p>
            <a:pPr lvl="1">
              <a:lnSpc>
                <a:spcPct val="140000"/>
              </a:lnSpc>
            </a:pPr>
            <a:r>
              <a:rPr lang="zh-CN" altLang="en-US" sz="2800"/>
              <a:t>绝多数现代操作系统支持</a:t>
            </a:r>
            <a:r>
              <a:rPr lang="en-US" altLang="zh-CN" sz="2800"/>
              <a:t> SMP</a:t>
            </a:r>
            <a:endParaRPr lang="zh-CN" altLang="en-US" sz="2800" dirty="0"/>
          </a:p>
          <a:p>
            <a:pPr>
              <a:lnSpc>
                <a:spcPct val="90000"/>
              </a:lnSpc>
            </a:pPr>
            <a:r>
              <a:rPr lang="en-US" altLang="zh-CN" sz="2800">
                <a:solidFill>
                  <a:srgbClr val="0000FF"/>
                </a:solidFill>
              </a:rPr>
              <a:t>Asymmetric multiprocessing</a:t>
            </a:r>
            <a:r>
              <a:rPr lang="zh-CN" altLang="en-US" sz="2800" dirty="0">
                <a:solidFill>
                  <a:srgbClr val="0000FF"/>
                </a:solidFill>
              </a:rPr>
              <a:t>非对称多处理</a:t>
            </a:r>
            <a:endParaRPr lang="zh-CN" altLang="en-US" sz="2800" dirty="0">
              <a:solidFill>
                <a:srgbClr val="0000FF"/>
              </a:solidFill>
            </a:endParaRPr>
          </a:p>
          <a:p>
            <a:pPr lvl="1">
              <a:lnSpc>
                <a:spcPct val="140000"/>
              </a:lnSpc>
            </a:pPr>
            <a:r>
              <a:rPr lang="zh-CN" altLang="en-US" sz="2800" dirty="0"/>
              <a:t>每个处理器赋予一个特定任务；主处理器为从处理器调度和分配作业</a:t>
            </a:r>
            <a:endParaRPr lang="en-US" altLang="zh-CN" sz="2800"/>
          </a:p>
          <a:p>
            <a:pPr marL="457200" lvl="1" indent="0">
              <a:lnSpc>
                <a:spcPct val="140000"/>
              </a:lnSpc>
              <a:buNone/>
            </a:pPr>
            <a:endParaRPr lang="zh-CN" altLang="en-US" sz="2800" dirty="0"/>
          </a:p>
        </p:txBody>
      </p:sp>
    </p:spTree>
  </p:cSld>
  <p:clrMapOvr>
    <a:masterClrMapping/>
  </p:clrMapOvr>
  <p:transition>
    <p:blinds dir="ver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7555" name="文本占位符 407554"/>
          <p:cNvSpPr>
            <a:spLocks noGrp="1"/>
          </p:cNvSpPr>
          <p:nvPr>
            <p:ph type="body" idx="1"/>
          </p:nvPr>
        </p:nvSpPr>
        <p:spPr/>
        <p:txBody>
          <a:bodyPr/>
          <a:p>
            <a:r>
              <a:rPr lang="zh-CN" altLang="en-US" dirty="0"/>
              <a:t>对称多处理器体系结构</a:t>
            </a:r>
            <a:endParaRPr lang="zh-CN" altLang="en-US" dirty="0"/>
          </a:p>
        </p:txBody>
      </p:sp>
      <p:pic>
        <p:nvPicPr>
          <p:cNvPr id="407557" name="图片 407556" descr="1"/>
          <p:cNvPicPr>
            <a:picLocks noChangeAspect="1"/>
          </p:cNvPicPr>
          <p:nvPr/>
        </p:nvPicPr>
        <p:blipFill>
          <a:blip r:embed="rId1"/>
          <a:stretch>
            <a:fillRect/>
          </a:stretch>
        </p:blipFill>
        <p:spPr>
          <a:xfrm>
            <a:off x="1624013" y="3005138"/>
            <a:ext cx="6319837" cy="3033712"/>
          </a:xfrm>
          <a:prstGeom prst="rect">
            <a:avLst/>
          </a:prstGeom>
          <a:noFill/>
          <a:ln w="9525">
            <a:noFill/>
          </a:ln>
        </p:spPr>
      </p:pic>
    </p:spTree>
  </p:cSld>
  <p:clrMapOvr>
    <a:masterClrMapping/>
  </p:clrMapOvr>
  <p:transition>
    <p:blinds dir="ver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3122" name="对象 133121"/>
          <p:cNvGraphicFramePr/>
          <p:nvPr/>
        </p:nvGraphicFramePr>
        <p:xfrm>
          <a:off x="355600" y="228600"/>
          <a:ext cx="8459788" cy="5622925"/>
        </p:xfrm>
        <a:graphic>
          <a:graphicData uri="http://schemas.openxmlformats.org/presentationml/2006/ole">
            <mc:AlternateContent xmlns:mc="http://schemas.openxmlformats.org/markup-compatibility/2006">
              <mc:Choice xmlns:v="urn:schemas-microsoft-com:vml" Requires="v">
                <p:oleObj spid="_x0000_s3080" name="" r:id="rId1" imgW="5657850" imgH="4352925" progId="Word.Document.8">
                  <p:embed/>
                </p:oleObj>
              </mc:Choice>
              <mc:Fallback>
                <p:oleObj name="" r:id="rId1" imgW="5657850" imgH="4352925" progId="Word.Document.8">
                  <p:embed/>
                  <p:pic>
                    <p:nvPicPr>
                      <p:cNvPr id="0" name="图片 3079"/>
                      <p:cNvPicPr/>
                      <p:nvPr/>
                    </p:nvPicPr>
                    <p:blipFill>
                      <a:blip r:embed="rId2"/>
                      <a:stretch>
                        <a:fillRect/>
                      </a:stretch>
                    </p:blipFill>
                    <p:spPr>
                      <a:xfrm>
                        <a:off x="355600" y="228600"/>
                        <a:ext cx="8459788" cy="5622925"/>
                      </a:xfrm>
                      <a:prstGeom prst="rect">
                        <a:avLst/>
                      </a:prstGeom>
                      <a:noFill/>
                      <a:ln w="38100">
                        <a:noFill/>
                        <a:miter/>
                      </a:ln>
                    </p:spPr>
                  </p:pic>
                </p:oleObj>
              </mc:Fallback>
            </mc:AlternateContent>
          </a:graphicData>
        </a:graphic>
      </p:graphicFrame>
      <p:sp>
        <p:nvSpPr>
          <p:cNvPr id="133123" name="文本框 133122"/>
          <p:cNvSpPr txBox="1"/>
          <p:nvPr/>
        </p:nvSpPr>
        <p:spPr>
          <a:xfrm>
            <a:off x="2016125" y="5976938"/>
            <a:ext cx="5392738" cy="457200"/>
          </a:xfrm>
          <a:prstGeom prst="rect">
            <a:avLst/>
          </a:prstGeom>
          <a:noFill/>
          <a:ln w="9525">
            <a:noFill/>
          </a:ln>
        </p:spPr>
        <p:txBody>
          <a:bodyPr wrap="none" anchor="t">
            <a:spAutoFit/>
          </a:bodyPr>
          <a:p>
            <a:r>
              <a:rPr lang="zh-CN" altLang="en-US" sz="2400" b="1" dirty="0">
                <a:latin typeface="Arial" panose="020B0604020202020204" pitchFamily="34" charset="0"/>
              </a:rPr>
              <a:t>对称多处理机与非对称多处理机的比较</a:t>
            </a:r>
            <a:endParaRPr lang="zh-CN" altLang="en-US" sz="2400" b="1" dirty="0">
              <a:latin typeface="Arial" panose="020B0604020202020204" pitchFamily="34" charset="0"/>
            </a:endParaRPr>
          </a:p>
        </p:txBody>
      </p:sp>
    </p:spTree>
  </p:cSld>
  <p:clrMapOvr>
    <a:masterClrMapping/>
  </p:clrMapOvr>
  <p:transition>
    <p:blinds dir="vert"/>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8578" name="标题 408577"/>
          <p:cNvSpPr>
            <a:spLocks noGrp="1"/>
          </p:cNvSpPr>
          <p:nvPr>
            <p:ph type="title"/>
          </p:nvPr>
        </p:nvSpPr>
        <p:spPr/>
        <p:txBody>
          <a:bodyPr anchor="b"/>
          <a:p>
            <a:r>
              <a:rPr lang="zh-CN" altLang="en-US" sz="4000"/>
              <a:t>分布式操作系统</a:t>
            </a:r>
            <a:endParaRPr lang="zh-CN" altLang="en-US" sz="4000"/>
          </a:p>
        </p:txBody>
      </p:sp>
      <p:sp>
        <p:nvSpPr>
          <p:cNvPr id="408579" name="文本占位符 408578"/>
          <p:cNvSpPr>
            <a:spLocks noGrp="1"/>
          </p:cNvSpPr>
          <p:nvPr>
            <p:ph type="body" idx="1"/>
          </p:nvPr>
        </p:nvSpPr>
        <p:spPr/>
        <p:txBody>
          <a:bodyPr/>
          <a:p>
            <a:pPr>
              <a:lnSpc>
                <a:spcPct val="140000"/>
              </a:lnSpc>
            </a:pPr>
            <a:r>
              <a:rPr lang="zh-CN" altLang="en-US" sz="3600" dirty="0"/>
              <a:t>松散偶合系统 </a:t>
            </a:r>
            <a:endParaRPr lang="en-US" altLang="zh-CN" sz="3600"/>
          </a:p>
          <a:p>
            <a:pPr lvl="1">
              <a:lnSpc>
                <a:spcPct val="140000"/>
              </a:lnSpc>
            </a:pPr>
            <a:r>
              <a:rPr lang="zh-CN" altLang="en-US" dirty="0"/>
              <a:t>每个处理器有自身的本地存储器；</a:t>
            </a:r>
            <a:endParaRPr lang="en-US" altLang="zh-CN"/>
          </a:p>
          <a:p>
            <a:pPr lvl="1">
              <a:lnSpc>
                <a:spcPct val="140000"/>
              </a:lnSpc>
            </a:pPr>
            <a:r>
              <a:rPr lang="zh-CN" altLang="en-US" dirty="0"/>
              <a:t> 处理器之间通过各种通信设施，如高速总线、电话线等进行通信</a:t>
            </a:r>
            <a:endParaRPr lang="zh-CN" altLang="en-US" dirty="0"/>
          </a:p>
        </p:txBody>
      </p:sp>
    </p:spTree>
  </p:cSld>
  <p:clrMapOvr>
    <a:masterClrMapping/>
  </p:clrMapOvr>
  <p:transition>
    <p:blinds dir="vert"/>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2610" name="标题 452609"/>
          <p:cNvSpPr>
            <a:spLocks noGrp="1"/>
          </p:cNvSpPr>
          <p:nvPr>
            <p:ph type="title"/>
          </p:nvPr>
        </p:nvSpPr>
        <p:spPr>
          <a:xfrm>
            <a:off x="762000" y="0"/>
            <a:ext cx="6870700" cy="584200"/>
          </a:xfrm>
        </p:spPr>
        <p:txBody>
          <a:bodyPr anchor="b"/>
          <a:p>
            <a:r>
              <a:rPr lang="zh-CN" altLang="en-US" sz="2800" dirty="0"/>
              <a:t>分布式操作系统与网络操作系统的比较</a:t>
            </a:r>
            <a:endParaRPr lang="zh-CN" altLang="en-US" sz="2800" dirty="0"/>
          </a:p>
        </p:txBody>
      </p:sp>
      <p:sp>
        <p:nvSpPr>
          <p:cNvPr id="452611" name="文本占位符 452610"/>
          <p:cNvSpPr>
            <a:spLocks noGrp="1"/>
          </p:cNvSpPr>
          <p:nvPr>
            <p:ph type="body" idx="1"/>
          </p:nvPr>
        </p:nvSpPr>
        <p:spPr>
          <a:xfrm>
            <a:off x="165100" y="546735"/>
            <a:ext cx="8394700" cy="4929188"/>
          </a:xfrm>
        </p:spPr>
        <p:txBody>
          <a:bodyPr/>
          <a:p>
            <a:pPr>
              <a:lnSpc>
                <a:spcPct val="130000"/>
              </a:lnSpc>
              <a:buNone/>
            </a:pPr>
            <a:r>
              <a:rPr lang="zh-CN" altLang="en-US" sz="2000" dirty="0">
                <a:latin typeface="宋体" panose="02010600030101010101" pitchFamily="2" charset="-122"/>
                <a:cs typeface="Arial" panose="020B0604020202020204" pitchFamily="34" charset="0"/>
              </a:rPr>
              <a:t>(1)</a:t>
            </a:r>
            <a:r>
              <a:rPr lang="zh-CN" altLang="en-US" sz="2000" dirty="0">
                <a:latin typeface="宋体" panose="02010600030101010101" pitchFamily="2" charset="-122"/>
                <a:cs typeface="Times New Roman" panose="02020603050405020304" pitchFamily="18" charset="0"/>
              </a:rPr>
              <a:t> </a:t>
            </a:r>
            <a:r>
              <a:rPr lang="zh-CN" altLang="en-US" sz="2000" dirty="0">
                <a:latin typeface="宋体" panose="02010600030101010101" pitchFamily="2" charset="-122"/>
                <a:cs typeface="Arial" panose="020B0604020202020204" pitchFamily="34" charset="0"/>
              </a:rPr>
              <a:t>耦合程度（从分布式任务管理和调度）：</a:t>
            </a:r>
            <a:endParaRPr lang="zh-CN" altLang="en-US" sz="2000" dirty="0">
              <a:latin typeface="宋体" panose="02010600030101010101" pitchFamily="2" charset="-122"/>
              <a:cs typeface="Times New Roman" panose="02020603050405020304" pitchFamily="18" charset="0"/>
            </a:endParaRPr>
          </a:p>
          <a:p>
            <a:pPr>
              <a:lnSpc>
                <a:spcPct val="130000"/>
              </a:lnSpc>
              <a:buFont typeface="Wingdings" panose="05000000000000000000" pitchFamily="2" charset="2"/>
              <a:buNone/>
            </a:pPr>
            <a:r>
              <a:rPr lang="en-US" altLang="zh-CN" sz="2000">
                <a:latin typeface="宋体" panose="02010600030101010101" pitchFamily="2" charset="-122"/>
                <a:cs typeface="Times New Roman" panose="02020603050405020304" pitchFamily="18" charset="0"/>
              </a:rPr>
              <a:t>A.  </a:t>
            </a:r>
            <a:r>
              <a:rPr lang="zh-CN" altLang="en-US" sz="2000" dirty="0">
                <a:latin typeface="宋体" panose="02010600030101010101" pitchFamily="2" charset="-122"/>
              </a:rPr>
              <a:t>分布式系统是紧密耦合系统：分布式</a:t>
            </a:r>
            <a:r>
              <a:rPr lang="en-US" altLang="zh-CN" sz="2000">
                <a:latin typeface="宋体" panose="02010600030101010101" pitchFamily="2" charset="-122"/>
              </a:rPr>
              <a:t>OS</a:t>
            </a:r>
            <a:r>
              <a:rPr lang="zh-CN" altLang="en-US" sz="2000" dirty="0">
                <a:latin typeface="宋体" panose="02010600030101010101" pitchFamily="2" charset="-122"/>
              </a:rPr>
              <a:t>是在各机上统一建立的“</a:t>
            </a:r>
            <a:r>
              <a:rPr lang="en-US" altLang="zh-CN" sz="2000">
                <a:latin typeface="宋体" panose="02010600030101010101" pitchFamily="2" charset="-122"/>
              </a:rPr>
              <a:t>OS</a:t>
            </a:r>
            <a:r>
              <a:rPr lang="zh-CN" altLang="en-US" sz="2000" dirty="0">
                <a:latin typeface="宋体" panose="02010600030101010101" pitchFamily="2" charset="-122"/>
              </a:rPr>
              <a:t>同质”，直接管理</a:t>
            </a:r>
            <a:r>
              <a:rPr lang="en-US" altLang="zh-CN" sz="2000">
                <a:latin typeface="宋体" panose="02010600030101010101" pitchFamily="2" charset="-122"/>
              </a:rPr>
              <a:t>CPU、</a:t>
            </a:r>
            <a:r>
              <a:rPr lang="zh-CN" altLang="en-US" sz="2000" dirty="0">
                <a:latin typeface="宋体" panose="02010600030101010101" pitchFamily="2" charset="-122"/>
              </a:rPr>
              <a:t>存储器和外设；统一进行全系统的管理；</a:t>
            </a:r>
            <a:endParaRPr lang="zh-CN" altLang="en-US" sz="2000" dirty="0">
              <a:latin typeface="宋体" panose="02010600030101010101" pitchFamily="2" charset="-122"/>
            </a:endParaRPr>
          </a:p>
          <a:p>
            <a:pPr>
              <a:lnSpc>
                <a:spcPct val="130000"/>
              </a:lnSpc>
              <a:buFont typeface="Wingdings" panose="05000000000000000000" pitchFamily="2" charset="2"/>
              <a:buNone/>
            </a:pPr>
            <a:r>
              <a:rPr lang="en-US" altLang="zh-CN" sz="2000">
                <a:latin typeface="宋体" panose="02010600030101010101" pitchFamily="2" charset="-122"/>
              </a:rPr>
              <a:t>B.  </a:t>
            </a:r>
            <a:r>
              <a:rPr lang="zh-CN" altLang="en-US" sz="2000" dirty="0">
                <a:latin typeface="宋体" panose="02010600030101010101" pitchFamily="2" charset="-122"/>
              </a:rPr>
              <a:t>网络通常容许异种</a:t>
            </a:r>
            <a:r>
              <a:rPr lang="en-US" altLang="zh-CN" sz="2000">
                <a:latin typeface="宋体" panose="02010600030101010101" pitchFamily="2" charset="-122"/>
              </a:rPr>
              <a:t>OS</a:t>
            </a:r>
            <a:r>
              <a:rPr lang="zh-CN" altLang="en-US" sz="2000" dirty="0">
                <a:latin typeface="宋体" panose="02010600030101010101" pitchFamily="2" charset="-122"/>
              </a:rPr>
              <a:t>互连，各机上各种服务程序需按不同网络协议“协议同质”。</a:t>
            </a:r>
            <a:endParaRPr lang="zh-CN" altLang="en-US" sz="2000" dirty="0">
              <a:latin typeface="宋体" panose="02010600030101010101" pitchFamily="2" charset="-122"/>
            </a:endParaRPr>
          </a:p>
          <a:p>
            <a:pPr>
              <a:lnSpc>
                <a:spcPct val="130000"/>
              </a:lnSpc>
              <a:buNone/>
            </a:pPr>
            <a:r>
              <a:rPr lang="zh-CN" altLang="en-US" sz="2000" dirty="0">
                <a:latin typeface="宋体" panose="02010600030101010101" pitchFamily="2" charset="-122"/>
              </a:rPr>
              <a:t>(2) 并行性：</a:t>
            </a:r>
            <a:endParaRPr lang="zh-CN" altLang="en-US" sz="2000" dirty="0">
              <a:latin typeface="宋体" panose="02010600030101010101" pitchFamily="2" charset="-122"/>
            </a:endParaRPr>
          </a:p>
          <a:p>
            <a:pPr>
              <a:lnSpc>
                <a:spcPct val="130000"/>
              </a:lnSpc>
              <a:buNone/>
            </a:pPr>
            <a:r>
              <a:rPr lang="en-US" altLang="zh-CN" sz="2000">
                <a:latin typeface="宋体" panose="02010600030101010101" pitchFamily="2" charset="-122"/>
              </a:rPr>
              <a:t> A.</a:t>
            </a:r>
            <a:r>
              <a:rPr lang="zh-CN" altLang="en-US" sz="2000" dirty="0">
                <a:latin typeface="宋体" panose="02010600030101010101" pitchFamily="2" charset="-122"/>
              </a:rPr>
              <a:t>分布式</a:t>
            </a:r>
            <a:r>
              <a:rPr lang="en-US" altLang="zh-CN" sz="2000">
                <a:latin typeface="宋体" panose="02010600030101010101" pitchFamily="2" charset="-122"/>
              </a:rPr>
              <a:t>OS</a:t>
            </a:r>
            <a:r>
              <a:rPr lang="zh-CN" altLang="en-US" sz="2000" dirty="0">
                <a:latin typeface="宋体" panose="02010600030101010101" pitchFamily="2" charset="-122"/>
              </a:rPr>
              <a:t>可以将一个进程分散在各机上并行执行“进程迁移”；</a:t>
            </a:r>
            <a:endParaRPr lang="zh-CN" altLang="en-US" sz="2000" dirty="0">
              <a:latin typeface="宋体" panose="02010600030101010101" pitchFamily="2" charset="-122"/>
            </a:endParaRPr>
          </a:p>
          <a:p>
            <a:pPr>
              <a:lnSpc>
                <a:spcPct val="130000"/>
              </a:lnSpc>
              <a:buNone/>
            </a:pPr>
            <a:r>
              <a:rPr lang="zh-CN" altLang="en-US" sz="2000" dirty="0">
                <a:latin typeface="宋体" panose="02010600030101010101" pitchFamily="2" charset="-122"/>
              </a:rPr>
              <a:t> </a:t>
            </a:r>
            <a:r>
              <a:rPr lang="en-US" altLang="zh-CN" sz="2000">
                <a:latin typeface="宋体" panose="02010600030101010101" pitchFamily="2" charset="-122"/>
              </a:rPr>
              <a:t>B.</a:t>
            </a:r>
            <a:r>
              <a:rPr lang="zh-CN" altLang="en-US" sz="2000" dirty="0">
                <a:latin typeface="宋体" panose="02010600030101010101" pitchFamily="2" charset="-122"/>
              </a:rPr>
              <a:t>网络则各机上的进程独立。</a:t>
            </a:r>
            <a:endParaRPr lang="zh-CN" altLang="en-US" sz="2000" dirty="0">
              <a:latin typeface="宋体" panose="02010600030101010101" pitchFamily="2" charset="-122"/>
            </a:endParaRPr>
          </a:p>
          <a:p>
            <a:pPr>
              <a:lnSpc>
                <a:spcPct val="130000"/>
              </a:lnSpc>
              <a:buNone/>
            </a:pPr>
            <a:r>
              <a:rPr lang="zh-CN" altLang="en-US" sz="2000" dirty="0">
                <a:latin typeface="宋体" panose="02010600030101010101" pitchFamily="2" charset="-122"/>
              </a:rPr>
              <a:t>(3) 透明性：用户是否知道或指定资源在哪个机器上（如</a:t>
            </a:r>
            <a:r>
              <a:rPr lang="en-US" altLang="zh-CN" sz="2000">
                <a:latin typeface="宋体" panose="02010600030101010101" pitchFamily="2" charset="-122"/>
              </a:rPr>
              <a:t>CPU、</a:t>
            </a:r>
            <a:r>
              <a:rPr lang="zh-CN" altLang="en-US" sz="2000" dirty="0">
                <a:latin typeface="宋体" panose="02010600030101010101" pitchFamily="2" charset="-122"/>
              </a:rPr>
              <a:t>内存或外设）。</a:t>
            </a:r>
            <a:endParaRPr lang="zh-CN" altLang="en-US" sz="2000" dirty="0">
              <a:latin typeface="宋体" panose="02010600030101010101" pitchFamily="2" charset="-122"/>
            </a:endParaRPr>
          </a:p>
          <a:p>
            <a:pPr>
              <a:lnSpc>
                <a:spcPct val="130000"/>
              </a:lnSpc>
              <a:buNone/>
            </a:pPr>
            <a:r>
              <a:rPr lang="en-US" altLang="zh-CN" sz="2000">
                <a:latin typeface="宋体" panose="02010600030101010101" pitchFamily="2" charset="-122"/>
              </a:rPr>
              <a:t>A. </a:t>
            </a:r>
            <a:r>
              <a:rPr lang="zh-CN" altLang="en-US" sz="2000" dirty="0">
                <a:latin typeface="宋体" panose="02010600030101010101" pitchFamily="2" charset="-122"/>
              </a:rPr>
              <a:t>系统的网络资源调度对用户透明，用户不了解所占有资源的位置；</a:t>
            </a:r>
            <a:endParaRPr lang="zh-CN" altLang="en-US" sz="2000" dirty="0">
              <a:latin typeface="宋体" panose="02010600030101010101" pitchFamily="2" charset="-122"/>
            </a:endParaRPr>
          </a:p>
          <a:p>
            <a:pPr>
              <a:lnSpc>
                <a:spcPct val="130000"/>
              </a:lnSpc>
              <a:buNone/>
            </a:pPr>
            <a:r>
              <a:rPr lang="en-US" altLang="zh-CN" sz="2000">
                <a:latin typeface="宋体" panose="02010600030101010101" pitchFamily="2" charset="-122"/>
              </a:rPr>
              <a:t>B. </a:t>
            </a:r>
            <a:r>
              <a:rPr lang="zh-CN" altLang="en-US" sz="2000" dirty="0">
                <a:latin typeface="宋体" panose="02010600030101010101" pitchFamily="2" charset="-122"/>
              </a:rPr>
              <a:t>网络操作系统中对网络资源的使用要由用户明确指定；</a:t>
            </a:r>
            <a:endParaRPr lang="zh-CN" altLang="en-US" sz="2000" dirty="0">
              <a:latin typeface="宋体" panose="02010600030101010101" pitchFamily="2" charset="-122"/>
            </a:endParaRPr>
          </a:p>
          <a:p>
            <a:pPr>
              <a:lnSpc>
                <a:spcPct val="130000"/>
              </a:lnSpc>
              <a:buNone/>
            </a:pPr>
            <a:r>
              <a:rPr lang="zh-CN" altLang="en-US" sz="2000" dirty="0">
                <a:latin typeface="宋体" panose="02010600030101010101" pitchFamily="2" charset="-122"/>
              </a:rPr>
              <a:t>(4) 健壮性：分布式系统要求更强的容错能力（工作时系统重构）</a:t>
            </a:r>
            <a:endParaRPr lang="zh-CN" altLang="en-US" sz="2000" dirty="0">
              <a:latin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2611">
                                            <p:txEl>
                                              <p:charRg st="143" end="152"/>
                                            </p:txEl>
                                          </p:spTgt>
                                        </p:tgtEl>
                                        <p:attrNameLst>
                                          <p:attrName>style.visibility</p:attrName>
                                        </p:attrNameLst>
                                      </p:cBhvr>
                                      <p:to>
                                        <p:strVal val="visible"/>
                                      </p:to>
                                    </p:set>
                                    <p:anim calcmode="lin" valueType="num">
                                      <p:cBhvr additive="base">
                                        <p:cTn id="7" dur="500" fill="hold"/>
                                        <p:tgtEl>
                                          <p:spTgt spid="452611">
                                            <p:txEl>
                                              <p:charRg st="143" end="15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2611">
                                            <p:txEl>
                                              <p:charRg st="143" end="15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2611">
                                            <p:txEl>
                                              <p:charRg st="4" end="4"/>
                                            </p:txEl>
                                          </p:spTgt>
                                        </p:tgtEl>
                                        <p:attrNameLst>
                                          <p:attrName>style.visibility</p:attrName>
                                        </p:attrNameLst>
                                      </p:cBhvr>
                                      <p:to>
                                        <p:strVal val="visible"/>
                                      </p:to>
                                    </p:set>
                                    <p:anim calcmode="lin" valueType="num">
                                      <p:cBhvr additive="base">
                                        <p:cTn id="13" dur="500" fill="hold"/>
                                        <p:tgtEl>
                                          <p:spTgt spid="452611">
                                            <p:txEl>
                                              <p:char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2611">
                                            <p:txEl>
                                              <p:char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52611">
                                            <p:txEl>
                                              <p:charRg st="191" end="214"/>
                                            </p:txEl>
                                          </p:spTgt>
                                        </p:tgtEl>
                                        <p:attrNameLst>
                                          <p:attrName>style.visibility</p:attrName>
                                        </p:attrNameLst>
                                      </p:cBhvr>
                                      <p:to>
                                        <p:strVal val="visible"/>
                                      </p:to>
                                    </p:set>
                                    <p:anim calcmode="lin" valueType="num">
                                      <p:cBhvr additive="base">
                                        <p:cTn id="17" dur="500" fill="hold"/>
                                        <p:tgtEl>
                                          <p:spTgt spid="452611">
                                            <p:txEl>
                                              <p:charRg st="191" end="21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52611">
                                            <p:txEl>
                                              <p:charRg st="191" end="21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52611">
                                            <p:txEl>
                                              <p:charRg st="214" end="253"/>
                                            </p:txEl>
                                          </p:spTgt>
                                        </p:tgtEl>
                                        <p:attrNameLst>
                                          <p:attrName>style.visibility</p:attrName>
                                        </p:attrNameLst>
                                      </p:cBhvr>
                                      <p:to>
                                        <p:strVal val="visible"/>
                                      </p:to>
                                    </p:set>
                                    <p:anim calcmode="lin" valueType="num">
                                      <p:cBhvr additive="base">
                                        <p:cTn id="23" dur="500" fill="hold"/>
                                        <p:tgtEl>
                                          <p:spTgt spid="452611">
                                            <p:txEl>
                                              <p:charRg st="214" end="25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52611">
                                            <p:txEl>
                                              <p:charRg st="214" end="25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52611">
                                            <p:txEl>
                                              <p:charRg st="7" end="7"/>
                                            </p:txEl>
                                          </p:spTgt>
                                        </p:tgtEl>
                                        <p:attrNameLst>
                                          <p:attrName>style.visibility</p:attrName>
                                        </p:attrNameLst>
                                      </p:cBhvr>
                                      <p:to>
                                        <p:strVal val="visible"/>
                                      </p:to>
                                    </p:set>
                                    <p:anim calcmode="lin" valueType="num">
                                      <p:cBhvr additive="base">
                                        <p:cTn id="29" dur="500" fill="hold"/>
                                        <p:tgtEl>
                                          <p:spTgt spid="452611">
                                            <p:txEl>
                                              <p:char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52611">
                                            <p:txEl>
                                              <p:char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52611">
                                            <p:txEl>
                                              <p:charRg st="296" end="331"/>
                                            </p:txEl>
                                          </p:spTgt>
                                        </p:tgtEl>
                                        <p:attrNameLst>
                                          <p:attrName>style.visibility</p:attrName>
                                        </p:attrNameLst>
                                      </p:cBhvr>
                                      <p:to>
                                        <p:strVal val="visible"/>
                                      </p:to>
                                    </p:set>
                                    <p:anim calcmode="lin" valueType="num">
                                      <p:cBhvr additive="base">
                                        <p:cTn id="33" dur="500" fill="hold"/>
                                        <p:tgtEl>
                                          <p:spTgt spid="452611">
                                            <p:txEl>
                                              <p:charRg st="296" end="33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52611">
                                            <p:txEl>
                                              <p:charRg st="296" end="33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52611">
                                            <p:txEl>
                                              <p:charRg st="331" end="363"/>
                                            </p:txEl>
                                          </p:spTgt>
                                        </p:tgtEl>
                                        <p:attrNameLst>
                                          <p:attrName>style.visibility</p:attrName>
                                        </p:attrNameLst>
                                      </p:cBhvr>
                                      <p:to>
                                        <p:strVal val="visible"/>
                                      </p:to>
                                    </p:set>
                                    <p:anim calcmode="lin" valueType="num">
                                      <p:cBhvr additive="base">
                                        <p:cTn id="39" dur="500" fill="hold"/>
                                        <p:tgtEl>
                                          <p:spTgt spid="452611">
                                            <p:txEl>
                                              <p:charRg st="331" end="36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52611">
                                            <p:txEl>
                                              <p:charRg st="331" end="36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3698" name="标题 413697"/>
          <p:cNvSpPr>
            <a:spLocks noGrp="1"/>
          </p:cNvSpPr>
          <p:nvPr>
            <p:ph type="title"/>
          </p:nvPr>
        </p:nvSpPr>
        <p:spPr/>
        <p:txBody>
          <a:bodyPr anchor="b"/>
          <a:p>
            <a:r>
              <a:rPr lang="en-US" altLang="zh-CN" sz="3600"/>
              <a:t> </a:t>
            </a:r>
            <a:r>
              <a:rPr lang="zh-CN" altLang="en-US" sz="3600"/>
              <a:t>嵌入式系统</a:t>
            </a:r>
            <a:br>
              <a:rPr lang="zh-CN" altLang="en-US" sz="3600"/>
            </a:br>
            <a:endParaRPr lang="en-US" altLang="zh-CN" sz="3200"/>
          </a:p>
        </p:txBody>
      </p:sp>
      <p:sp>
        <p:nvSpPr>
          <p:cNvPr id="413699" name="文本占位符 413698"/>
          <p:cNvSpPr>
            <a:spLocks noGrp="1"/>
          </p:cNvSpPr>
          <p:nvPr>
            <p:ph type="body" idx="1"/>
          </p:nvPr>
        </p:nvSpPr>
        <p:spPr/>
        <p:txBody>
          <a:bodyPr/>
          <a:p>
            <a:r>
              <a:rPr lang="zh-CN" altLang="en-US" dirty="0"/>
              <a:t>嵌入式操作系统</a:t>
            </a:r>
            <a:endParaRPr lang="zh-CN" altLang="en-US" dirty="0"/>
          </a:p>
          <a:p>
            <a:pPr>
              <a:buNone/>
            </a:pPr>
            <a:r>
              <a:rPr lang="zh-CN" altLang="en-US" dirty="0"/>
              <a:t>   运行在嵌入式系统环境中，对整个嵌入式系统以及它所操作、控制的各种部件装置等资源进行统一协调、调度、指挥和控制的系统软件。 </a:t>
            </a:r>
            <a:endParaRPr lang="zh-CN" altLang="en-US" dirty="0"/>
          </a:p>
          <a:p>
            <a:r>
              <a:rPr lang="zh-CN" altLang="en-US" dirty="0"/>
              <a:t>限制条件：大小、内存、能源</a:t>
            </a:r>
            <a:r>
              <a:rPr lang="en-US" altLang="zh-CN"/>
              <a:t>.</a:t>
            </a:r>
            <a:endParaRPr lang="en-US" altLang="zh-CN"/>
          </a:p>
          <a:p>
            <a:endParaRPr lang="zh-CN" altLang="en-US" dirty="0"/>
          </a:p>
        </p:txBody>
      </p:sp>
    </p:spTree>
  </p:cSld>
  <p:clrMapOvr>
    <a:masterClrMapping/>
  </p:clrMapOvr>
  <p:transition>
    <p:blinds dir="ver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2" name="矩形 286721"/>
          <p:cNvSpPr/>
          <p:nvPr/>
        </p:nvSpPr>
        <p:spPr>
          <a:xfrm>
            <a:off x="3530600" y="528638"/>
            <a:ext cx="2268538" cy="579437"/>
          </a:xfrm>
          <a:prstGeom prst="rect">
            <a:avLst/>
          </a:prstGeom>
          <a:noFill/>
          <a:ln w="9525">
            <a:noFill/>
          </a:ln>
        </p:spPr>
        <p:txBody>
          <a:bodyPr wrap="none" anchor="t">
            <a:spAutoFit/>
          </a:bodyPr>
          <a:p>
            <a:r>
              <a:rPr lang="en-US" altLang="zh-CN" sz="3200" b="1">
                <a:solidFill>
                  <a:schemeClr val="folHlink"/>
                </a:solidFill>
                <a:latin typeface="Comic Sans MS" panose="030F0702030302020204" pitchFamily="66" charset="0"/>
              </a:rPr>
              <a:t>EOS</a:t>
            </a:r>
            <a:r>
              <a:rPr lang="zh-CN" altLang="en-US" sz="3200" b="1" dirty="0">
                <a:solidFill>
                  <a:schemeClr val="folHlink"/>
                </a:solidFill>
                <a:latin typeface="Comic Sans MS" panose="030F0702030302020204" pitchFamily="66" charset="0"/>
              </a:rPr>
              <a:t>的应用</a:t>
            </a:r>
            <a:endParaRPr lang="zh-CN" altLang="en-US" sz="3200" b="1" dirty="0">
              <a:solidFill>
                <a:schemeClr val="folHlink"/>
              </a:solidFill>
              <a:latin typeface="Comic Sans MS" panose="030F0702030302020204" pitchFamily="66" charset="0"/>
              <a:ea typeface="楷体_GB2312" pitchFamily="49" charset="-122"/>
            </a:endParaRPr>
          </a:p>
        </p:txBody>
      </p:sp>
      <p:grpSp>
        <p:nvGrpSpPr>
          <p:cNvPr id="286723" name="组合 286722"/>
          <p:cNvGrpSpPr/>
          <p:nvPr/>
        </p:nvGrpSpPr>
        <p:grpSpPr>
          <a:xfrm>
            <a:off x="228600" y="1377950"/>
            <a:ext cx="8686800" cy="4889500"/>
            <a:chOff x="144" y="808"/>
            <a:chExt cx="5472" cy="3080"/>
          </a:xfrm>
        </p:grpSpPr>
        <p:pic>
          <p:nvPicPr>
            <p:cNvPr id="286724" name="图片 286723" descr="EOS_app"/>
            <p:cNvPicPr>
              <a:picLocks noChangeAspect="1"/>
            </p:cNvPicPr>
            <p:nvPr/>
          </p:nvPicPr>
          <p:blipFill>
            <a:blip r:embed="rId1"/>
            <a:stretch>
              <a:fillRect/>
            </a:stretch>
          </p:blipFill>
          <p:spPr>
            <a:xfrm>
              <a:off x="192" y="808"/>
              <a:ext cx="5424" cy="3080"/>
            </a:xfrm>
            <a:prstGeom prst="rect">
              <a:avLst/>
            </a:prstGeom>
            <a:noFill/>
            <a:ln w="9525">
              <a:noFill/>
            </a:ln>
          </p:spPr>
        </p:pic>
        <p:sp>
          <p:nvSpPr>
            <p:cNvPr id="286725" name="矩形 286724"/>
            <p:cNvSpPr/>
            <p:nvPr/>
          </p:nvSpPr>
          <p:spPr>
            <a:xfrm>
              <a:off x="144" y="3341"/>
              <a:ext cx="599"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智能卡</a:t>
              </a:r>
              <a:endParaRPr lang="zh-CN" altLang="en-US" sz="2000" b="1" dirty="0">
                <a:solidFill>
                  <a:srgbClr val="006600"/>
                </a:solidFill>
                <a:latin typeface="Times New Roman" panose="02020603050405020304" pitchFamily="18" charset="0"/>
              </a:endParaRPr>
            </a:p>
          </p:txBody>
        </p:sp>
        <p:sp>
          <p:nvSpPr>
            <p:cNvPr id="286726" name="矩形 286725"/>
            <p:cNvSpPr/>
            <p:nvPr/>
          </p:nvSpPr>
          <p:spPr>
            <a:xfrm>
              <a:off x="488" y="2774"/>
              <a:ext cx="760"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移动通信</a:t>
              </a:r>
              <a:endParaRPr lang="zh-CN" altLang="en-US" sz="2000" b="1" dirty="0">
                <a:solidFill>
                  <a:srgbClr val="006600"/>
                </a:solidFill>
                <a:latin typeface="Times New Roman" panose="02020603050405020304" pitchFamily="18" charset="0"/>
              </a:endParaRPr>
            </a:p>
          </p:txBody>
        </p:sp>
        <p:sp>
          <p:nvSpPr>
            <p:cNvPr id="286727" name="矩形 286726"/>
            <p:cNvSpPr/>
            <p:nvPr/>
          </p:nvSpPr>
          <p:spPr>
            <a:xfrm>
              <a:off x="1968" y="3309"/>
              <a:ext cx="841" cy="231"/>
            </a:xfrm>
            <a:prstGeom prst="rect">
              <a:avLst/>
            </a:prstGeom>
            <a:noFill/>
            <a:ln w="9525">
              <a:noFill/>
            </a:ln>
          </p:spPr>
          <p:txBody>
            <a:bodyPr wrap="none" anchor="t">
              <a:spAutoFit/>
            </a:bodyPr>
            <a:p>
              <a:r>
                <a:rPr lang="zh-CN" altLang="en-US" b="1" dirty="0">
                  <a:solidFill>
                    <a:srgbClr val="006600"/>
                  </a:solidFill>
                  <a:latin typeface="Times New Roman" panose="02020603050405020304" pitchFamily="18" charset="0"/>
                </a:rPr>
                <a:t>计算机外设</a:t>
              </a:r>
              <a:endParaRPr lang="zh-CN" altLang="en-US" b="1" dirty="0">
                <a:solidFill>
                  <a:srgbClr val="006600"/>
                </a:solidFill>
                <a:latin typeface="Times New Roman" panose="02020603050405020304" pitchFamily="18" charset="0"/>
              </a:endParaRPr>
            </a:p>
          </p:txBody>
        </p:sp>
        <p:sp>
          <p:nvSpPr>
            <p:cNvPr id="286728" name="矩形 286727"/>
            <p:cNvSpPr/>
            <p:nvPr/>
          </p:nvSpPr>
          <p:spPr>
            <a:xfrm>
              <a:off x="2208" y="2784"/>
              <a:ext cx="599"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机顶盒</a:t>
              </a:r>
              <a:endParaRPr lang="zh-CN" altLang="en-US" sz="2000" b="1" dirty="0">
                <a:solidFill>
                  <a:srgbClr val="006600"/>
                </a:solidFill>
                <a:latin typeface="Times New Roman" panose="02020603050405020304" pitchFamily="18" charset="0"/>
              </a:endParaRPr>
            </a:p>
          </p:txBody>
        </p:sp>
        <p:sp>
          <p:nvSpPr>
            <p:cNvPr id="286729" name="矩形 286728"/>
            <p:cNvSpPr/>
            <p:nvPr/>
          </p:nvSpPr>
          <p:spPr>
            <a:xfrm>
              <a:off x="1544" y="2079"/>
              <a:ext cx="760"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零售设备</a:t>
              </a:r>
              <a:endParaRPr lang="zh-CN" altLang="en-US" sz="2000" b="1" dirty="0">
                <a:solidFill>
                  <a:srgbClr val="006600"/>
                </a:solidFill>
                <a:latin typeface="Times New Roman" panose="02020603050405020304" pitchFamily="18" charset="0"/>
              </a:endParaRPr>
            </a:p>
          </p:txBody>
        </p:sp>
        <p:sp>
          <p:nvSpPr>
            <p:cNvPr id="286730" name="矩形 286729"/>
            <p:cNvSpPr/>
            <p:nvPr/>
          </p:nvSpPr>
          <p:spPr>
            <a:xfrm>
              <a:off x="3081" y="1196"/>
              <a:ext cx="599"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印刷机</a:t>
              </a:r>
              <a:endParaRPr lang="zh-CN" altLang="en-US" sz="2000" b="1" dirty="0">
                <a:solidFill>
                  <a:srgbClr val="006600"/>
                </a:solidFill>
                <a:latin typeface="Times New Roman" panose="02020603050405020304" pitchFamily="18" charset="0"/>
              </a:endParaRPr>
            </a:p>
          </p:txBody>
        </p:sp>
        <p:sp>
          <p:nvSpPr>
            <p:cNvPr id="286731" name="矩形 286730"/>
            <p:cNvSpPr/>
            <p:nvPr/>
          </p:nvSpPr>
          <p:spPr>
            <a:xfrm>
              <a:off x="3693" y="2205"/>
              <a:ext cx="551" cy="231"/>
            </a:xfrm>
            <a:prstGeom prst="rect">
              <a:avLst/>
            </a:prstGeom>
            <a:noFill/>
            <a:ln w="9525">
              <a:noFill/>
            </a:ln>
          </p:spPr>
          <p:txBody>
            <a:bodyPr wrap="none" anchor="t">
              <a:spAutoFit/>
            </a:bodyPr>
            <a:p>
              <a:r>
                <a:rPr lang="zh-CN" altLang="en-US" b="1" dirty="0">
                  <a:solidFill>
                    <a:srgbClr val="006600"/>
                  </a:solidFill>
                  <a:latin typeface="Times New Roman" panose="02020603050405020304" pitchFamily="18" charset="0"/>
                </a:rPr>
                <a:t>复印机</a:t>
              </a:r>
              <a:endParaRPr lang="zh-CN" altLang="en-US" b="1" dirty="0">
                <a:solidFill>
                  <a:srgbClr val="006600"/>
                </a:solidFill>
                <a:latin typeface="Times New Roman" panose="02020603050405020304" pitchFamily="18" charset="0"/>
              </a:endParaRPr>
            </a:p>
          </p:txBody>
        </p:sp>
        <p:sp>
          <p:nvSpPr>
            <p:cNvPr id="286732" name="矩形 286731"/>
            <p:cNvSpPr/>
            <p:nvPr/>
          </p:nvSpPr>
          <p:spPr>
            <a:xfrm>
              <a:off x="4482" y="2160"/>
              <a:ext cx="1082"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互联网服务器</a:t>
              </a:r>
              <a:endParaRPr lang="zh-CN" altLang="en-US" sz="2000" b="1" dirty="0">
                <a:solidFill>
                  <a:srgbClr val="006600"/>
                </a:solidFill>
                <a:latin typeface="Times New Roman" panose="02020603050405020304" pitchFamily="18" charset="0"/>
              </a:endParaRPr>
            </a:p>
          </p:txBody>
        </p:sp>
        <p:sp>
          <p:nvSpPr>
            <p:cNvPr id="286733" name="矩形 286732"/>
            <p:cNvSpPr/>
            <p:nvPr/>
          </p:nvSpPr>
          <p:spPr>
            <a:xfrm>
              <a:off x="3716" y="828"/>
              <a:ext cx="1082"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电话交换设备</a:t>
              </a:r>
              <a:endParaRPr lang="zh-CN" altLang="en-US" sz="2000" b="1" dirty="0">
                <a:solidFill>
                  <a:srgbClr val="006600"/>
                </a:solidFill>
                <a:latin typeface="Times New Roman" panose="02020603050405020304" pitchFamily="18" charset="0"/>
              </a:endParaRPr>
            </a:p>
          </p:txBody>
        </p:sp>
      </p:grpSp>
    </p:spTree>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468313" y="188913"/>
            <a:ext cx="8142287" cy="1143000"/>
          </a:xfrm>
        </p:spPr>
        <p:txBody>
          <a:bodyPr/>
          <a:lstStyle/>
          <a:p>
            <a:pPr eaLnBrk="1" hangingPunct="1"/>
            <a:r>
              <a:rPr lang="en-US" altLang="zh-CN" b="1" smtClean="0">
                <a:cs typeface="Times New Roman" panose="02020603050405020304" pitchFamily="18" charset="0"/>
              </a:rPr>
              <a:t> </a:t>
            </a:r>
            <a:r>
              <a:rPr lang="en-US" altLang="zh-CN" sz="4800" smtClean="0">
                <a:latin typeface="华文新魏" panose="02010800040101010101" pitchFamily="2" charset="-122"/>
                <a:ea typeface="华文新魏" panose="02010800040101010101" pitchFamily="2" charset="-122"/>
              </a:rPr>
              <a:t>1.1.2</a:t>
            </a:r>
            <a:r>
              <a:rPr lang="zh-CN" altLang="en-US" sz="4800" smtClean="0">
                <a:latin typeface="华文新魏" panose="02010800040101010101" pitchFamily="2" charset="-122"/>
                <a:ea typeface="华文新魏" panose="02010800040101010101" pitchFamily="2" charset="-122"/>
              </a:rPr>
              <a:t>操作系统</a:t>
            </a:r>
            <a:r>
              <a:rPr lang="zh-CN" altLang="zh-CN" sz="4800" smtClean="0">
                <a:latin typeface="华文新魏" panose="02010800040101010101" pitchFamily="2" charset="-122"/>
                <a:ea typeface="华文新魏" panose="02010800040101010101" pitchFamily="2" charset="-122"/>
              </a:rPr>
              <a:t>定义</a:t>
            </a:r>
            <a:r>
              <a:rPr lang="zh-CN" altLang="en-US" sz="4800" smtClean="0">
                <a:latin typeface="华文新魏" panose="02010800040101010101" pitchFamily="2" charset="-122"/>
                <a:ea typeface="华文新魏" panose="02010800040101010101" pitchFamily="2" charset="-122"/>
              </a:rPr>
              <a:t>和作用</a:t>
            </a:r>
            <a:endParaRPr lang="zh-CN" altLang="en-US" sz="4800" smtClean="0">
              <a:ea typeface="黑体" panose="02010609060101010101" charset="-122"/>
            </a:endParaRPr>
          </a:p>
        </p:txBody>
      </p:sp>
      <p:sp>
        <p:nvSpPr>
          <p:cNvPr id="41986" name="Rectangle 3"/>
          <p:cNvSpPr>
            <a:spLocks noGrp="1" noChangeArrowheads="1"/>
          </p:cNvSpPr>
          <p:nvPr>
            <p:ph idx="1"/>
          </p:nvPr>
        </p:nvSpPr>
        <p:spPr>
          <a:xfrm>
            <a:off x="179388" y="1341438"/>
            <a:ext cx="8748712" cy="4895850"/>
          </a:xfrm>
        </p:spPr>
        <p:txBody>
          <a:bodyPr/>
          <a:lstStyle/>
          <a:p>
            <a:pPr marL="609600" indent="-609600" eaLnBrk="1" hangingPunct="1"/>
            <a:r>
              <a:rPr lang="zh-CN" altLang="en-US" sz="4400" dirty="0" smtClean="0">
                <a:solidFill>
                  <a:schemeClr val="tx2"/>
                </a:solidFill>
                <a:latin typeface="华文新魏" panose="02010800040101010101" pitchFamily="2" charset="-122"/>
                <a:ea typeface="华文新魏" panose="02010800040101010101" pitchFamily="2" charset="-122"/>
              </a:rPr>
              <a:t>操作系统定义</a:t>
            </a:r>
            <a:endParaRPr lang="zh-CN" altLang="en-US" sz="4000" dirty="0" smtClean="0">
              <a:latin typeface="华文新魏" panose="02010800040101010101" pitchFamily="2" charset="-122"/>
              <a:ea typeface="华文新魏" panose="02010800040101010101" pitchFamily="2" charset="-122"/>
            </a:endParaRPr>
          </a:p>
          <a:p>
            <a:pPr marL="990600" lvl="1" indent="-533400" eaLnBrk="1" hangingPunct="1"/>
            <a:r>
              <a:rPr lang="zh-CN" altLang="zh-CN" sz="3200" dirty="0" smtClean="0">
                <a:ea typeface="华文新魏" panose="02010800040101010101" pitchFamily="2" charset="-122"/>
              </a:rPr>
              <a:t>管理系统资源、控制程序执行、改善人机界面、提供各种服务，并合理组织计算机工作流程和为用户方便有效地使用计算机提供良好运行环境的一种系统软件。</a:t>
            </a:r>
            <a:endParaRPr lang="zh-CN" altLang="en-US" sz="3200" dirty="0" smtClean="0">
              <a:ea typeface="华文新魏" panose="02010800040101010101" pitchFamily="2" charset="-122"/>
            </a:endParaRPr>
          </a:p>
          <a:p>
            <a:pPr marL="990600" lvl="1" indent="-533400"/>
            <a:r>
              <a:rPr lang="zh-CN" altLang="en-US" sz="3200" dirty="0" smtClean="0">
                <a:ea typeface="华文新魏" panose="02010800040101010101" pitchFamily="2" charset="-122"/>
              </a:rPr>
              <a:t>用以</a:t>
            </a:r>
            <a:r>
              <a:rPr lang="zh-CN" altLang="en-US" sz="3200" dirty="0" smtClean="0">
                <a:solidFill>
                  <a:srgbClr val="CC3300"/>
                </a:solidFill>
                <a:ea typeface="华文新魏" panose="02010800040101010101" pitchFamily="2" charset="-122"/>
              </a:rPr>
              <a:t>控制和管理系统资源</a:t>
            </a:r>
            <a:r>
              <a:rPr lang="zh-CN" altLang="en-US" sz="3200" dirty="0" smtClean="0">
                <a:ea typeface="华文新魏" panose="02010800040101010101" pitchFamily="2" charset="-122"/>
              </a:rPr>
              <a:t>，</a:t>
            </a:r>
            <a:r>
              <a:rPr lang="zh-CN" altLang="en-US" sz="3200" dirty="0" smtClean="0">
                <a:solidFill>
                  <a:srgbClr val="CC3300"/>
                </a:solidFill>
                <a:ea typeface="华文新魏" panose="02010800040101010101" pitchFamily="2" charset="-122"/>
              </a:rPr>
              <a:t>方便用户使用计算机</a:t>
            </a:r>
            <a:r>
              <a:rPr lang="zh-CN" altLang="en-US" sz="3200" dirty="0" smtClean="0">
                <a:ea typeface="华文新魏" panose="02010800040101010101" pitchFamily="2" charset="-122"/>
              </a:rPr>
              <a:t>的</a:t>
            </a:r>
            <a:r>
              <a:rPr lang="zh-CN" altLang="en-US" sz="3200" dirty="0" smtClean="0">
                <a:solidFill>
                  <a:srgbClr val="CC3300"/>
                </a:solidFill>
                <a:ea typeface="华文新魏" panose="02010800040101010101" pitchFamily="2" charset="-122"/>
              </a:rPr>
              <a:t>程序集合</a:t>
            </a:r>
            <a:r>
              <a:rPr lang="zh-CN" altLang="en-US" sz="3200" dirty="0" smtClean="0">
                <a:ea typeface="华文新魏" panose="02010800040101010101" pitchFamily="2" charset="-122"/>
              </a:rPr>
              <a:t>。</a:t>
            </a:r>
            <a:endParaRPr lang="zh-CN" altLang="en-US" sz="3200" dirty="0" smtClean="0">
              <a:ea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8" name="矩形 290817"/>
          <p:cNvSpPr/>
          <p:nvPr/>
        </p:nvSpPr>
        <p:spPr>
          <a:xfrm>
            <a:off x="3730625" y="762000"/>
            <a:ext cx="2268538" cy="579438"/>
          </a:xfrm>
          <a:prstGeom prst="rect">
            <a:avLst/>
          </a:prstGeom>
          <a:noFill/>
          <a:ln w="9525">
            <a:noFill/>
          </a:ln>
        </p:spPr>
        <p:txBody>
          <a:bodyPr wrap="none" anchor="t">
            <a:spAutoFit/>
          </a:bodyPr>
          <a:p>
            <a:r>
              <a:rPr lang="en-US" altLang="zh-CN" sz="3200" b="1">
                <a:solidFill>
                  <a:schemeClr val="folHlink"/>
                </a:solidFill>
                <a:latin typeface="Comic Sans MS" panose="030F0702030302020204" pitchFamily="66" charset="0"/>
              </a:rPr>
              <a:t>EOS</a:t>
            </a:r>
            <a:r>
              <a:rPr lang="zh-CN" altLang="en-US" sz="3200" b="1" dirty="0">
                <a:solidFill>
                  <a:schemeClr val="folHlink"/>
                </a:solidFill>
                <a:latin typeface="Comic Sans MS" panose="030F0702030302020204" pitchFamily="66" charset="0"/>
              </a:rPr>
              <a:t>的应用</a:t>
            </a:r>
            <a:endParaRPr lang="zh-CN" altLang="en-US" sz="3200" b="1" dirty="0">
              <a:solidFill>
                <a:schemeClr val="folHlink"/>
              </a:solidFill>
              <a:latin typeface="Comic Sans MS" panose="030F0702030302020204" pitchFamily="66" charset="0"/>
            </a:endParaRPr>
          </a:p>
        </p:txBody>
      </p:sp>
      <p:pic>
        <p:nvPicPr>
          <p:cNvPr id="290819" name="图片 290818" descr="wec"/>
          <p:cNvPicPr>
            <a:picLocks noChangeAspect="1"/>
          </p:cNvPicPr>
          <p:nvPr/>
        </p:nvPicPr>
        <p:blipFill>
          <a:blip r:embed="rId1"/>
          <a:stretch>
            <a:fillRect/>
          </a:stretch>
        </p:blipFill>
        <p:spPr>
          <a:xfrm>
            <a:off x="1566863" y="1674813"/>
            <a:ext cx="7058025" cy="4132262"/>
          </a:xfrm>
          <a:prstGeom prst="rect">
            <a:avLst/>
          </a:prstGeom>
          <a:noFill/>
          <a:ln w="9525">
            <a:noFill/>
          </a:ln>
        </p:spPr>
      </p:pic>
      <p:sp>
        <p:nvSpPr>
          <p:cNvPr id="290820" name="文本框 290819"/>
          <p:cNvSpPr txBox="1"/>
          <p:nvPr/>
        </p:nvSpPr>
        <p:spPr>
          <a:xfrm>
            <a:off x="1402080" y="5995988"/>
            <a:ext cx="6696075" cy="398780"/>
          </a:xfrm>
          <a:prstGeom prst="rect">
            <a:avLst/>
          </a:prstGeom>
          <a:noFill/>
          <a:ln w="9525">
            <a:noFill/>
          </a:ln>
        </p:spPr>
        <p:txBody>
          <a:bodyPr wrap="none" anchor="t">
            <a:spAutoFit/>
          </a:bodyPr>
          <a:p>
            <a:r>
              <a:rPr lang="zh-CN" altLang="en-US" sz="2000" b="1" dirty="0">
                <a:latin typeface="Tahoma" panose="020B0604030504040204" pitchFamily="34" charset="0"/>
              </a:rPr>
              <a:t>美国加州伯克利大学研制：微型智能传感器，安装</a:t>
            </a:r>
            <a:r>
              <a:rPr lang="en-US" altLang="zh-CN" sz="2000" b="1" err="1">
                <a:latin typeface="Tahoma" panose="020B0604030504040204" pitchFamily="34" charset="0"/>
              </a:rPr>
              <a:t>TinyOS</a:t>
            </a:r>
            <a:endParaRPr lang="en-US" altLang="zh-CN" sz="2000" b="1" err="1">
              <a:latin typeface="Tahoma" panose="020B0604030504040204" pitchFamily="34" charset="0"/>
            </a:endParaRPr>
          </a:p>
        </p:txBody>
      </p:sp>
    </p:spTree>
  </p:cSld>
  <p:clrMapOvr>
    <a:masterClrMapping/>
  </p:clrMapOvr>
  <p:transition>
    <p:blinds dir="vert"/>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2866" name="标题 292865"/>
          <p:cNvSpPr>
            <a:spLocks noGrp="1"/>
          </p:cNvSpPr>
          <p:nvPr>
            <p:ph type="title"/>
          </p:nvPr>
        </p:nvSpPr>
        <p:spPr>
          <a:xfrm>
            <a:off x="327025" y="190500"/>
            <a:ext cx="8229600" cy="779463"/>
          </a:xfrm>
        </p:spPr>
        <p:txBody>
          <a:bodyPr anchor="b"/>
          <a:p>
            <a:r>
              <a:rPr lang="zh-CN" altLang="en-US" sz="3600" dirty="0"/>
              <a:t>智能卡操作系统</a:t>
            </a:r>
            <a:endParaRPr lang="zh-CN" altLang="en-US" sz="3600" dirty="0"/>
          </a:p>
        </p:txBody>
      </p:sp>
      <p:sp>
        <p:nvSpPr>
          <p:cNvPr id="292867" name="文本占位符 292866"/>
          <p:cNvSpPr>
            <a:spLocks noGrp="1"/>
          </p:cNvSpPr>
          <p:nvPr>
            <p:ph type="body" idx="1"/>
          </p:nvPr>
        </p:nvSpPr>
        <p:spPr>
          <a:xfrm>
            <a:off x="628650" y="1258888"/>
            <a:ext cx="7673975" cy="4840287"/>
          </a:xfrm>
        </p:spPr>
        <p:txBody>
          <a:bodyPr/>
          <a:p>
            <a:pPr marL="460375" indent="-460375"/>
            <a:r>
              <a:rPr lang="zh-CN" altLang="en-US" sz="2400" dirty="0"/>
              <a:t>智能卡：一种包含有一块</a:t>
            </a:r>
            <a:r>
              <a:rPr lang="en-US" altLang="zh-CN" sz="2400"/>
              <a:t>CPU</a:t>
            </a:r>
            <a:r>
              <a:rPr lang="zh-CN" altLang="en-US" sz="2400" dirty="0"/>
              <a:t>芯片的信用卡；</a:t>
            </a:r>
            <a:endParaRPr lang="zh-CN" altLang="en-US" sz="2400" dirty="0"/>
          </a:p>
          <a:p>
            <a:pPr marL="460375" indent="-460375"/>
            <a:r>
              <a:rPr lang="zh-CN" altLang="en-US" sz="2400" dirty="0"/>
              <a:t>特点：非常严格的运行能耗和存储空间的限制； 有些智能卡只有单项功能，诸如电子支付；操作系统专用</a:t>
            </a:r>
            <a:endParaRPr lang="en-US" altLang="zh-CN" sz="2400"/>
          </a:p>
          <a:p>
            <a:pPr marL="460375" indent="-460375"/>
            <a:r>
              <a:rPr lang="zh-CN" altLang="en-US" sz="2400" dirty="0"/>
              <a:t>有些智能卡是面向</a:t>
            </a:r>
            <a:r>
              <a:rPr lang="en-US" altLang="zh-CN" sz="2400"/>
              <a:t>Java</a:t>
            </a:r>
            <a:r>
              <a:rPr lang="zh-CN" altLang="en-US" sz="2400" dirty="0"/>
              <a:t>的。其含义是在智能卡的</a:t>
            </a:r>
            <a:r>
              <a:rPr lang="en-US" altLang="zh-CN" sz="2400"/>
              <a:t>ROM</a:t>
            </a:r>
            <a:r>
              <a:rPr lang="zh-CN" altLang="en-US" sz="2400" dirty="0"/>
              <a:t>中有一个</a:t>
            </a:r>
            <a:r>
              <a:rPr lang="en-US" altLang="zh-CN" sz="2400"/>
              <a:t>Java</a:t>
            </a:r>
            <a:r>
              <a:rPr lang="zh-CN" altLang="en-US" sz="2400" dirty="0"/>
              <a:t>虚拟机解释器。</a:t>
            </a:r>
            <a:r>
              <a:rPr lang="en-US" altLang="zh-CN" sz="2400"/>
              <a:t>Java </a:t>
            </a:r>
            <a:r>
              <a:rPr lang="zh-CN" altLang="en-US" sz="2400" dirty="0"/>
              <a:t>小程序被下载到卡中并由</a:t>
            </a:r>
            <a:r>
              <a:rPr lang="en-US" altLang="zh-CN" sz="2400"/>
              <a:t>JVM</a:t>
            </a:r>
            <a:r>
              <a:rPr lang="zh-CN" altLang="en-US" sz="2400" dirty="0"/>
              <a:t>解释。有些卡可以同时处理多个</a:t>
            </a:r>
            <a:r>
              <a:rPr lang="en-US" altLang="zh-CN" sz="2400"/>
              <a:t>Java </a:t>
            </a:r>
            <a:r>
              <a:rPr lang="zh-CN" altLang="en-US" sz="2400" dirty="0"/>
              <a:t>小程序</a:t>
            </a:r>
            <a:r>
              <a:rPr lang="en-US" altLang="zh-CN" sz="2400"/>
              <a:t>(</a:t>
            </a:r>
            <a:r>
              <a:rPr lang="zh-CN" altLang="en-US" sz="2400" dirty="0"/>
              <a:t>多道程序</a:t>
            </a:r>
            <a:r>
              <a:rPr lang="en-US" altLang="zh-CN" sz="2400"/>
              <a:t>)</a:t>
            </a:r>
            <a:r>
              <a:rPr lang="zh-CN" altLang="en-US" sz="2400" dirty="0"/>
              <a:t>，并且需要对它们进行调度。</a:t>
            </a:r>
            <a:endParaRPr lang="zh-CN" altLang="en-US" sz="2400" dirty="0"/>
          </a:p>
        </p:txBody>
      </p:sp>
    </p:spTree>
  </p:cSld>
  <p:clrMapOvr>
    <a:masterClrMapping/>
  </p:clrMapOvr>
  <p:transition>
    <p:blinds dir="vert"/>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4" name="标题 294913"/>
          <p:cNvSpPr>
            <a:spLocks noGrp="1"/>
          </p:cNvSpPr>
          <p:nvPr>
            <p:ph type="title"/>
          </p:nvPr>
        </p:nvSpPr>
        <p:spPr>
          <a:xfrm>
            <a:off x="685800" y="558800"/>
            <a:ext cx="6870700" cy="376238"/>
          </a:xfrm>
        </p:spPr>
        <p:txBody>
          <a:bodyPr anchor="b"/>
          <a:p>
            <a:r>
              <a:rPr lang="zh-CN" altLang="en-US" sz="3600" dirty="0"/>
              <a:t>智能卡操作系统</a:t>
            </a:r>
            <a:endParaRPr lang="zh-CN" altLang="en-US" sz="3600" dirty="0"/>
          </a:p>
        </p:txBody>
      </p:sp>
      <p:pic>
        <p:nvPicPr>
          <p:cNvPr id="294915" name="内容占位符 294914" descr="卡"/>
          <p:cNvPicPr>
            <a:picLocks noChangeAspect="1"/>
          </p:cNvPicPr>
          <p:nvPr>
            <p:ph idx="1"/>
          </p:nvPr>
        </p:nvPicPr>
        <p:blipFill>
          <a:blip r:embed="rId1"/>
          <a:stretch>
            <a:fillRect/>
          </a:stretch>
        </p:blipFill>
        <p:spPr>
          <a:xfrm>
            <a:off x="0" y="1287463"/>
            <a:ext cx="5221288" cy="5119687"/>
          </a:xfrm>
        </p:spPr>
      </p:pic>
      <p:sp>
        <p:nvSpPr>
          <p:cNvPr id="294916" name="文本框 294915"/>
          <p:cNvSpPr txBox="1"/>
          <p:nvPr/>
        </p:nvSpPr>
        <p:spPr>
          <a:xfrm>
            <a:off x="6280150" y="1562100"/>
            <a:ext cx="184150" cy="366713"/>
          </a:xfrm>
          <a:prstGeom prst="rect">
            <a:avLst/>
          </a:prstGeom>
          <a:noFill/>
          <a:ln w="9525">
            <a:noFill/>
          </a:ln>
        </p:spPr>
        <p:txBody>
          <a:bodyPr wrap="none" anchor="t">
            <a:spAutoFit/>
          </a:bodyPr>
          <a:p>
            <a:endParaRPr lang="zh-CN" altLang="en-US" dirty="0">
              <a:latin typeface="Tahoma" panose="020B0604030504040204" pitchFamily="34" charset="0"/>
            </a:endParaRPr>
          </a:p>
        </p:txBody>
      </p:sp>
      <p:sp>
        <p:nvSpPr>
          <p:cNvPr id="294917" name="文本框 294916"/>
          <p:cNvSpPr txBox="1"/>
          <p:nvPr/>
        </p:nvSpPr>
        <p:spPr>
          <a:xfrm>
            <a:off x="5075238" y="1428750"/>
            <a:ext cx="3311525" cy="4664075"/>
          </a:xfrm>
          <a:prstGeom prst="rect">
            <a:avLst/>
          </a:prstGeom>
          <a:noFill/>
          <a:ln w="9525">
            <a:noFill/>
          </a:ln>
        </p:spPr>
        <p:txBody>
          <a:bodyPr>
            <a:spAutoFit/>
          </a:bodyPr>
          <a:p>
            <a:pPr marL="262255" indent="-262255">
              <a:lnSpc>
                <a:spcPct val="150000"/>
              </a:lnSpc>
              <a:buFont typeface="Wingdings" panose="05000000000000000000" pitchFamily="2" charset="2"/>
              <a:buChar char="Ø"/>
            </a:pPr>
            <a:r>
              <a:rPr lang="zh-CN" altLang="en-US" sz="2000" b="1" dirty="0">
                <a:latin typeface="Tahoma" panose="020B0604030504040204" pitchFamily="34" charset="0"/>
              </a:rPr>
              <a:t> </a:t>
            </a:r>
            <a:r>
              <a:rPr lang="zh-CN" altLang="en-US" sz="2000" b="1" dirty="0">
                <a:latin typeface="Franklin Gothic Medium" panose="020B0603020102020204" pitchFamily="34" charset="0"/>
              </a:rPr>
              <a:t>在读写器与智能卡之间通过“命令</a:t>
            </a:r>
            <a:r>
              <a:rPr lang="en-US" altLang="zh-CN" sz="2000" b="1">
                <a:latin typeface="Franklin Gothic Medium" panose="020B0603020102020204" pitchFamily="34" charset="0"/>
              </a:rPr>
              <a:t>-</a:t>
            </a:r>
            <a:r>
              <a:rPr lang="zh-CN" altLang="en-US" sz="2000" b="1" dirty="0">
                <a:latin typeface="Franklin Gothic Medium" panose="020B0603020102020204" pitchFamily="34" charset="0"/>
              </a:rPr>
              <a:t>响应对”方式进行通信和控制；</a:t>
            </a:r>
            <a:endParaRPr lang="zh-CN" altLang="en-US" sz="2000" b="1" dirty="0">
              <a:latin typeface="Franklin Gothic Medium" panose="020B0603020102020204" pitchFamily="34" charset="0"/>
            </a:endParaRPr>
          </a:p>
          <a:p>
            <a:pPr marL="262255" indent="-262255">
              <a:lnSpc>
                <a:spcPct val="150000"/>
              </a:lnSpc>
              <a:buFont typeface="Wingdings" panose="05000000000000000000" pitchFamily="2" charset="2"/>
              <a:buChar char="Ø"/>
            </a:pPr>
            <a:r>
              <a:rPr lang="zh-CN" altLang="en-US" sz="2000" b="1" dirty="0">
                <a:latin typeface="Franklin Gothic Medium" panose="020B0603020102020204" pitchFamily="34" charset="0"/>
              </a:rPr>
              <a:t> 读写器发出操作命令，智能卡接收命令；</a:t>
            </a:r>
            <a:endParaRPr lang="zh-CN" altLang="en-US" sz="2000" b="1" dirty="0">
              <a:latin typeface="Franklin Gothic Medium" panose="020B0603020102020204" pitchFamily="34" charset="0"/>
            </a:endParaRPr>
          </a:p>
          <a:p>
            <a:pPr marL="262255" indent="-262255">
              <a:lnSpc>
                <a:spcPct val="150000"/>
              </a:lnSpc>
              <a:buFont typeface="Wingdings" panose="05000000000000000000" pitchFamily="2" charset="2"/>
              <a:buChar char="Ø"/>
            </a:pPr>
            <a:r>
              <a:rPr lang="zh-CN" altLang="en-US" sz="2000" b="1" dirty="0">
                <a:latin typeface="Franklin Gothic Medium" panose="020B0603020102020204" pitchFamily="34" charset="0"/>
              </a:rPr>
              <a:t> </a:t>
            </a:r>
            <a:r>
              <a:rPr lang="en-US" altLang="zh-CN" sz="2000" b="1">
                <a:latin typeface="Franklin Gothic Medium" panose="020B0603020102020204" pitchFamily="34" charset="0"/>
              </a:rPr>
              <a:t>OS</a:t>
            </a:r>
            <a:r>
              <a:rPr lang="zh-CN" altLang="en-US" sz="2000" b="1" dirty="0">
                <a:latin typeface="Franklin Gothic Medium" panose="020B0603020102020204" pitchFamily="34" charset="0"/>
              </a:rPr>
              <a:t>对命令加以解释，完成命令的解密与校验；</a:t>
            </a:r>
            <a:endParaRPr lang="zh-CN" altLang="en-US" sz="2000" b="1" dirty="0">
              <a:latin typeface="Franklin Gothic Medium" panose="020B0603020102020204" pitchFamily="34" charset="0"/>
            </a:endParaRPr>
          </a:p>
          <a:p>
            <a:pPr marL="262255" indent="-262255">
              <a:lnSpc>
                <a:spcPct val="150000"/>
              </a:lnSpc>
              <a:buFont typeface="Wingdings" panose="05000000000000000000" pitchFamily="2" charset="2"/>
              <a:buChar char="Ø"/>
            </a:pPr>
            <a:r>
              <a:rPr lang="zh-CN" altLang="en-US" sz="2000" b="1" dirty="0">
                <a:latin typeface="Franklin Gothic Medium" panose="020B0603020102020204" pitchFamily="34" charset="0"/>
              </a:rPr>
              <a:t> </a:t>
            </a:r>
            <a:r>
              <a:rPr lang="en-US" altLang="zh-CN" sz="2000" b="1">
                <a:latin typeface="Franklin Gothic Medium" panose="020B0603020102020204" pitchFamily="34" charset="0"/>
              </a:rPr>
              <a:t>OS</a:t>
            </a:r>
            <a:r>
              <a:rPr lang="zh-CN" altLang="en-US" sz="2000" b="1" dirty="0">
                <a:latin typeface="Franklin Gothic Medium" panose="020B0603020102020204" pitchFamily="34" charset="0"/>
              </a:rPr>
              <a:t>调用相应程序来进行数据处理，产生应答信息，加密后送给读写器 ；</a:t>
            </a:r>
            <a:endParaRPr lang="zh-CN" altLang="en-US" sz="2000" b="1" dirty="0">
              <a:latin typeface="Franklin Gothic Medium" panose="020B0603020102020204" pitchFamily="34" charset="0"/>
            </a:endParaRPr>
          </a:p>
        </p:txBody>
      </p:sp>
    </p:spTree>
  </p:cSld>
  <p:clrMapOvr>
    <a:masterClrMapping/>
  </p:clrMapOvr>
  <p:transition>
    <p:blinds dir="ver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3570" name="标题 493569"/>
          <p:cNvSpPr>
            <a:spLocks noGrp="1"/>
          </p:cNvSpPr>
          <p:nvPr>
            <p:ph type="title"/>
          </p:nvPr>
        </p:nvSpPr>
        <p:spPr>
          <a:xfrm>
            <a:off x="874713" y="587375"/>
            <a:ext cx="6489700" cy="304800"/>
          </a:xfrm>
        </p:spPr>
        <p:txBody>
          <a:bodyPr anchor="b"/>
          <a:p>
            <a:r>
              <a:rPr lang="zh-CN" altLang="en-US" sz="3600" dirty="0">
                <a:ea typeface="楷体_GB2312" pitchFamily="49" charset="-122"/>
              </a:rPr>
              <a:t>普适计算：未来主要计算模式</a:t>
            </a:r>
            <a:endParaRPr lang="zh-CN" altLang="en-US" sz="3600" dirty="0">
              <a:ea typeface="楷体_GB2312" pitchFamily="49" charset="-122"/>
            </a:endParaRPr>
          </a:p>
        </p:txBody>
      </p:sp>
      <p:pic>
        <p:nvPicPr>
          <p:cNvPr id="493571" name="内容占位符 493570" descr="majortrends"/>
          <p:cNvPicPr>
            <a:picLocks noChangeAspect="1"/>
          </p:cNvPicPr>
          <p:nvPr>
            <p:ph sz="half" idx="1"/>
          </p:nvPr>
        </p:nvPicPr>
        <p:blipFill>
          <a:blip r:embed="rId1"/>
          <a:stretch>
            <a:fillRect/>
          </a:stretch>
        </p:blipFill>
        <p:spPr>
          <a:xfrm>
            <a:off x="185738" y="1584325"/>
            <a:ext cx="4325937" cy="4076700"/>
          </a:xfrm>
        </p:spPr>
      </p:pic>
      <p:pic>
        <p:nvPicPr>
          <p:cNvPr id="493572" name="内容占位符 493571"/>
          <p:cNvPicPr>
            <a:picLocks noChangeAspect="1"/>
          </p:cNvPicPr>
          <p:nvPr>
            <p:ph sz="half" idx="2"/>
          </p:nvPr>
        </p:nvPicPr>
        <p:blipFill>
          <a:blip r:embed="rId2"/>
          <a:stretch>
            <a:fillRect/>
          </a:stretch>
        </p:blipFill>
        <p:spPr>
          <a:xfrm>
            <a:off x="4627880" y="1399540"/>
            <a:ext cx="4382135" cy="4335780"/>
          </a:xfrm>
        </p:spPr>
      </p:pic>
      <p:sp>
        <p:nvSpPr>
          <p:cNvPr id="493573" name="直接连接符 493572"/>
          <p:cNvSpPr/>
          <p:nvPr/>
        </p:nvSpPr>
        <p:spPr>
          <a:xfrm>
            <a:off x="676275" y="1216025"/>
            <a:ext cx="7162800" cy="0"/>
          </a:xfrm>
          <a:prstGeom prst="line">
            <a:avLst/>
          </a:prstGeom>
          <a:ln w="9525" cap="flat" cmpd="sng">
            <a:solidFill>
              <a:srgbClr val="0000FF"/>
            </a:solidFill>
            <a:prstDash val="solid"/>
            <a:headEnd type="none" w="med" len="med"/>
            <a:tailEnd type="none" w="med" len="med"/>
          </a:ln>
        </p:spPr>
      </p:sp>
    </p:spTree>
  </p:cSld>
  <p:clrMapOvr>
    <a:masterClrMapping/>
  </p:clrMapOvr>
  <p:transition spd="med">
    <p:zo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4594" name="图片 494593" descr="298313_f"/>
          <p:cNvPicPr>
            <a:picLocks noChangeAspect="1"/>
          </p:cNvPicPr>
          <p:nvPr/>
        </p:nvPicPr>
        <p:blipFill>
          <a:blip r:embed="rId1"/>
          <a:stretch>
            <a:fillRect/>
          </a:stretch>
        </p:blipFill>
        <p:spPr>
          <a:xfrm>
            <a:off x="3352800" y="1676400"/>
            <a:ext cx="1905000" cy="2133600"/>
          </a:xfrm>
          <a:prstGeom prst="rect">
            <a:avLst/>
          </a:prstGeom>
          <a:noFill/>
          <a:ln w="9525">
            <a:noFill/>
          </a:ln>
        </p:spPr>
      </p:pic>
      <p:sp>
        <p:nvSpPr>
          <p:cNvPr id="494595" name="标题 494594"/>
          <p:cNvSpPr>
            <a:spLocks noGrp="1"/>
          </p:cNvSpPr>
          <p:nvPr>
            <p:ph type="title"/>
          </p:nvPr>
        </p:nvSpPr>
        <p:spPr>
          <a:xfrm>
            <a:off x="939800" y="582613"/>
            <a:ext cx="6383338" cy="292100"/>
          </a:xfrm>
        </p:spPr>
        <p:txBody>
          <a:bodyPr anchor="b"/>
          <a:p>
            <a:r>
              <a:rPr lang="zh-CN" altLang="en-US" sz="3600" dirty="0">
                <a:latin typeface="楷体_GB2312" pitchFamily="49" charset="-122"/>
                <a:ea typeface="楷体_GB2312" pitchFamily="49" charset="-122"/>
              </a:rPr>
              <a:t>各种数字化设备</a:t>
            </a:r>
            <a:endParaRPr lang="zh-CN" altLang="en-US" sz="3600">
              <a:latin typeface="楷体_GB2312" pitchFamily="49" charset="-122"/>
              <a:ea typeface="楷体_GB2312" pitchFamily="49" charset="-122"/>
            </a:endParaRPr>
          </a:p>
        </p:txBody>
      </p:sp>
      <p:pic>
        <p:nvPicPr>
          <p:cNvPr id="494596" name="图片 494595" descr="93liv-1"/>
          <p:cNvPicPr>
            <a:picLocks noChangeAspect="1"/>
          </p:cNvPicPr>
          <p:nvPr/>
        </p:nvPicPr>
        <p:blipFill>
          <a:blip r:embed="rId2"/>
          <a:stretch>
            <a:fillRect/>
          </a:stretch>
        </p:blipFill>
        <p:spPr>
          <a:xfrm>
            <a:off x="5105400" y="1676400"/>
            <a:ext cx="3962400" cy="5089525"/>
          </a:xfrm>
          <a:prstGeom prst="rect">
            <a:avLst/>
          </a:prstGeom>
          <a:noFill/>
          <a:ln w="9525">
            <a:noFill/>
          </a:ln>
        </p:spPr>
      </p:pic>
      <p:pic>
        <p:nvPicPr>
          <p:cNvPr id="494597" name="图片 494596" descr="IMG_0863"/>
          <p:cNvPicPr>
            <a:picLocks noChangeAspect="1"/>
          </p:cNvPicPr>
          <p:nvPr/>
        </p:nvPicPr>
        <p:blipFill>
          <a:blip r:embed="rId3"/>
          <a:srcRect t="25781" r="28125" b="17969"/>
          <a:stretch>
            <a:fillRect/>
          </a:stretch>
        </p:blipFill>
        <p:spPr>
          <a:xfrm>
            <a:off x="76200" y="4191000"/>
            <a:ext cx="2438400" cy="2590800"/>
          </a:xfrm>
          <a:prstGeom prst="rect">
            <a:avLst/>
          </a:prstGeom>
          <a:noFill/>
          <a:ln w="9525">
            <a:noFill/>
          </a:ln>
        </p:spPr>
      </p:pic>
      <p:pic>
        <p:nvPicPr>
          <p:cNvPr id="494598" name="图片 494597" descr="357319B_s"/>
          <p:cNvPicPr>
            <a:picLocks noChangeAspect="1"/>
          </p:cNvPicPr>
          <p:nvPr/>
        </p:nvPicPr>
        <p:blipFill>
          <a:blip r:embed="rId4"/>
          <a:stretch>
            <a:fillRect/>
          </a:stretch>
        </p:blipFill>
        <p:spPr>
          <a:xfrm>
            <a:off x="76200" y="1676400"/>
            <a:ext cx="2057400" cy="2438400"/>
          </a:xfrm>
          <a:prstGeom prst="rect">
            <a:avLst/>
          </a:prstGeom>
          <a:noFill/>
          <a:ln w="9525">
            <a:noFill/>
          </a:ln>
        </p:spPr>
      </p:pic>
      <p:pic>
        <p:nvPicPr>
          <p:cNvPr id="494599" name="图片 494598" descr="smart-toilet"/>
          <p:cNvPicPr>
            <a:picLocks noChangeAspect="1"/>
          </p:cNvPicPr>
          <p:nvPr/>
        </p:nvPicPr>
        <p:blipFill>
          <a:blip r:embed="rId5"/>
          <a:stretch>
            <a:fillRect/>
          </a:stretch>
        </p:blipFill>
        <p:spPr>
          <a:xfrm>
            <a:off x="2595563" y="3886200"/>
            <a:ext cx="2128837" cy="2895600"/>
          </a:xfrm>
          <a:prstGeom prst="rect">
            <a:avLst/>
          </a:prstGeom>
          <a:noFill/>
          <a:ln w="9525">
            <a:noFill/>
          </a:ln>
        </p:spPr>
      </p:pic>
      <p:sp>
        <p:nvSpPr>
          <p:cNvPr id="494600" name="直接连接符 494599"/>
          <p:cNvSpPr/>
          <p:nvPr/>
        </p:nvSpPr>
        <p:spPr>
          <a:xfrm>
            <a:off x="1066800" y="1143000"/>
            <a:ext cx="7162800" cy="0"/>
          </a:xfrm>
          <a:prstGeom prst="line">
            <a:avLst/>
          </a:prstGeom>
          <a:ln w="9525" cap="flat" cmpd="sng">
            <a:solidFill>
              <a:srgbClr val="0000FF"/>
            </a:solidFill>
            <a:prstDash val="solid"/>
            <a:headEnd type="none" w="med" len="med"/>
            <a:tailEnd type="none" w="med" len="med"/>
          </a:ln>
        </p:spPr>
      </p:sp>
      <p:pic>
        <p:nvPicPr>
          <p:cNvPr id="494601" name="图片 494600" descr="l_7200_english"/>
          <p:cNvPicPr>
            <a:picLocks noChangeAspect="1"/>
          </p:cNvPicPr>
          <p:nvPr/>
        </p:nvPicPr>
        <p:blipFill>
          <a:blip r:embed="rId6"/>
          <a:stretch>
            <a:fillRect/>
          </a:stretch>
        </p:blipFill>
        <p:spPr>
          <a:xfrm>
            <a:off x="2133600" y="1752600"/>
            <a:ext cx="1530350" cy="2209800"/>
          </a:xfrm>
          <a:prstGeom prst="rect">
            <a:avLst/>
          </a:prstGeom>
          <a:noFill/>
          <a:ln w="9525">
            <a:noFill/>
          </a:ln>
        </p:spPr>
      </p:pic>
    </p:spTree>
  </p:cSld>
  <p:clrMapOvr>
    <a:masterClrMapping/>
  </p:clrMapOvr>
  <p:transition>
    <p:blinds dir="vert"/>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6642" name="图片 496641"/>
          <p:cNvPicPr>
            <a:picLocks noChangeAspect="1"/>
          </p:cNvPicPr>
          <p:nvPr/>
        </p:nvPicPr>
        <p:blipFill>
          <a:blip r:embed="rId1"/>
          <a:stretch>
            <a:fillRect/>
          </a:stretch>
        </p:blipFill>
        <p:spPr>
          <a:xfrm>
            <a:off x="1600200" y="1143000"/>
            <a:ext cx="7543800" cy="2743200"/>
          </a:xfrm>
          <a:prstGeom prst="rect">
            <a:avLst/>
          </a:prstGeom>
          <a:noFill/>
          <a:ln w="9525">
            <a:noFill/>
          </a:ln>
        </p:spPr>
      </p:pic>
      <p:sp>
        <p:nvSpPr>
          <p:cNvPr id="496643" name="标题 496642"/>
          <p:cNvSpPr>
            <a:spLocks noGrp="1"/>
          </p:cNvSpPr>
          <p:nvPr>
            <p:ph type="title"/>
          </p:nvPr>
        </p:nvSpPr>
        <p:spPr>
          <a:xfrm>
            <a:off x="1009650" y="0"/>
            <a:ext cx="5840413" cy="781050"/>
          </a:xfrm>
        </p:spPr>
        <p:txBody>
          <a:bodyPr anchor="b"/>
          <a:p>
            <a:r>
              <a:rPr lang="zh-CN" altLang="en-US" dirty="0">
                <a:latin typeface="楷体_GB2312" pitchFamily="49" charset="-122"/>
                <a:ea typeface="楷体_GB2312" pitchFamily="49" charset="-122"/>
              </a:rPr>
              <a:t>传感器</a:t>
            </a:r>
            <a:endParaRPr lang="zh-CN" altLang="en-US">
              <a:latin typeface="楷体_GB2312" pitchFamily="49" charset="-122"/>
              <a:ea typeface="楷体_GB2312" pitchFamily="49" charset="-122"/>
            </a:endParaRPr>
          </a:p>
        </p:txBody>
      </p:sp>
      <p:pic>
        <p:nvPicPr>
          <p:cNvPr id="496644" name="图片 496643" descr="rfid"/>
          <p:cNvPicPr>
            <a:picLocks noChangeAspect="1"/>
          </p:cNvPicPr>
          <p:nvPr/>
        </p:nvPicPr>
        <p:blipFill>
          <a:blip r:embed="rId2"/>
          <a:stretch>
            <a:fillRect/>
          </a:stretch>
        </p:blipFill>
        <p:spPr>
          <a:xfrm>
            <a:off x="1828800" y="3505200"/>
            <a:ext cx="1219200" cy="1343025"/>
          </a:xfrm>
          <a:prstGeom prst="rect">
            <a:avLst/>
          </a:prstGeom>
          <a:noFill/>
          <a:ln w="9525">
            <a:noFill/>
          </a:ln>
        </p:spPr>
      </p:pic>
      <p:pic>
        <p:nvPicPr>
          <p:cNvPr id="496645" name="图片 496644" descr="rfid karton"/>
          <p:cNvPicPr>
            <a:picLocks noChangeAspect="1"/>
          </p:cNvPicPr>
          <p:nvPr/>
        </p:nvPicPr>
        <p:blipFill>
          <a:blip r:embed="rId3"/>
          <a:srcRect l="22200" r="5534" b="17773"/>
          <a:stretch>
            <a:fillRect/>
          </a:stretch>
        </p:blipFill>
        <p:spPr>
          <a:xfrm>
            <a:off x="3048000" y="3505200"/>
            <a:ext cx="1981200" cy="1319213"/>
          </a:xfrm>
          <a:prstGeom prst="rect">
            <a:avLst/>
          </a:prstGeom>
          <a:noFill/>
          <a:ln w="9525">
            <a:noFill/>
          </a:ln>
        </p:spPr>
      </p:pic>
      <p:pic>
        <p:nvPicPr>
          <p:cNvPr id="496646" name="图片 496645" descr="FasTrak"/>
          <p:cNvPicPr>
            <a:picLocks noChangeAspect="1"/>
          </p:cNvPicPr>
          <p:nvPr/>
        </p:nvPicPr>
        <p:blipFill>
          <a:blip r:embed="rId4"/>
          <a:stretch>
            <a:fillRect/>
          </a:stretch>
        </p:blipFill>
        <p:spPr>
          <a:xfrm>
            <a:off x="5029200" y="3505200"/>
            <a:ext cx="4114800" cy="3352800"/>
          </a:xfrm>
          <a:prstGeom prst="rect">
            <a:avLst/>
          </a:prstGeom>
          <a:noFill/>
          <a:ln w="9525">
            <a:noFill/>
          </a:ln>
        </p:spPr>
      </p:pic>
      <p:pic>
        <p:nvPicPr>
          <p:cNvPr id="496647" name="图片 496646" descr="015_0_1"/>
          <p:cNvPicPr>
            <a:picLocks noChangeAspect="1"/>
          </p:cNvPicPr>
          <p:nvPr/>
        </p:nvPicPr>
        <p:blipFill>
          <a:blip r:embed="rId5"/>
          <a:srcRect l="5016" b="3429"/>
          <a:stretch>
            <a:fillRect/>
          </a:stretch>
        </p:blipFill>
        <p:spPr>
          <a:xfrm>
            <a:off x="0" y="4876800"/>
            <a:ext cx="2819400" cy="1981200"/>
          </a:xfrm>
          <a:prstGeom prst="rect">
            <a:avLst/>
          </a:prstGeom>
          <a:noFill/>
          <a:ln w="9525">
            <a:noFill/>
          </a:ln>
        </p:spPr>
      </p:pic>
      <p:pic>
        <p:nvPicPr>
          <p:cNvPr id="496648" name="图片 496647" descr="door3"/>
          <p:cNvPicPr>
            <a:picLocks noChangeAspect="1"/>
          </p:cNvPicPr>
          <p:nvPr/>
        </p:nvPicPr>
        <p:blipFill>
          <a:blip r:embed="rId6"/>
          <a:stretch>
            <a:fillRect/>
          </a:stretch>
        </p:blipFill>
        <p:spPr>
          <a:xfrm>
            <a:off x="2819400" y="4876800"/>
            <a:ext cx="2209800" cy="1981200"/>
          </a:xfrm>
          <a:prstGeom prst="rect">
            <a:avLst/>
          </a:prstGeom>
          <a:noFill/>
          <a:ln w="9525">
            <a:noFill/>
          </a:ln>
        </p:spPr>
      </p:pic>
      <p:pic>
        <p:nvPicPr>
          <p:cNvPr id="496649" name="内容占位符 496648" descr="hangingmote_vine"/>
          <p:cNvPicPr>
            <a:picLocks noChangeAspect="1"/>
          </p:cNvPicPr>
          <p:nvPr>
            <p:ph sz="half" idx="2"/>
          </p:nvPr>
        </p:nvPicPr>
        <p:blipFill>
          <a:blip r:embed="rId7"/>
          <a:stretch>
            <a:fillRect/>
          </a:stretch>
        </p:blipFill>
        <p:spPr>
          <a:xfrm>
            <a:off x="0" y="1143000"/>
            <a:ext cx="1905000" cy="3759200"/>
          </a:xfrm>
        </p:spPr>
      </p:pic>
      <p:sp>
        <p:nvSpPr>
          <p:cNvPr id="496650" name="直接连接符 496649"/>
          <p:cNvSpPr/>
          <p:nvPr/>
        </p:nvSpPr>
        <p:spPr>
          <a:xfrm>
            <a:off x="1038225" y="954088"/>
            <a:ext cx="7162800" cy="0"/>
          </a:xfrm>
          <a:prstGeom prst="line">
            <a:avLst/>
          </a:prstGeom>
          <a:ln w="38100" cap="flat" cmpd="sng">
            <a:solidFill>
              <a:srgbClr val="0000FF"/>
            </a:solidFill>
            <a:prstDash val="solid"/>
            <a:headEnd type="none" w="med" len="med"/>
            <a:tailEnd type="none" w="med" len="med"/>
          </a:ln>
        </p:spPr>
      </p:sp>
    </p:spTree>
  </p:cSld>
  <p:clrMapOvr>
    <a:masterClrMapping/>
  </p:clrMapOvr>
  <p:transition>
    <p:blinds dir="ver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8690" name="标题 498689"/>
          <p:cNvSpPr>
            <a:spLocks noGrp="1"/>
          </p:cNvSpPr>
          <p:nvPr>
            <p:ph type="title"/>
          </p:nvPr>
        </p:nvSpPr>
        <p:spPr>
          <a:xfrm>
            <a:off x="1084263" y="0"/>
            <a:ext cx="5840412" cy="868363"/>
          </a:xfrm>
        </p:spPr>
        <p:txBody>
          <a:bodyPr anchor="b"/>
          <a:p>
            <a:r>
              <a:rPr lang="zh-CN" altLang="en-US" sz="3600" dirty="0">
                <a:latin typeface="楷体_GB2312" pitchFamily="49" charset="-122"/>
                <a:ea typeface="楷体_GB2312" pitchFamily="49" charset="-122"/>
              </a:rPr>
              <a:t>输入输出设备</a:t>
            </a:r>
            <a:endParaRPr lang="zh-CN" altLang="en-US" sz="3600">
              <a:latin typeface="楷体_GB2312" pitchFamily="49" charset="-122"/>
              <a:ea typeface="楷体_GB2312" pitchFamily="49" charset="-122"/>
            </a:endParaRPr>
          </a:p>
        </p:txBody>
      </p:sp>
      <p:pic>
        <p:nvPicPr>
          <p:cNvPr id="498691" name="图片 498690" descr="anoto-pen"/>
          <p:cNvPicPr>
            <a:picLocks noChangeAspect="1"/>
          </p:cNvPicPr>
          <p:nvPr/>
        </p:nvPicPr>
        <p:blipFill>
          <a:blip r:embed="rId1"/>
          <a:stretch>
            <a:fillRect/>
          </a:stretch>
        </p:blipFill>
        <p:spPr>
          <a:xfrm>
            <a:off x="6400800" y="3810000"/>
            <a:ext cx="2486025" cy="1447800"/>
          </a:xfrm>
          <a:prstGeom prst="rect">
            <a:avLst/>
          </a:prstGeom>
          <a:noFill/>
          <a:ln w="9525">
            <a:noFill/>
          </a:ln>
        </p:spPr>
      </p:pic>
      <p:grpSp>
        <p:nvGrpSpPr>
          <p:cNvPr id="498692" name="组合 498691"/>
          <p:cNvGrpSpPr/>
          <p:nvPr/>
        </p:nvGrpSpPr>
        <p:grpSpPr>
          <a:xfrm>
            <a:off x="76200" y="3886200"/>
            <a:ext cx="2255838" cy="2895600"/>
            <a:chOff x="3218" y="736"/>
            <a:chExt cx="2542" cy="3104"/>
          </a:xfrm>
        </p:grpSpPr>
        <p:pic>
          <p:nvPicPr>
            <p:cNvPr id="498693" name="图片 498692" descr="ChrisPDAColor"/>
            <p:cNvPicPr>
              <a:picLocks noChangeAspect="1"/>
            </p:cNvPicPr>
            <p:nvPr/>
          </p:nvPicPr>
          <p:blipFill>
            <a:blip r:embed="rId2"/>
            <a:srcRect r="3639"/>
            <a:stretch>
              <a:fillRect/>
            </a:stretch>
          </p:blipFill>
          <p:spPr>
            <a:xfrm>
              <a:off x="3218" y="736"/>
              <a:ext cx="2542" cy="3104"/>
            </a:xfrm>
            <a:prstGeom prst="rect">
              <a:avLst/>
            </a:prstGeom>
            <a:noFill/>
            <a:ln w="9525">
              <a:noFill/>
            </a:ln>
          </p:spPr>
        </p:pic>
        <p:grpSp>
          <p:nvGrpSpPr>
            <p:cNvPr id="498694" name="组合 498693"/>
            <p:cNvGrpSpPr/>
            <p:nvPr/>
          </p:nvGrpSpPr>
          <p:grpSpPr>
            <a:xfrm>
              <a:off x="4272" y="857"/>
              <a:ext cx="1472" cy="957"/>
              <a:chOff x="2419" y="1224"/>
              <a:chExt cx="1454" cy="945"/>
            </a:xfrm>
          </p:grpSpPr>
          <p:sp>
            <p:nvSpPr>
              <p:cNvPr id="498695" name="椭圆形标注 498694"/>
              <p:cNvSpPr/>
              <p:nvPr/>
            </p:nvSpPr>
            <p:spPr>
              <a:xfrm>
                <a:off x="2419" y="1224"/>
                <a:ext cx="1454" cy="945"/>
              </a:xfrm>
              <a:prstGeom prst="wedgeEllipseCallout">
                <a:avLst>
                  <a:gd name="adj1" fmla="val -62861"/>
                  <a:gd name="adj2" fmla="val 50421"/>
                </a:avLst>
              </a:prstGeom>
              <a:solidFill>
                <a:schemeClr val="bg1">
                  <a:alpha val="50000"/>
                </a:schemeClr>
              </a:solidFill>
              <a:ln w="12700" cap="flat" cmpd="sng">
                <a:solidFill>
                  <a:schemeClr val="bg2"/>
                </a:solidFill>
                <a:prstDash val="solid"/>
                <a:miter/>
                <a:headEnd type="none" w="sm" len="sm"/>
                <a:tailEnd type="none" w="sm" len="sm"/>
              </a:ln>
            </p:spPr>
            <p:txBody>
              <a:bodyPr/>
              <a:p>
                <a:pPr algn="ctr" eaLnBrk="0" hangingPunct="0"/>
                <a:endParaRPr lang="zh-CN" altLang="en-US" sz="2400" dirty="0">
                  <a:latin typeface="Times New Roman" panose="02020603050405020304" pitchFamily="18" charset="0"/>
                  <a:ea typeface="Times New Roman" panose="02020603050405020304" pitchFamily="18" charset="0"/>
                </a:endParaRPr>
              </a:p>
            </p:txBody>
          </p:sp>
          <p:sp>
            <p:nvSpPr>
              <p:cNvPr id="498696" name="文本框 498695"/>
              <p:cNvSpPr txBox="1"/>
              <p:nvPr/>
            </p:nvSpPr>
            <p:spPr>
              <a:xfrm flipH="1">
                <a:off x="2421" y="1358"/>
                <a:ext cx="1381" cy="780"/>
              </a:xfrm>
              <a:prstGeom prst="rect">
                <a:avLst/>
              </a:prstGeom>
              <a:noFill/>
              <a:ln w="12700">
                <a:noFill/>
              </a:ln>
            </p:spPr>
            <p:txBody>
              <a:bodyPr>
                <a:spAutoFit/>
              </a:bodyPr>
              <a:p>
                <a:pPr algn="ctr" eaLnBrk="0" hangingPunct="0"/>
                <a:r>
                  <a:rPr lang="en-US" altLang="zh-CN" sz="1400">
                    <a:latin typeface="Comic Sans MS" panose="030F0702030302020204" pitchFamily="66" charset="0"/>
                    <a:cs typeface="Times New Roman" panose="02020603050405020304" pitchFamily="18" charset="0"/>
                  </a:rPr>
                  <a:t>Read my important </a:t>
                </a:r>
                <a:endParaRPr lang="en-US" altLang="zh-CN" sz="1400">
                  <a:latin typeface="Comic Sans MS" panose="030F0702030302020204" pitchFamily="66" charset="0"/>
                  <a:cs typeface="Times New Roman" panose="02020603050405020304" pitchFamily="18" charset="0"/>
                </a:endParaRPr>
              </a:p>
              <a:p>
                <a:pPr algn="ctr" eaLnBrk="0" hangingPunct="0"/>
                <a:r>
                  <a:rPr lang="en-US" altLang="zh-CN" sz="1400">
                    <a:latin typeface="Comic Sans MS" panose="030F0702030302020204" pitchFamily="66" charset="0"/>
                    <a:cs typeface="Times New Roman" panose="02020603050405020304" pitchFamily="18" charset="0"/>
                  </a:rPr>
                  <a:t>email</a:t>
                </a:r>
                <a:endParaRPr lang="en-US" altLang="zh-CN" sz="1400">
                  <a:latin typeface="Comic Sans MS" panose="030F0702030302020204" pitchFamily="66" charset="0"/>
                  <a:ea typeface="Times New Roman" panose="02020603050405020304" pitchFamily="18" charset="0"/>
                </a:endParaRPr>
              </a:p>
            </p:txBody>
          </p:sp>
        </p:grpSp>
      </p:grpSp>
      <p:pic>
        <p:nvPicPr>
          <p:cNvPr id="498697" name="图片 498696" descr="6450224134612102"/>
          <p:cNvPicPr>
            <a:picLocks noChangeAspect="1"/>
          </p:cNvPicPr>
          <p:nvPr/>
        </p:nvPicPr>
        <p:blipFill>
          <a:blip r:embed="rId3"/>
          <a:stretch>
            <a:fillRect/>
          </a:stretch>
        </p:blipFill>
        <p:spPr>
          <a:xfrm>
            <a:off x="2438400" y="5257800"/>
            <a:ext cx="6477000" cy="1600200"/>
          </a:xfrm>
          <a:prstGeom prst="rect">
            <a:avLst/>
          </a:prstGeom>
          <a:noFill/>
          <a:ln w="9525">
            <a:noFill/>
          </a:ln>
        </p:spPr>
      </p:pic>
      <p:pic>
        <p:nvPicPr>
          <p:cNvPr id="498698" name="图片 498697" descr="6696148614869126"/>
          <p:cNvPicPr>
            <a:picLocks noChangeAspect="1"/>
          </p:cNvPicPr>
          <p:nvPr/>
        </p:nvPicPr>
        <p:blipFill>
          <a:blip r:embed="rId4"/>
          <a:stretch>
            <a:fillRect/>
          </a:stretch>
        </p:blipFill>
        <p:spPr>
          <a:xfrm>
            <a:off x="4953000" y="1371600"/>
            <a:ext cx="3962400" cy="2419350"/>
          </a:xfrm>
          <a:prstGeom prst="rect">
            <a:avLst/>
          </a:prstGeom>
          <a:noFill/>
          <a:ln w="9525">
            <a:noFill/>
          </a:ln>
        </p:spPr>
      </p:pic>
      <p:sp>
        <p:nvSpPr>
          <p:cNvPr id="498699" name="直接连接符 498698"/>
          <p:cNvSpPr/>
          <p:nvPr/>
        </p:nvSpPr>
        <p:spPr>
          <a:xfrm>
            <a:off x="1066800" y="981075"/>
            <a:ext cx="7162800" cy="0"/>
          </a:xfrm>
          <a:prstGeom prst="line">
            <a:avLst/>
          </a:prstGeom>
          <a:ln w="38100" cap="flat" cmpd="sng">
            <a:solidFill>
              <a:srgbClr val="0000FF"/>
            </a:solidFill>
            <a:prstDash val="solid"/>
            <a:headEnd type="none" w="med" len="med"/>
            <a:tailEnd type="none" w="med" len="med"/>
          </a:ln>
        </p:spPr>
      </p:sp>
      <p:pic>
        <p:nvPicPr>
          <p:cNvPr id="498700" name="图片 498699"/>
          <p:cNvPicPr>
            <a:picLocks noChangeAspect="1"/>
          </p:cNvPicPr>
          <p:nvPr/>
        </p:nvPicPr>
        <p:blipFill>
          <a:blip r:embed="rId5"/>
          <a:srcRect b="25000"/>
          <a:stretch>
            <a:fillRect/>
          </a:stretch>
        </p:blipFill>
        <p:spPr>
          <a:xfrm>
            <a:off x="2362200" y="3886200"/>
            <a:ext cx="1828800" cy="1341438"/>
          </a:xfrm>
          <a:prstGeom prst="rect">
            <a:avLst/>
          </a:prstGeom>
          <a:noFill/>
          <a:ln w="9525">
            <a:noFill/>
          </a:ln>
        </p:spPr>
      </p:pic>
      <p:pic>
        <p:nvPicPr>
          <p:cNvPr id="498701" name="图片 498700" descr="img2"/>
          <p:cNvPicPr>
            <a:picLocks noChangeAspect="1"/>
          </p:cNvPicPr>
          <p:nvPr/>
        </p:nvPicPr>
        <p:blipFill>
          <a:blip r:embed="rId6"/>
          <a:stretch>
            <a:fillRect/>
          </a:stretch>
        </p:blipFill>
        <p:spPr>
          <a:xfrm>
            <a:off x="4343400" y="3810000"/>
            <a:ext cx="2076450" cy="1371600"/>
          </a:xfrm>
          <a:prstGeom prst="rect">
            <a:avLst/>
          </a:prstGeom>
          <a:noFill/>
          <a:ln w="9525">
            <a:noFill/>
          </a:ln>
        </p:spPr>
      </p:pic>
      <p:pic>
        <p:nvPicPr>
          <p:cNvPr id="498702" name="图片 498701" descr="0704far05"/>
          <p:cNvPicPr>
            <a:picLocks noChangeAspect="1"/>
          </p:cNvPicPr>
          <p:nvPr/>
        </p:nvPicPr>
        <p:blipFill>
          <a:blip r:embed="rId7"/>
          <a:stretch>
            <a:fillRect/>
          </a:stretch>
        </p:blipFill>
        <p:spPr>
          <a:xfrm>
            <a:off x="0" y="1295400"/>
            <a:ext cx="4953000" cy="2536825"/>
          </a:xfrm>
          <a:prstGeom prst="rect">
            <a:avLst/>
          </a:prstGeom>
          <a:noFill/>
          <a:ln w="9525">
            <a:noFill/>
          </a:ln>
        </p:spPr>
      </p:pic>
    </p:spTree>
  </p:cSld>
  <p:clrMapOvr>
    <a:masterClrMapping/>
  </p:clrMapOvr>
  <p:transition>
    <p:blinds dir="vert"/>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0738" name="图片 500737"/>
          <p:cNvPicPr>
            <a:picLocks noChangeAspect="1"/>
          </p:cNvPicPr>
          <p:nvPr/>
        </p:nvPicPr>
        <p:blipFill>
          <a:blip r:embed="rId1"/>
          <a:stretch>
            <a:fillRect/>
          </a:stretch>
        </p:blipFill>
        <p:spPr>
          <a:xfrm>
            <a:off x="444500" y="1206500"/>
            <a:ext cx="5410200" cy="3810000"/>
          </a:xfrm>
          <a:prstGeom prst="rect">
            <a:avLst/>
          </a:prstGeom>
          <a:noFill/>
          <a:ln w="9525">
            <a:noFill/>
          </a:ln>
        </p:spPr>
      </p:pic>
      <p:sp>
        <p:nvSpPr>
          <p:cNvPr id="500739" name="标题 500738"/>
          <p:cNvSpPr>
            <a:spLocks noGrp="1"/>
          </p:cNvSpPr>
          <p:nvPr>
            <p:ph type="title"/>
          </p:nvPr>
        </p:nvSpPr>
        <p:spPr>
          <a:xfrm>
            <a:off x="3276600" y="210185"/>
            <a:ext cx="2418080" cy="593090"/>
          </a:xfrm>
        </p:spPr>
        <p:txBody>
          <a:bodyPr anchor="b"/>
          <a:p>
            <a:r>
              <a:rPr lang="zh-CN" altLang="en-US" sz="3200" dirty="0">
                <a:latin typeface="楷体_GB2312" pitchFamily="49" charset="-122"/>
                <a:ea typeface="楷体_GB2312" pitchFamily="49" charset="-122"/>
              </a:rPr>
              <a:t>智能空间</a:t>
            </a:r>
            <a:endParaRPr lang="zh-CN" altLang="en-US" sz="3200" dirty="0">
              <a:latin typeface="楷体_GB2312" pitchFamily="49" charset="-122"/>
              <a:ea typeface="楷体_GB2312" pitchFamily="49" charset="-122"/>
            </a:endParaRPr>
          </a:p>
        </p:txBody>
      </p:sp>
      <p:pic>
        <p:nvPicPr>
          <p:cNvPr id="500740" name="图片 500739" descr="P0002677"/>
          <p:cNvPicPr>
            <a:picLocks noChangeAspect="1"/>
          </p:cNvPicPr>
          <p:nvPr/>
        </p:nvPicPr>
        <p:blipFill>
          <a:blip r:embed="rId2"/>
          <a:srcRect l="9639" r="5084"/>
          <a:stretch>
            <a:fillRect/>
          </a:stretch>
        </p:blipFill>
        <p:spPr>
          <a:xfrm>
            <a:off x="4141788" y="3124200"/>
            <a:ext cx="4748212" cy="3733800"/>
          </a:xfrm>
          <a:prstGeom prst="rect">
            <a:avLst/>
          </a:prstGeom>
          <a:noFill/>
          <a:ln w="9525">
            <a:noFill/>
          </a:ln>
        </p:spPr>
      </p:pic>
      <p:sp>
        <p:nvSpPr>
          <p:cNvPr id="500741" name="直接连接符 500740"/>
          <p:cNvSpPr/>
          <p:nvPr/>
        </p:nvSpPr>
        <p:spPr>
          <a:xfrm>
            <a:off x="1066800" y="990600"/>
            <a:ext cx="7162800" cy="0"/>
          </a:xfrm>
          <a:prstGeom prst="line">
            <a:avLst/>
          </a:prstGeom>
          <a:ln w="38100" cap="flat" cmpd="sng">
            <a:solidFill>
              <a:srgbClr val="0000FF"/>
            </a:solidFill>
            <a:prstDash val="solid"/>
            <a:headEnd type="none" w="med" len="med"/>
            <a:tailEnd type="none" w="med" len="med"/>
          </a:ln>
        </p:spPr>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00740"/>
                                        </p:tgtEl>
                                      </p:cBhvr>
                                    </p:animEffect>
                                    <p:set>
                                      <p:cBhvr>
                                        <p:cTn id="7" dur="1" fill="hold">
                                          <p:stCondLst>
                                            <p:cond delay="499"/>
                                          </p:stCondLst>
                                        </p:cTn>
                                        <p:tgtEl>
                                          <p:spTgt spid="5007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2786" name="标题 502785"/>
          <p:cNvSpPr>
            <a:spLocks noGrp="1"/>
          </p:cNvSpPr>
          <p:nvPr>
            <p:ph type="title"/>
          </p:nvPr>
        </p:nvSpPr>
        <p:spPr>
          <a:xfrm>
            <a:off x="442278" y="0"/>
            <a:ext cx="8153400" cy="1133475"/>
          </a:xfrm>
        </p:spPr>
        <p:txBody>
          <a:bodyPr anchor="b"/>
          <a:p>
            <a:r>
              <a:rPr lang="zh-CN" altLang="en-US" sz="2800" dirty="0">
                <a:latin typeface="楷体_GB2312" pitchFamily="49" charset="-122"/>
                <a:ea typeface="楷体_GB2312" pitchFamily="49" charset="-122"/>
              </a:rPr>
              <a:t>数字化设备</a:t>
            </a:r>
            <a:r>
              <a:rPr lang="en-US" altLang="zh-CN" sz="2800">
                <a:latin typeface="楷体_GB2312" pitchFamily="49" charset="-122"/>
                <a:ea typeface="楷体_GB2312" pitchFamily="49" charset="-122"/>
              </a:rPr>
              <a:t>+</a:t>
            </a:r>
            <a:r>
              <a:rPr lang="zh-CN" altLang="en-US" sz="2800" dirty="0">
                <a:latin typeface="楷体_GB2312" pitchFamily="49" charset="-122"/>
                <a:ea typeface="楷体_GB2312" pitchFamily="49" charset="-122"/>
              </a:rPr>
              <a:t>传感器</a:t>
            </a:r>
            <a:r>
              <a:rPr lang="en-US" altLang="zh-CN" sz="2800">
                <a:latin typeface="楷体_GB2312" pitchFamily="49" charset="-122"/>
                <a:ea typeface="楷体_GB2312" pitchFamily="49" charset="-122"/>
              </a:rPr>
              <a:t>+</a:t>
            </a:r>
            <a:r>
              <a:rPr lang="zh-CN" altLang="en-US" sz="2800" dirty="0">
                <a:latin typeface="楷体_GB2312" pitchFamily="49" charset="-122"/>
                <a:ea typeface="楷体_GB2312" pitchFamily="49" charset="-122"/>
              </a:rPr>
              <a:t>输入输出设备</a:t>
            </a:r>
            <a:r>
              <a:rPr lang="en-US" altLang="zh-CN" sz="2800">
                <a:latin typeface="楷体_GB2312" pitchFamily="49" charset="-122"/>
                <a:ea typeface="楷体_GB2312" pitchFamily="49" charset="-122"/>
              </a:rPr>
              <a:t>+</a:t>
            </a:r>
            <a:r>
              <a:rPr lang="zh-CN" altLang="en-US" sz="2800" dirty="0">
                <a:latin typeface="楷体_GB2312" pitchFamily="49" charset="-122"/>
                <a:ea typeface="楷体_GB2312" pitchFamily="49" charset="-122"/>
              </a:rPr>
              <a:t>无线网络</a:t>
            </a:r>
            <a:endParaRPr lang="zh-CN" altLang="en-US" sz="2800">
              <a:latin typeface="楷体_GB2312" pitchFamily="49" charset="-122"/>
              <a:ea typeface="楷体_GB2312" pitchFamily="49" charset="-122"/>
            </a:endParaRPr>
          </a:p>
        </p:txBody>
      </p:sp>
      <p:sp>
        <p:nvSpPr>
          <p:cNvPr id="502787" name="文本占位符 502786"/>
          <p:cNvSpPr>
            <a:spLocks noGrp="1"/>
          </p:cNvSpPr>
          <p:nvPr>
            <p:ph type="body" idx="1"/>
          </p:nvPr>
        </p:nvSpPr>
        <p:spPr>
          <a:xfrm>
            <a:off x="825500" y="1735138"/>
            <a:ext cx="7386638" cy="4360862"/>
          </a:xfrm>
        </p:spPr>
        <p:txBody>
          <a:bodyPr/>
          <a:p>
            <a:pPr>
              <a:lnSpc>
                <a:spcPct val="120000"/>
              </a:lnSpc>
            </a:pPr>
            <a:r>
              <a:rPr lang="zh-CN" altLang="en-US" sz="2800" dirty="0"/>
              <a:t>要建立一个充满计算和通信能力的环境，同时使这个环境与人们逐渐地融合在一起</a:t>
            </a:r>
            <a:r>
              <a:rPr lang="en-US" altLang="zh-CN" sz="2800"/>
              <a:t>,</a:t>
            </a:r>
            <a:r>
              <a:rPr lang="zh-CN" altLang="en-US" sz="2800" dirty="0"/>
              <a:t>计算成为人类生活空间中的一部分</a:t>
            </a:r>
            <a:r>
              <a:rPr lang="en-US" altLang="zh-CN" sz="2800"/>
              <a:t>. (M. Weiser ).</a:t>
            </a:r>
            <a:endParaRPr lang="en-US" altLang="zh-CN" sz="2800"/>
          </a:p>
          <a:p>
            <a:pPr>
              <a:lnSpc>
                <a:spcPct val="120000"/>
              </a:lnSpc>
            </a:pPr>
            <a:r>
              <a:rPr lang="zh-CN" altLang="en-US" sz="2800" dirty="0"/>
              <a:t>目标：通过相关技术</a:t>
            </a:r>
            <a:r>
              <a:rPr lang="en-US" altLang="zh-CN" sz="2800"/>
              <a:t>,</a:t>
            </a:r>
            <a:r>
              <a:rPr lang="zh-CN" altLang="en-US" sz="2800" dirty="0"/>
              <a:t>将上述环境形成一个</a:t>
            </a:r>
            <a:r>
              <a:rPr lang="en-US" altLang="zh-CN" sz="2800"/>
              <a:t>Smart Space</a:t>
            </a:r>
            <a:r>
              <a:rPr lang="zh-CN" altLang="en-US" sz="2800" dirty="0"/>
              <a:t>，感知用户的行为</a:t>
            </a:r>
            <a:r>
              <a:rPr lang="en-US" altLang="zh-CN" sz="2800"/>
              <a:t>/</a:t>
            </a:r>
            <a:r>
              <a:rPr lang="zh-CN" altLang="en-US" sz="2800" dirty="0"/>
              <a:t>需求，主动有效的为用户服务。</a:t>
            </a:r>
            <a:endParaRPr lang="zh-CN" altLang="en-US" sz="2800" dirty="0"/>
          </a:p>
        </p:txBody>
      </p:sp>
    </p:spTree>
  </p:cSld>
  <p:clrMapOvr>
    <a:masterClrMapping/>
  </p:clrMapOvr>
  <p:transition>
    <p:blinds dir="vert"/>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4834" name="标题 504833"/>
          <p:cNvSpPr>
            <a:spLocks noGrp="1"/>
          </p:cNvSpPr>
          <p:nvPr>
            <p:ph type="title"/>
          </p:nvPr>
        </p:nvSpPr>
        <p:spPr>
          <a:xfrm>
            <a:off x="730250" y="1873250"/>
            <a:ext cx="7772400" cy="2243138"/>
          </a:xfrm>
        </p:spPr>
        <p:txBody>
          <a:bodyPr anchor="b"/>
          <a:p>
            <a:pPr>
              <a:lnSpc>
                <a:spcPct val="130000"/>
              </a:lnSpc>
            </a:pPr>
            <a:r>
              <a:rPr lang="zh-CN" altLang="en-US" dirty="0">
                <a:latin typeface="楷体_GB2312" pitchFamily="49" charset="-122"/>
                <a:ea typeface="楷体_GB2312" pitchFamily="49" charset="-122"/>
              </a:rPr>
              <a:t>普适计算时代</a:t>
            </a:r>
            <a:r>
              <a:rPr lang="en-US" altLang="zh-CN">
                <a:latin typeface="楷体_GB2312" pitchFamily="49" charset="-122"/>
                <a:ea typeface="楷体_GB2312" pitchFamily="49" charset="-122"/>
              </a:rPr>
              <a:t>:</a:t>
            </a:r>
            <a:br>
              <a:rPr lang="en-US" altLang="zh-CN">
                <a:latin typeface="楷体_GB2312" pitchFamily="49" charset="-122"/>
                <a:ea typeface="楷体_GB2312" pitchFamily="49" charset="-122"/>
              </a:rPr>
            </a:br>
            <a:r>
              <a:rPr lang="en-US" altLang="zh-CN">
                <a:latin typeface="楷体_GB2312" pitchFamily="49" charset="-122"/>
                <a:ea typeface="楷体_GB2312" pitchFamily="49" charset="-122"/>
              </a:rPr>
              <a:t> OS</a:t>
            </a:r>
            <a:r>
              <a:rPr lang="zh-CN" altLang="en-US" dirty="0">
                <a:latin typeface="楷体_GB2312" pitchFamily="49" charset="-122"/>
                <a:ea typeface="楷体_GB2312" pitchFamily="49" charset="-122"/>
              </a:rPr>
              <a:t>新的发展方向？</a:t>
            </a:r>
            <a:endParaRPr lang="zh-CN" altLang="en-US" dirty="0">
              <a:latin typeface="楷体_GB2312" pitchFamily="49" charset="-122"/>
              <a:ea typeface="楷体_GB2312" pitchFamily="49" charset="-122"/>
            </a:endParaRPr>
          </a:p>
        </p:txBody>
      </p:sp>
    </p:spTree>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468313" y="685800"/>
            <a:ext cx="8142287" cy="1143000"/>
          </a:xfrm>
        </p:spPr>
        <p:txBody>
          <a:bodyPr/>
          <a:lstStyle/>
          <a:p>
            <a:pPr eaLnBrk="1" hangingPunct="1"/>
            <a:r>
              <a:rPr lang="en-US" altLang="zh-CN" b="1" smtClean="0">
                <a:cs typeface="Times New Roman" panose="02020603050405020304" pitchFamily="18" charset="0"/>
              </a:rPr>
              <a:t> </a:t>
            </a:r>
            <a:r>
              <a:rPr lang="zh-CN" altLang="en-US" sz="4800" smtClean="0">
                <a:latin typeface="华文新魏" panose="02010800040101010101" pitchFamily="2" charset="-122"/>
                <a:ea typeface="华文新魏" panose="02010800040101010101" pitchFamily="2" charset="-122"/>
              </a:rPr>
              <a:t>操作系统是基础运行平台</a:t>
            </a:r>
            <a:br>
              <a:rPr lang="zh-CN" altLang="en-US" sz="4800" smtClean="0">
                <a:ea typeface="黑体" panose="02010609060101010101" charset="-122"/>
              </a:rPr>
            </a:br>
            <a:endParaRPr lang="zh-CN" altLang="en-US" sz="4800" smtClean="0">
              <a:ea typeface="黑体" panose="02010609060101010101" charset="-122"/>
            </a:endParaRPr>
          </a:p>
        </p:txBody>
      </p:sp>
      <p:sp>
        <p:nvSpPr>
          <p:cNvPr id="43010" name="Rectangle 3"/>
          <p:cNvSpPr>
            <a:spLocks noGrp="1" noChangeArrowheads="1"/>
          </p:cNvSpPr>
          <p:nvPr>
            <p:ph idx="1"/>
          </p:nvPr>
        </p:nvSpPr>
        <p:spPr>
          <a:xfrm>
            <a:off x="179388" y="1628775"/>
            <a:ext cx="8748712" cy="5040313"/>
          </a:xfrm>
          <a:noFill/>
          <a:ln w="9525">
            <a:noFill/>
            <a:miter lim="800000"/>
          </a:ln>
        </p:spPr>
        <p:txBody>
          <a:bodyPr vert="horz" wrap="square" lIns="91440" tIns="45720" rIns="91440" bIns="45720" numCol="1" anchor="t" anchorCtr="0" compatLnSpc="1"/>
          <a:lstStyle/>
          <a:p>
            <a:pPr eaLnBrk="1" hangingPunct="1"/>
            <a:r>
              <a:rPr lang="en-US" altLang="zh-CN" sz="3600" dirty="0">
                <a:latin typeface="华文新魏" panose="02010800040101010101" pitchFamily="2" charset="-122"/>
              </a:rPr>
              <a:t> </a:t>
            </a:r>
            <a:r>
              <a:rPr lang="zh-CN" altLang="zh-CN" dirty="0" smtClean="0">
                <a:latin typeface="华文新魏" panose="02010800040101010101" pitchFamily="2" charset="-122"/>
              </a:rPr>
              <a:t>操作系统</a:t>
            </a:r>
            <a:r>
              <a:rPr lang="zh-CN" altLang="zh-CN" dirty="0">
                <a:latin typeface="华文新魏" panose="02010800040101010101" pitchFamily="2" charset="-122"/>
              </a:rPr>
              <a:t>是最靠近硬件的一层软件，它把硬件裸机改造成为完善的虚拟机，使得机器功能得到扩展，运行环境得到改善，系统效率得到提高，安全性能得到保证。</a:t>
            </a:r>
            <a:endParaRPr lang="en-US" altLang="zh-CN" dirty="0">
              <a:latin typeface="华文新魏" panose="02010800040101010101" pitchFamily="2" charset="-122"/>
            </a:endParaRPr>
          </a:p>
          <a:p>
            <a:pPr eaLnBrk="1" hangingPunct="1"/>
            <a:r>
              <a:rPr lang="en-US" altLang="zh-CN" dirty="0">
                <a:latin typeface="华文新魏" panose="02010800040101010101" pitchFamily="2" charset="-122"/>
              </a:rPr>
              <a:t> </a:t>
            </a:r>
            <a:r>
              <a:rPr lang="zh-CN" altLang="zh-CN" dirty="0" smtClean="0">
                <a:latin typeface="华文新魏" panose="02010800040101010101" pitchFamily="2" charset="-122"/>
              </a:rPr>
              <a:t>操作系统</a:t>
            </a:r>
            <a:r>
              <a:rPr lang="zh-CN" altLang="zh-CN" dirty="0">
                <a:latin typeface="华文新魏" panose="02010800040101010101" pitchFamily="2" charset="-122"/>
              </a:rPr>
              <a:t>隔离其他上层软件，并为它们提供接口和服务，使得上层软件可以获得远较硬件所能提供的更多更强的功能上的支持。操作系统是软件系统的核心，它与硬件一起构成了各种软件的基础运行平台。</a:t>
            </a:r>
            <a:r>
              <a:rPr lang="en-US" altLang="zh-CN" dirty="0">
                <a:latin typeface="华文新魏" panose="02010800040101010101" pitchFamily="2" charset="-122"/>
              </a:rPr>
              <a:t>  </a:t>
            </a:r>
            <a:endParaRPr lang="en-US" altLang="zh-CN" dirty="0">
              <a:latin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4290" name="标题 524289"/>
          <p:cNvSpPr>
            <a:spLocks noGrp="1"/>
          </p:cNvSpPr>
          <p:nvPr>
            <p:ph type="title"/>
          </p:nvPr>
        </p:nvSpPr>
        <p:spPr/>
        <p:txBody>
          <a:bodyPr anchor="b"/>
          <a:p>
            <a:r>
              <a:rPr lang="zh-CN" altLang="en-US" sz="3600" dirty="0"/>
              <a:t>云计算 </a:t>
            </a:r>
            <a:r>
              <a:rPr lang="en-US" altLang="zh-CN" sz="3600"/>
              <a:t>Cloud Computing</a:t>
            </a:r>
            <a:endParaRPr lang="zh-CN" altLang="en-US" sz="3600" dirty="0"/>
          </a:p>
        </p:txBody>
      </p:sp>
      <p:sp>
        <p:nvSpPr>
          <p:cNvPr id="524291" name="文本占位符 524290"/>
          <p:cNvSpPr>
            <a:spLocks noGrp="1"/>
          </p:cNvSpPr>
          <p:nvPr>
            <p:ph type="body" idx="1"/>
          </p:nvPr>
        </p:nvSpPr>
        <p:spPr>
          <a:xfrm>
            <a:off x="685800" y="1422400"/>
            <a:ext cx="7967345" cy="3019425"/>
          </a:xfrm>
        </p:spPr>
        <p:txBody>
          <a:bodyPr/>
          <a:p>
            <a:r>
              <a:rPr lang="en-US" altLang="zh-CN"/>
              <a:t>Google</a:t>
            </a:r>
            <a:r>
              <a:rPr lang="zh-CN" altLang="en-US" dirty="0"/>
              <a:t>提出的一种新兴的商业计算模型</a:t>
            </a:r>
            <a:endParaRPr lang="zh-CN" altLang="en-US" dirty="0"/>
          </a:p>
          <a:p>
            <a:r>
              <a:rPr lang="zh-CN" altLang="en-US" dirty="0"/>
              <a:t>云计算是并行计算</a:t>
            </a:r>
            <a:r>
              <a:rPr lang="en-US" altLang="zh-CN"/>
              <a:t>(Parallel Computing)</a:t>
            </a:r>
            <a:r>
              <a:rPr lang="zh-CN" altLang="en-US" dirty="0"/>
              <a:t>、分布式计算</a:t>
            </a:r>
            <a:r>
              <a:rPr lang="en-US" altLang="zh-CN"/>
              <a:t>(Distributed Computing)</a:t>
            </a:r>
            <a:r>
              <a:rPr lang="zh-CN" altLang="en-US" dirty="0"/>
              <a:t>和网格计算</a:t>
            </a:r>
            <a:r>
              <a:rPr lang="en-US" altLang="zh-CN"/>
              <a:t>(Grid Computing)</a:t>
            </a:r>
            <a:r>
              <a:rPr lang="zh-CN" altLang="en-US" dirty="0"/>
              <a:t>的发展，或者说是这些计算机科学概念的商业实现。 </a:t>
            </a:r>
            <a:endParaRPr lang="zh-CN" altLang="en-US" dirty="0"/>
          </a:p>
          <a:p>
            <a:endParaRPr lang="zh-CN" altLang="en-US" dirty="0"/>
          </a:p>
        </p:txBody>
      </p:sp>
      <p:pic>
        <p:nvPicPr>
          <p:cNvPr id="524292" name="图片 524291" descr="906289dd323969755882dd64"/>
          <p:cNvPicPr>
            <a:picLocks noChangeAspect="1"/>
          </p:cNvPicPr>
          <p:nvPr/>
        </p:nvPicPr>
        <p:blipFill>
          <a:blip r:embed="rId1"/>
          <a:stretch>
            <a:fillRect/>
          </a:stretch>
        </p:blipFill>
        <p:spPr>
          <a:xfrm>
            <a:off x="6083300" y="4071620"/>
            <a:ext cx="2717165" cy="2569210"/>
          </a:xfrm>
          <a:prstGeom prst="rect">
            <a:avLst/>
          </a:prstGeom>
          <a:noFill/>
          <a:ln w="9525">
            <a:noFill/>
          </a:ln>
        </p:spPr>
      </p:pic>
    </p:spTree>
  </p:cSld>
  <p:clrMapOvr>
    <a:masterClrMapping/>
  </p:clrMapOvr>
  <p:transition>
    <p:blinds dir="vert"/>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3266" name="标题 523265"/>
          <p:cNvSpPr>
            <a:spLocks noGrp="1"/>
          </p:cNvSpPr>
          <p:nvPr>
            <p:ph type="title"/>
          </p:nvPr>
        </p:nvSpPr>
        <p:spPr/>
        <p:txBody>
          <a:bodyPr anchor="b"/>
          <a:p>
            <a:r>
              <a:rPr lang="zh-CN" altLang="en-US" sz="3600" dirty="0"/>
              <a:t>云计算 </a:t>
            </a:r>
            <a:r>
              <a:rPr lang="en-US" altLang="zh-CN" sz="3600"/>
              <a:t>Cloud Computing</a:t>
            </a:r>
            <a:endParaRPr lang="zh-CN" altLang="en-US" sz="3600" dirty="0"/>
          </a:p>
        </p:txBody>
      </p:sp>
      <p:pic>
        <p:nvPicPr>
          <p:cNvPr id="523268" name="文本占位符 523267" descr="906289dd323969755882dd64"/>
          <p:cNvPicPr>
            <a:picLocks noChangeAspect="1"/>
          </p:cNvPicPr>
          <p:nvPr>
            <p:ph type="body" idx="1"/>
          </p:nvPr>
        </p:nvPicPr>
        <p:blipFill>
          <a:blip r:embed="rId1"/>
          <a:stretch>
            <a:fillRect/>
          </a:stretch>
        </p:blipFill>
        <p:spPr>
          <a:xfrm>
            <a:off x="5321300" y="4156075"/>
            <a:ext cx="2857500" cy="2701925"/>
          </a:xfrm>
        </p:spPr>
      </p:pic>
      <p:sp>
        <p:nvSpPr>
          <p:cNvPr id="523269" name="矩形 523268"/>
          <p:cNvSpPr/>
          <p:nvPr/>
        </p:nvSpPr>
        <p:spPr>
          <a:xfrm>
            <a:off x="682625" y="1434148"/>
            <a:ext cx="7592060" cy="2306955"/>
          </a:xfrm>
          <a:prstGeom prst="rect">
            <a:avLst/>
          </a:prstGeom>
          <a:noFill/>
          <a:ln w="9525">
            <a:noFill/>
          </a:ln>
        </p:spPr>
        <p:txBody>
          <a:bodyPr wrap="square" anchor="ctr">
            <a:spAutoFit/>
          </a:bodyPr>
          <a:p>
            <a:pPr eaLnBrk="0" hangingPunct="0">
              <a:lnSpc>
                <a:spcPct val="150000"/>
              </a:lnSpc>
              <a:buChar char="•"/>
            </a:pPr>
            <a:r>
              <a:rPr lang="zh-CN" altLang="en-US" sz="2400" b="1" dirty="0">
                <a:latin typeface="Comic Sans MS" panose="030F0702030302020204" pitchFamily="66" charset="0"/>
              </a:rPr>
              <a:t>狭义云计算是指</a:t>
            </a:r>
            <a:r>
              <a:rPr lang="en-US" altLang="zh-CN" sz="2400" b="1">
                <a:latin typeface="Comic Sans MS" panose="030F0702030302020204" pitchFamily="66" charset="0"/>
              </a:rPr>
              <a:t>IT</a:t>
            </a:r>
            <a:r>
              <a:rPr lang="zh-CN" altLang="en-US" sz="2400" b="1" dirty="0">
                <a:latin typeface="Comic Sans MS" panose="030F0702030302020204" pitchFamily="66" charset="0"/>
              </a:rPr>
              <a:t>基础设施的交付和使用模式</a:t>
            </a:r>
            <a:endParaRPr lang="zh-CN" altLang="en-US" sz="2400" b="1" dirty="0">
              <a:latin typeface="Comic Sans MS" panose="030F0702030302020204" pitchFamily="66" charset="0"/>
            </a:endParaRPr>
          </a:p>
          <a:p>
            <a:pPr lvl="1" eaLnBrk="0" hangingPunct="0">
              <a:lnSpc>
                <a:spcPct val="150000"/>
              </a:lnSpc>
              <a:buChar char="•"/>
            </a:pPr>
            <a:r>
              <a:rPr lang="zh-CN" altLang="en-US" sz="2400" b="1" dirty="0">
                <a:latin typeface="Comic Sans MS" panose="030F0702030302020204" pitchFamily="66" charset="0"/>
              </a:rPr>
              <a:t>指通过网络以按需、易扩展的方式获得所需的资源</a:t>
            </a:r>
            <a:endParaRPr lang="zh-CN" altLang="en-US" sz="2400" b="1" dirty="0">
              <a:latin typeface="Comic Sans MS" panose="030F0702030302020204" pitchFamily="66" charset="0"/>
            </a:endParaRPr>
          </a:p>
          <a:p>
            <a:pPr eaLnBrk="0" hangingPunct="0">
              <a:lnSpc>
                <a:spcPct val="150000"/>
              </a:lnSpc>
              <a:buChar char="•"/>
            </a:pPr>
            <a:r>
              <a:rPr lang="zh-CN" altLang="en-US" sz="2400" b="1" dirty="0">
                <a:latin typeface="Comic Sans MS" panose="030F0702030302020204" pitchFamily="66" charset="0"/>
              </a:rPr>
              <a:t>广义云计算是指服务的交付和使用模式</a:t>
            </a:r>
            <a:endParaRPr lang="zh-CN" altLang="en-US" sz="2400" b="1" dirty="0">
              <a:latin typeface="Comic Sans MS" panose="030F0702030302020204" pitchFamily="66" charset="0"/>
            </a:endParaRPr>
          </a:p>
          <a:p>
            <a:pPr lvl="1" eaLnBrk="0" hangingPunct="0">
              <a:lnSpc>
                <a:spcPct val="150000"/>
              </a:lnSpc>
              <a:buChar char="•"/>
            </a:pPr>
            <a:r>
              <a:rPr lang="zh-CN" altLang="en-US" sz="2400" b="1" dirty="0">
                <a:latin typeface="Comic Sans MS" panose="030F0702030302020204" pitchFamily="66" charset="0"/>
              </a:rPr>
              <a:t>指通过网络以按需、易扩展的方式获得所需的服务 </a:t>
            </a:r>
            <a:endParaRPr lang="zh-CN" altLang="en-US" sz="2400" b="1" dirty="0">
              <a:latin typeface="Comic Sans MS" panose="030F0702030302020204" pitchFamily="66" charset="0"/>
            </a:endParaRPr>
          </a:p>
        </p:txBody>
      </p:sp>
    </p:spTree>
  </p:cSld>
  <p:clrMapOvr>
    <a:masterClrMapping/>
  </p:clrMapOvr>
  <p:transition>
    <p:blinds dir="vert"/>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7906" name="标题 507905"/>
          <p:cNvSpPr>
            <a:spLocks noGrp="1"/>
          </p:cNvSpPr>
          <p:nvPr>
            <p:ph type="title"/>
          </p:nvPr>
        </p:nvSpPr>
        <p:spPr>
          <a:xfrm>
            <a:off x="395536" y="-233015"/>
            <a:ext cx="8424936" cy="1143000"/>
          </a:xfrm>
        </p:spPr>
        <p:txBody>
          <a:bodyPr anchor="b"/>
          <a:p>
            <a:r>
              <a:rPr lang="zh-CN" altLang="en-US" sz="3600" dirty="0"/>
              <a:t>云计算 </a:t>
            </a:r>
            <a:r>
              <a:rPr lang="en-US" altLang="zh-CN" sz="3600"/>
              <a:t>Cloud Computing </a:t>
            </a:r>
            <a:endParaRPr lang="zh-CN" altLang="en-US" sz="3600" dirty="0"/>
          </a:p>
        </p:txBody>
      </p:sp>
      <p:sp>
        <p:nvSpPr>
          <p:cNvPr id="507907" name="文本占位符 507906"/>
          <p:cNvSpPr>
            <a:spLocks noGrp="1"/>
          </p:cNvSpPr>
          <p:nvPr>
            <p:ph type="body" idx="1"/>
          </p:nvPr>
        </p:nvSpPr>
        <p:spPr>
          <a:xfrm>
            <a:off x="180340" y="1219200"/>
            <a:ext cx="8552180" cy="4594860"/>
          </a:xfrm>
        </p:spPr>
        <p:txBody>
          <a:bodyPr/>
          <a:p>
            <a:r>
              <a:rPr lang="zh-CN" altLang="en-US" sz="2400" dirty="0"/>
              <a:t>“云”是一些可以自我维护和管理的虚拟计算资源，通常为一些大型服务器集群，包括计算服务器、存储服务器、宽带资源等等。云计算将所有的计算资源集中起来，并由软件实现自动管理，无需人为参与。</a:t>
            </a:r>
            <a:endParaRPr lang="zh-CN" altLang="en-US" sz="2400" dirty="0"/>
          </a:p>
          <a:p>
            <a:r>
              <a:rPr lang="en-US" altLang="zh-CN" sz="2400"/>
              <a:t>Cloud Computing</a:t>
            </a:r>
            <a:r>
              <a:rPr lang="zh-CN" altLang="en-US" sz="2400" dirty="0"/>
              <a:t>的一个核心理念就是通过不断提高“云”的处理能力，进而减少用户终端的处理负担，最终使用户终端简化成一个单纯的输入输出设备，并能按需享受“云”的强大计算处理能力</a:t>
            </a:r>
            <a:endParaRPr lang="zh-CN" altLang="en-US" sz="2400" dirty="0"/>
          </a:p>
        </p:txBody>
      </p:sp>
      <p:pic>
        <p:nvPicPr>
          <p:cNvPr id="507910" name="图片 507909" descr="966aca078081fef37b89479e"/>
          <p:cNvPicPr>
            <a:picLocks noChangeAspect="1"/>
          </p:cNvPicPr>
          <p:nvPr/>
        </p:nvPicPr>
        <p:blipFill>
          <a:blip r:embed="rId1"/>
          <a:stretch>
            <a:fillRect/>
          </a:stretch>
        </p:blipFill>
        <p:spPr>
          <a:xfrm>
            <a:off x="5874385" y="4162108"/>
            <a:ext cx="2711450" cy="2443162"/>
          </a:xfrm>
          <a:prstGeom prst="rect">
            <a:avLst/>
          </a:prstGeom>
          <a:noFill/>
          <a:ln w="9525">
            <a:noFill/>
          </a:ln>
        </p:spPr>
      </p:pic>
    </p:spTree>
  </p:cSld>
  <p:clrMapOvr>
    <a:masterClrMapping/>
  </p:clrMapOvr>
  <p:transition>
    <p:blinds dir="vert"/>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6882" name="标题 506881"/>
          <p:cNvSpPr>
            <a:spLocks noGrp="1"/>
          </p:cNvSpPr>
          <p:nvPr>
            <p:ph type="title"/>
          </p:nvPr>
        </p:nvSpPr>
        <p:spPr>
          <a:xfrm>
            <a:off x="395536" y="-233015"/>
            <a:ext cx="8424936" cy="1143000"/>
          </a:xfrm>
        </p:spPr>
        <p:txBody>
          <a:bodyPr anchor="b"/>
          <a:p>
            <a:r>
              <a:rPr lang="zh-CN" altLang="en-US" sz="3600" dirty="0"/>
              <a:t>框计算 </a:t>
            </a:r>
            <a:r>
              <a:rPr lang="en-US" altLang="zh-CN" sz="3600"/>
              <a:t>Box Computing</a:t>
            </a:r>
            <a:endParaRPr lang="zh-CN" altLang="en-US" sz="3600" dirty="0"/>
          </a:p>
        </p:txBody>
      </p:sp>
      <p:sp>
        <p:nvSpPr>
          <p:cNvPr id="506883" name="文本占位符 506882"/>
          <p:cNvSpPr>
            <a:spLocks noGrp="1"/>
          </p:cNvSpPr>
          <p:nvPr>
            <p:ph type="body" idx="1"/>
          </p:nvPr>
        </p:nvSpPr>
        <p:spPr>
          <a:xfrm>
            <a:off x="395605" y="1116330"/>
            <a:ext cx="8425180" cy="5048885"/>
          </a:xfrm>
        </p:spPr>
        <p:txBody>
          <a:bodyPr/>
          <a:p>
            <a:pPr>
              <a:lnSpc>
                <a:spcPct val="140000"/>
              </a:lnSpc>
            </a:pPr>
            <a:r>
              <a:rPr lang="zh-CN" altLang="en-US" sz="2000" dirty="0"/>
              <a:t>百度董事长兼</a:t>
            </a:r>
            <a:r>
              <a:rPr lang="en-US" altLang="zh-CN" sz="2000"/>
              <a:t>CEO</a:t>
            </a:r>
            <a:r>
              <a:rPr lang="zh-CN" altLang="en-US" sz="2000" dirty="0"/>
              <a:t>李彦宏</a:t>
            </a:r>
            <a:r>
              <a:rPr lang="en-US" altLang="zh-CN" sz="2000"/>
              <a:t>2009</a:t>
            </a:r>
            <a:r>
              <a:rPr lang="zh-CN" altLang="en-US" sz="2000" dirty="0"/>
              <a:t>年提出 </a:t>
            </a:r>
            <a:endParaRPr lang="zh-CN" altLang="en-US" sz="2000" dirty="0"/>
          </a:p>
          <a:p>
            <a:pPr>
              <a:lnSpc>
                <a:spcPct val="140000"/>
              </a:lnSpc>
            </a:pPr>
            <a:r>
              <a:rPr lang="zh-CN" altLang="en-US" sz="2000" dirty="0"/>
              <a:t>“框计算”为用户提供基于互联网的一站式服务，是一种最简单可依赖的互联网需求交互模式</a:t>
            </a:r>
            <a:endParaRPr lang="zh-CN" altLang="en-US" sz="2000" dirty="0"/>
          </a:p>
          <a:p>
            <a:pPr>
              <a:lnSpc>
                <a:spcPct val="140000"/>
              </a:lnSpc>
            </a:pPr>
            <a:r>
              <a:rPr lang="zh-CN" altLang="en-US" sz="2000" dirty="0"/>
              <a:t>用户只要在框中输入服务需求，系统就能明确识别这种需求，并将该需求分配给最优良的应用或内容资源提供商处理，最终返回给用户相匹配的结果。</a:t>
            </a:r>
            <a:endParaRPr lang="zh-CN" altLang="en-US" sz="2000" dirty="0"/>
          </a:p>
          <a:p>
            <a:pPr>
              <a:lnSpc>
                <a:spcPct val="140000"/>
              </a:lnSpc>
            </a:pPr>
            <a:r>
              <a:rPr lang="zh-CN" altLang="en-US" sz="2000" dirty="0"/>
              <a:t>框计算从本质上来说是一种对信息展现方式的改进而非一种新技术，用意在于满足日益复杂的搜索需求，对满足不同诉求的一种多元化展示 </a:t>
            </a:r>
            <a:endParaRPr lang="zh-CN" altLang="en-US" sz="2000" dirty="0"/>
          </a:p>
        </p:txBody>
      </p:sp>
      <p:pic>
        <p:nvPicPr>
          <p:cNvPr id="506888" name="图片 506887" descr="fab3ac111ee6733dcb80c41e">
            <a:hlinkClick r:id="rId1"/>
          </p:cNvPr>
          <p:cNvPicPr>
            <a:picLocks noChangeAspect="1"/>
          </p:cNvPicPr>
          <p:nvPr/>
        </p:nvPicPr>
        <p:blipFill>
          <a:blip r:embed="rId2"/>
          <a:stretch>
            <a:fillRect/>
          </a:stretch>
        </p:blipFill>
        <p:spPr>
          <a:xfrm>
            <a:off x="5894705" y="4883785"/>
            <a:ext cx="2747010" cy="1769745"/>
          </a:xfrm>
          <a:prstGeom prst="rect">
            <a:avLst/>
          </a:prstGeom>
          <a:noFill/>
          <a:ln w="9525">
            <a:noFill/>
          </a:ln>
        </p:spPr>
      </p:pic>
    </p:spTree>
  </p:cSld>
  <p:clrMapOvr>
    <a:masterClrMapping/>
  </p:clrMapOvr>
  <p:transition>
    <p:blinds dir="vert"/>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8930" name="标题 508929"/>
          <p:cNvSpPr>
            <a:spLocks noGrp="1"/>
          </p:cNvSpPr>
          <p:nvPr>
            <p:ph type="title"/>
          </p:nvPr>
        </p:nvSpPr>
        <p:spPr/>
        <p:txBody>
          <a:bodyPr anchor="b"/>
          <a:p>
            <a:r>
              <a:rPr lang="zh-CN" altLang="en-US" sz="3600" dirty="0"/>
              <a:t>框计算与云计算 </a:t>
            </a:r>
            <a:endParaRPr lang="zh-CN" altLang="en-US" sz="3600" dirty="0"/>
          </a:p>
        </p:txBody>
      </p:sp>
      <p:sp>
        <p:nvSpPr>
          <p:cNvPr id="508931" name="文本占位符 508930"/>
          <p:cNvSpPr>
            <a:spLocks noGrp="1"/>
          </p:cNvSpPr>
          <p:nvPr>
            <p:ph type="body" idx="1"/>
          </p:nvPr>
        </p:nvSpPr>
        <p:spPr/>
        <p:txBody>
          <a:bodyPr/>
          <a:p>
            <a:r>
              <a:rPr lang="zh-CN" altLang="en-US" dirty="0"/>
              <a:t>“框计算” 强调前端用户需求的研究和响应，为用户提供一站式的互联网服务</a:t>
            </a:r>
            <a:endParaRPr lang="zh-CN" altLang="en-US" dirty="0"/>
          </a:p>
          <a:p>
            <a:r>
              <a:rPr lang="zh-CN" altLang="en-US" dirty="0"/>
              <a:t>云计算强调后台资源的整合，为客户提供低成本的</a:t>
            </a:r>
            <a:r>
              <a:rPr lang="en-US" altLang="zh-CN"/>
              <a:t>IT</a:t>
            </a:r>
            <a:r>
              <a:rPr lang="zh-CN" altLang="en-US" dirty="0"/>
              <a:t>基础设施的配置</a:t>
            </a:r>
            <a:endParaRPr lang="zh-CN" altLang="en-US" dirty="0"/>
          </a:p>
        </p:txBody>
      </p:sp>
    </p:spTree>
  </p:cSld>
  <p:clrMapOvr>
    <a:masterClrMapping/>
  </p:clrMapOvr>
  <p:transition>
    <p:blinds dir="vert"/>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9954" name="标题 509953"/>
          <p:cNvSpPr>
            <a:spLocks noGrp="1"/>
          </p:cNvSpPr>
          <p:nvPr>
            <p:ph type="title"/>
          </p:nvPr>
        </p:nvSpPr>
        <p:spPr>
          <a:xfrm>
            <a:off x="395536" y="-161260"/>
            <a:ext cx="8424936" cy="1143000"/>
          </a:xfrm>
        </p:spPr>
        <p:txBody>
          <a:bodyPr anchor="b"/>
          <a:p>
            <a:r>
              <a:rPr lang="en-US" altLang="zh-CN" sz="3600"/>
              <a:t>Google</a:t>
            </a:r>
            <a:r>
              <a:rPr lang="zh-CN" altLang="en-US" sz="3600" dirty="0"/>
              <a:t>的</a:t>
            </a:r>
            <a:r>
              <a:rPr lang="en-US" altLang="zh-CN" sz="3600"/>
              <a:t>Chrome</a:t>
            </a:r>
            <a:r>
              <a:rPr lang="zh-CN" altLang="en-US" sz="3600" dirty="0"/>
              <a:t>操作系统 </a:t>
            </a:r>
            <a:endParaRPr lang="zh-CN" altLang="en-US" sz="3600" dirty="0"/>
          </a:p>
        </p:txBody>
      </p:sp>
      <p:sp>
        <p:nvSpPr>
          <p:cNvPr id="509955" name="文本占位符 509954"/>
          <p:cNvSpPr>
            <a:spLocks noGrp="1"/>
          </p:cNvSpPr>
          <p:nvPr>
            <p:ph type="body" idx="1"/>
          </p:nvPr>
        </p:nvSpPr>
        <p:spPr/>
        <p:txBody>
          <a:bodyPr/>
          <a:p>
            <a:r>
              <a:rPr lang="en-US" altLang="zh-CN" sz="2400"/>
              <a:t>Chrome</a:t>
            </a:r>
            <a:r>
              <a:rPr lang="zh-CN" altLang="en-US" sz="2400" dirty="0"/>
              <a:t>运行于一个新的基于 </a:t>
            </a:r>
            <a:r>
              <a:rPr lang="en-US" altLang="zh-CN" sz="2400"/>
              <a:t>Linux </a:t>
            </a:r>
            <a:r>
              <a:rPr lang="zh-CN" altLang="en-US" sz="2400" dirty="0"/>
              <a:t>核心的窗口系统</a:t>
            </a:r>
            <a:r>
              <a:rPr lang="en-US" altLang="zh-CN" sz="2400"/>
              <a:t>,</a:t>
            </a:r>
            <a:r>
              <a:rPr lang="zh-CN" altLang="en-US" sz="2400" dirty="0"/>
              <a:t>是一个开放源代码的、精巧的操作系统，它最初会针对上网本 </a:t>
            </a:r>
            <a:endParaRPr lang="zh-CN" altLang="en-US" sz="2400" dirty="0"/>
          </a:p>
          <a:p>
            <a:r>
              <a:rPr lang="en-US" altLang="zh-CN" sz="2400"/>
              <a:t>Chrome</a:t>
            </a:r>
            <a:r>
              <a:rPr lang="zh-CN" altLang="en-US" sz="2400" dirty="0"/>
              <a:t>是</a:t>
            </a:r>
            <a:r>
              <a:rPr lang="en-US" altLang="zh-CN" sz="2400" err="1"/>
              <a:t>WebOS</a:t>
            </a:r>
            <a:r>
              <a:rPr lang="en-US" altLang="zh-CN" sz="2400"/>
              <a:t> </a:t>
            </a:r>
            <a:endParaRPr lang="en-US" altLang="zh-CN" sz="2400"/>
          </a:p>
          <a:p>
            <a:pPr lvl="1"/>
            <a:r>
              <a:rPr lang="zh-CN" altLang="en-US" sz="2400" dirty="0"/>
              <a:t>你不论是在家里的电脑、还是在公司的计算机，只要打开</a:t>
            </a:r>
            <a:r>
              <a:rPr lang="en-US" altLang="zh-CN" sz="2400"/>
              <a:t>Google</a:t>
            </a:r>
            <a:r>
              <a:rPr lang="zh-CN" altLang="en-US" sz="2400" dirty="0"/>
              <a:t>的浏览器，访问的桌面和文件肯定都是相同的</a:t>
            </a:r>
            <a:endParaRPr lang="zh-CN" altLang="en-US" sz="2400" dirty="0"/>
          </a:p>
          <a:p>
            <a:r>
              <a:rPr lang="en-US" altLang="zh-CN" sz="2400"/>
              <a:t>Chrome</a:t>
            </a:r>
            <a:r>
              <a:rPr lang="zh-CN" altLang="en-US" sz="2400" dirty="0"/>
              <a:t>软件架构十分简单</a:t>
            </a:r>
            <a:r>
              <a:rPr lang="en-US" altLang="zh-CN" sz="2400"/>
              <a:t>,</a:t>
            </a:r>
            <a:r>
              <a:rPr lang="zh-CN" altLang="en-US" sz="2400" dirty="0"/>
              <a:t>快速、简便和安全是其核心特质 </a:t>
            </a:r>
            <a:endParaRPr lang="zh-CN" altLang="en-US" sz="2400" dirty="0"/>
          </a:p>
          <a:p>
            <a:r>
              <a:rPr lang="en-US" altLang="zh-CN" sz="2400"/>
              <a:t>Chrome </a:t>
            </a:r>
            <a:r>
              <a:rPr lang="zh-CN" altLang="en-US" sz="2400" dirty="0"/>
              <a:t>操作系统可运行于 </a:t>
            </a:r>
            <a:r>
              <a:rPr lang="en-US" altLang="zh-CN" sz="2400"/>
              <a:t>x86 </a:t>
            </a:r>
            <a:r>
              <a:rPr lang="zh-CN" altLang="en-US" sz="2400" dirty="0"/>
              <a:t>和 </a:t>
            </a:r>
            <a:r>
              <a:rPr lang="en-US" altLang="zh-CN" sz="2400"/>
              <a:t>ARM </a:t>
            </a:r>
            <a:r>
              <a:rPr lang="zh-CN" altLang="en-US" sz="2400" dirty="0"/>
              <a:t>芯片</a:t>
            </a:r>
            <a:endParaRPr lang="en-US" altLang="zh-CN" sz="2400"/>
          </a:p>
        </p:txBody>
      </p:sp>
      <p:pic>
        <p:nvPicPr>
          <p:cNvPr id="509958" name="图片 509957" descr="5202e5f29e79b039b07ec5b7"/>
          <p:cNvPicPr>
            <a:picLocks noChangeAspect="1"/>
          </p:cNvPicPr>
          <p:nvPr/>
        </p:nvPicPr>
        <p:blipFill>
          <a:blip r:embed="rId1"/>
          <a:stretch>
            <a:fillRect/>
          </a:stretch>
        </p:blipFill>
        <p:spPr>
          <a:xfrm>
            <a:off x="6299200" y="4918075"/>
            <a:ext cx="2133600" cy="1543050"/>
          </a:xfrm>
          <a:prstGeom prst="rect">
            <a:avLst/>
          </a:prstGeom>
          <a:noFill/>
          <a:ln w="9525">
            <a:noFill/>
          </a:ln>
        </p:spPr>
      </p:pic>
    </p:spTree>
  </p:cSld>
  <p:clrMapOvr>
    <a:masterClrMapping/>
  </p:clrMapOvr>
  <p:transition>
    <p:blinds dir="vert"/>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r>
              <a:rPr lang="en-US" altLang="zh-CN" sz="4800" smtClean="0">
                <a:solidFill>
                  <a:schemeClr val="bg2"/>
                </a:solidFill>
              </a:rPr>
              <a:t>1.5 </a:t>
            </a:r>
            <a:r>
              <a:rPr lang="zh-CN" altLang="en-US" sz="4800" smtClean="0">
                <a:solidFill>
                  <a:schemeClr val="bg2"/>
                </a:solidFill>
              </a:rPr>
              <a:t>常见流行操作系统</a:t>
            </a:r>
            <a:endParaRPr lang="zh-CN" altLang="en-US" sz="4800" smtClean="0">
              <a:solidFill>
                <a:schemeClr val="bg2"/>
              </a:solidFill>
            </a:endParaRPr>
          </a:p>
        </p:txBody>
      </p:sp>
      <p:sp>
        <p:nvSpPr>
          <p:cNvPr id="147458" name="Rectangle 3"/>
          <p:cNvSpPr>
            <a:spLocks noGrp="1" noChangeArrowheads="1"/>
          </p:cNvSpPr>
          <p:nvPr>
            <p:ph idx="1"/>
          </p:nvPr>
        </p:nvSpPr>
        <p:spPr/>
        <p:txBody>
          <a:bodyPr/>
          <a:lstStyle/>
          <a:p>
            <a:pPr>
              <a:lnSpc>
                <a:spcPct val="80000"/>
              </a:lnSpc>
            </a:pPr>
            <a:r>
              <a:rPr lang="zh-CN" altLang="en-US" sz="2800" dirty="0" smtClean="0"/>
              <a:t>桌面操作系统</a:t>
            </a:r>
            <a:endParaRPr lang="zh-CN" altLang="en-US" sz="2800" dirty="0" smtClean="0"/>
          </a:p>
          <a:p>
            <a:pPr lvl="1">
              <a:lnSpc>
                <a:spcPct val="80000"/>
              </a:lnSpc>
            </a:pPr>
            <a:r>
              <a:rPr lang="en-US" altLang="zh-CN" sz="2400" dirty="0" smtClean="0"/>
              <a:t>MS DOS</a:t>
            </a:r>
            <a:r>
              <a:rPr lang="zh-CN" altLang="en-US" sz="2400" dirty="0" smtClean="0"/>
              <a:t>，</a:t>
            </a:r>
            <a:r>
              <a:rPr lang="en-US" altLang="zh-CN" sz="2400" dirty="0" smtClean="0"/>
              <a:t>MS Windows 3.x</a:t>
            </a:r>
            <a:r>
              <a:rPr lang="zh-CN" altLang="en-US" sz="2400" dirty="0" smtClean="0"/>
              <a:t>，</a:t>
            </a:r>
            <a:r>
              <a:rPr lang="en-US" altLang="zh-CN" sz="2400" dirty="0" smtClean="0"/>
              <a:t>Windows 95</a:t>
            </a:r>
            <a:r>
              <a:rPr lang="zh-CN" altLang="en-US" sz="2400" dirty="0" smtClean="0"/>
              <a:t>， </a:t>
            </a:r>
            <a:r>
              <a:rPr lang="en-US" altLang="zh-CN" sz="2400" dirty="0" smtClean="0"/>
              <a:t>Mac OS </a:t>
            </a:r>
            <a:r>
              <a:rPr lang="zh-CN" altLang="en-US" sz="2400" dirty="0" smtClean="0"/>
              <a:t>，</a:t>
            </a:r>
            <a:r>
              <a:rPr lang="en-US" altLang="zh-CN" sz="2400" dirty="0" smtClean="0"/>
              <a:t>Windows XP</a:t>
            </a:r>
            <a:r>
              <a:rPr lang="zh-CN" altLang="en-US" sz="2400" dirty="0" smtClean="0"/>
              <a:t>，</a:t>
            </a:r>
            <a:r>
              <a:rPr lang="en-US" altLang="zh-CN" sz="2400" dirty="0" smtClean="0"/>
              <a:t>Windows Vista</a:t>
            </a:r>
            <a:r>
              <a:rPr lang="zh-CN" altLang="en-US" sz="2400" dirty="0" smtClean="0"/>
              <a:t>，</a:t>
            </a:r>
            <a:r>
              <a:rPr lang="en-US" altLang="zh-CN" sz="2400" dirty="0" smtClean="0"/>
              <a:t>Windows 7/8/10</a:t>
            </a:r>
            <a:r>
              <a:rPr lang="zh-CN" altLang="en-US" sz="2400" dirty="0" smtClean="0"/>
              <a:t>，</a:t>
            </a:r>
            <a:r>
              <a:rPr lang="en-US" altLang="zh-CN" sz="2400" dirty="0" smtClean="0"/>
              <a:t>Linux</a:t>
            </a:r>
            <a:r>
              <a:rPr lang="zh-CN" altLang="en-US" sz="2400" dirty="0" smtClean="0"/>
              <a:t>，</a:t>
            </a:r>
            <a:endParaRPr lang="zh-CN" altLang="en-US" sz="2400" dirty="0" smtClean="0"/>
          </a:p>
          <a:p>
            <a:pPr>
              <a:lnSpc>
                <a:spcPct val="80000"/>
              </a:lnSpc>
            </a:pPr>
            <a:r>
              <a:rPr lang="zh-CN" altLang="en-US" sz="2800" dirty="0" smtClean="0"/>
              <a:t>服务器操作系统</a:t>
            </a:r>
            <a:endParaRPr lang="zh-CN" altLang="en-US" sz="2800" dirty="0" smtClean="0"/>
          </a:p>
          <a:p>
            <a:pPr lvl="1">
              <a:lnSpc>
                <a:spcPct val="80000"/>
              </a:lnSpc>
            </a:pPr>
            <a:r>
              <a:rPr lang="en-US" altLang="zh-CN" sz="2400" dirty="0" smtClean="0"/>
              <a:t>Windows NT</a:t>
            </a:r>
            <a:r>
              <a:rPr lang="zh-CN" altLang="en-US" sz="2400" dirty="0" smtClean="0"/>
              <a:t>，</a:t>
            </a:r>
            <a:r>
              <a:rPr lang="en-US" altLang="zh-CN" sz="2400" dirty="0" smtClean="0"/>
              <a:t>Windows 200X</a:t>
            </a:r>
            <a:r>
              <a:rPr lang="zh-CN" altLang="en-US" sz="2400" dirty="0" smtClean="0"/>
              <a:t>，</a:t>
            </a:r>
            <a:r>
              <a:rPr lang="en-US" altLang="zh-CN" sz="2400" dirty="0" smtClean="0"/>
              <a:t>UNIX</a:t>
            </a:r>
            <a:r>
              <a:rPr lang="zh-CN" altLang="en-US" sz="2400" dirty="0" smtClean="0"/>
              <a:t>，</a:t>
            </a:r>
            <a:r>
              <a:rPr lang="en-US" altLang="zh-CN" sz="2400" dirty="0" smtClean="0"/>
              <a:t>Novell Netware</a:t>
            </a:r>
            <a:r>
              <a:rPr lang="zh-CN" altLang="en-US" sz="2400" dirty="0" smtClean="0"/>
              <a:t>，</a:t>
            </a:r>
            <a:r>
              <a:rPr lang="en-US" altLang="zh-CN" sz="2400" dirty="0" smtClean="0"/>
              <a:t>OS/2</a:t>
            </a:r>
            <a:r>
              <a:rPr lang="zh-CN" altLang="en-US" sz="2400" dirty="0" smtClean="0"/>
              <a:t>，</a:t>
            </a:r>
            <a:r>
              <a:rPr lang="en-US" altLang="zh-CN" sz="2400" dirty="0" smtClean="0"/>
              <a:t>Linux</a:t>
            </a:r>
            <a:endParaRPr lang="en-US" altLang="zh-CN" sz="2400" dirty="0" smtClean="0"/>
          </a:p>
          <a:p>
            <a:pPr>
              <a:lnSpc>
                <a:spcPct val="80000"/>
              </a:lnSpc>
            </a:pPr>
            <a:r>
              <a:rPr lang="zh-CN" altLang="en-US" sz="2800" dirty="0" smtClean="0"/>
              <a:t>嵌入式操作系统</a:t>
            </a:r>
            <a:endParaRPr lang="zh-CN" altLang="en-US" sz="2800" dirty="0" smtClean="0"/>
          </a:p>
          <a:p>
            <a:pPr lvl="1">
              <a:lnSpc>
                <a:spcPct val="80000"/>
              </a:lnSpc>
            </a:pPr>
            <a:r>
              <a:rPr lang="en-US" altLang="zh-CN" sz="2400" dirty="0" smtClean="0"/>
              <a:t>Windows CE</a:t>
            </a:r>
            <a:r>
              <a:rPr lang="zh-CN" altLang="en-US" sz="2400" dirty="0" smtClean="0"/>
              <a:t>、</a:t>
            </a:r>
            <a:r>
              <a:rPr lang="en-US" altLang="zh-CN" sz="2400" dirty="0" err="1" smtClean="0"/>
              <a:t>PalmOS</a:t>
            </a:r>
            <a:r>
              <a:rPr lang="zh-CN" altLang="en-US" sz="2400" dirty="0" smtClean="0"/>
              <a:t>，</a:t>
            </a:r>
            <a:r>
              <a:rPr lang="en-US" altLang="zh-CN" sz="2400" dirty="0" err="1" smtClean="0"/>
              <a:t>UcLinux</a:t>
            </a:r>
            <a:r>
              <a:rPr lang="zh-CN" altLang="en-US" sz="2400" dirty="0" smtClean="0"/>
              <a:t>，</a:t>
            </a:r>
            <a:r>
              <a:rPr lang="en-US" altLang="zh-CN" sz="2400" dirty="0" smtClean="0"/>
              <a:t>UCOS 2</a:t>
            </a:r>
            <a:r>
              <a:rPr lang="zh-CN" altLang="en-US" sz="2400" dirty="0" smtClean="0"/>
              <a:t>，</a:t>
            </a:r>
            <a:endParaRPr lang="zh-CN" altLang="en-US" sz="2400" dirty="0" smtClean="0"/>
          </a:p>
          <a:p>
            <a:pPr lvl="1">
              <a:lnSpc>
                <a:spcPct val="80000"/>
              </a:lnSpc>
            </a:pPr>
            <a:r>
              <a:rPr lang="en-US" altLang="zh-CN" sz="2400" dirty="0" err="1" smtClean="0"/>
              <a:t>VxWorks</a:t>
            </a:r>
            <a:r>
              <a:rPr lang="zh-CN" altLang="en-US" sz="2400" dirty="0" smtClean="0"/>
              <a:t>，</a:t>
            </a:r>
            <a:r>
              <a:rPr lang="en-US" altLang="zh-CN" sz="2400" dirty="0" err="1" smtClean="0"/>
              <a:t>pSOS</a:t>
            </a:r>
            <a:r>
              <a:rPr lang="en-US" altLang="zh-CN" sz="2400" dirty="0" smtClean="0"/>
              <a:t> </a:t>
            </a:r>
            <a:r>
              <a:rPr lang="zh-CN" altLang="en-US" sz="2400" dirty="0" smtClean="0"/>
              <a:t>，</a:t>
            </a:r>
            <a:r>
              <a:rPr lang="en-US" altLang="zh-CN" sz="2400" dirty="0" smtClean="0"/>
              <a:t>QNX</a:t>
            </a:r>
            <a:r>
              <a:rPr lang="zh-CN" altLang="en-US" sz="2400" dirty="0" smtClean="0"/>
              <a:t>，</a:t>
            </a:r>
            <a:r>
              <a:rPr lang="en-US" altLang="zh-CN" sz="2400" dirty="0" smtClean="0"/>
              <a:t>Windows Mobile</a:t>
            </a:r>
            <a:endParaRPr lang="en-US" altLang="zh-CN" sz="2400" dirty="0" smtClean="0"/>
          </a:p>
          <a:p>
            <a:pPr lvl="1">
              <a:lnSpc>
                <a:spcPct val="80000"/>
              </a:lnSpc>
            </a:pPr>
            <a:r>
              <a:rPr lang="en-US" altLang="zh-CN" sz="2400" dirty="0" smtClean="0"/>
              <a:t>Symbian, </a:t>
            </a:r>
            <a:r>
              <a:rPr lang="en-US" altLang="zh-CN" sz="2400" dirty="0" err="1" smtClean="0"/>
              <a:t>Andriod</a:t>
            </a:r>
            <a:r>
              <a:rPr lang="zh-CN" altLang="en-US" sz="2400" dirty="0" err="1" smtClean="0"/>
              <a:t>，</a:t>
            </a:r>
            <a:endParaRPr lang="en-US" altLang="zh-CN" sz="2400" dirty="0" err="1"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2341563" y="1200150"/>
            <a:ext cx="11072812" cy="69850"/>
          </a:xfrm>
          <a:prstGeom prst="rect">
            <a:avLst/>
          </a:prstGeom>
          <a:noFill/>
          <a:ln w="9525">
            <a:noFill/>
            <a:miter lim="800000"/>
          </a:ln>
        </p:spPr>
        <p:txBody>
          <a:bodyPr wrap="none" anchor="ctr">
            <a:spAutoFit/>
          </a:bodyPr>
          <a:lstStyle/>
          <a:p>
            <a:endParaRPr lang="zh-CN" altLang="en-US"/>
          </a:p>
        </p:txBody>
      </p:sp>
      <p:sp>
        <p:nvSpPr>
          <p:cNvPr id="44034" name="Rectangle 3"/>
          <p:cNvSpPr>
            <a:spLocks noChangeArrowheads="1"/>
          </p:cNvSpPr>
          <p:nvPr/>
        </p:nvSpPr>
        <p:spPr bwMode="auto">
          <a:xfrm>
            <a:off x="2341563" y="1200150"/>
            <a:ext cx="11072812" cy="69850"/>
          </a:xfrm>
          <a:prstGeom prst="rect">
            <a:avLst/>
          </a:prstGeom>
          <a:noFill/>
          <a:ln w="9525">
            <a:noFill/>
            <a:miter lim="800000"/>
          </a:ln>
        </p:spPr>
        <p:txBody>
          <a:bodyPr wrap="none" anchor="ctr">
            <a:spAutoFit/>
          </a:bodyPr>
          <a:lstStyle/>
          <a:p>
            <a:endParaRPr lang="zh-CN" altLang="en-US"/>
          </a:p>
        </p:txBody>
      </p:sp>
      <p:sp>
        <p:nvSpPr>
          <p:cNvPr id="480261" name="Text Box 5"/>
          <p:cNvSpPr txBox="1">
            <a:spLocks noChangeArrowheads="1"/>
          </p:cNvSpPr>
          <p:nvPr/>
        </p:nvSpPr>
        <p:spPr bwMode="auto">
          <a:xfrm>
            <a:off x="1692275" y="5130800"/>
            <a:ext cx="1160463" cy="1295400"/>
          </a:xfrm>
          <a:prstGeom prst="rect">
            <a:avLst/>
          </a:prstGeom>
          <a:solidFill>
            <a:srgbClr val="FFFF00"/>
          </a:solidFill>
          <a:ln w="9525">
            <a:solidFill>
              <a:srgbClr val="000000"/>
            </a:solidFill>
            <a:miter lim="800000"/>
          </a:ln>
        </p:spPr>
        <p:txBody>
          <a:bodyPr/>
          <a:lstStyle/>
          <a:p>
            <a:r>
              <a:rPr kumimoji="0" lang="en-US" altLang="zh-CN" sz="1600">
                <a:cs typeface="Times New Roman" panose="02020603050405020304" pitchFamily="18" charset="0"/>
              </a:rPr>
              <a:t>ch1(os定义、功能、作用、</a:t>
            </a:r>
            <a:r>
              <a:rPr kumimoji="0" lang="zh-CN" altLang="en-US" sz="1600">
                <a:cs typeface="Times New Roman" panose="02020603050405020304" pitchFamily="18" charset="0"/>
              </a:rPr>
              <a:t>接口和服务</a:t>
            </a:r>
            <a:r>
              <a:rPr kumimoji="0" lang="en-US" altLang="zh-CN" sz="1600">
                <a:cs typeface="Times New Roman" panose="02020603050405020304" pitchFamily="18" charset="0"/>
              </a:rPr>
              <a:t>)</a:t>
            </a:r>
            <a:endParaRPr kumimoji="0" lang="en-US" altLang="zh-CN" sz="1600">
              <a:cs typeface="Times New Roman" panose="02020603050405020304" pitchFamily="18" charset="0"/>
            </a:endParaRPr>
          </a:p>
        </p:txBody>
      </p:sp>
      <p:sp>
        <p:nvSpPr>
          <p:cNvPr id="480262" name="Line 6"/>
          <p:cNvSpPr>
            <a:spLocks noChangeShapeType="1"/>
          </p:cNvSpPr>
          <p:nvPr/>
        </p:nvSpPr>
        <p:spPr bwMode="auto">
          <a:xfrm>
            <a:off x="4908550" y="2257425"/>
            <a:ext cx="192088" cy="288925"/>
          </a:xfrm>
          <a:prstGeom prst="line">
            <a:avLst/>
          </a:prstGeom>
          <a:noFill/>
          <a:ln w="19050">
            <a:solidFill>
              <a:srgbClr val="000000"/>
            </a:solidFill>
            <a:round/>
          </a:ln>
        </p:spPr>
        <p:txBody>
          <a:bodyPr/>
          <a:lstStyle/>
          <a:p>
            <a:endParaRPr lang="zh-CN" altLang="en-US"/>
          </a:p>
        </p:txBody>
      </p:sp>
      <p:sp>
        <p:nvSpPr>
          <p:cNvPr id="480263" name="Line 7"/>
          <p:cNvSpPr>
            <a:spLocks noChangeShapeType="1"/>
          </p:cNvSpPr>
          <p:nvPr/>
        </p:nvSpPr>
        <p:spPr bwMode="auto">
          <a:xfrm flipH="1">
            <a:off x="2179638" y="1530350"/>
            <a:ext cx="1455737" cy="584200"/>
          </a:xfrm>
          <a:prstGeom prst="line">
            <a:avLst/>
          </a:prstGeom>
          <a:noFill/>
          <a:ln w="19050">
            <a:solidFill>
              <a:srgbClr val="000000"/>
            </a:solidFill>
            <a:round/>
          </a:ln>
        </p:spPr>
        <p:txBody>
          <a:bodyPr/>
          <a:lstStyle/>
          <a:p>
            <a:endParaRPr lang="zh-CN" altLang="en-US"/>
          </a:p>
        </p:txBody>
      </p:sp>
      <p:sp>
        <p:nvSpPr>
          <p:cNvPr id="480264" name="Line 8"/>
          <p:cNvSpPr>
            <a:spLocks noChangeShapeType="1"/>
          </p:cNvSpPr>
          <p:nvPr/>
        </p:nvSpPr>
        <p:spPr bwMode="auto">
          <a:xfrm>
            <a:off x="3779838" y="1530350"/>
            <a:ext cx="1320800" cy="439738"/>
          </a:xfrm>
          <a:prstGeom prst="line">
            <a:avLst/>
          </a:prstGeom>
          <a:noFill/>
          <a:ln w="19050">
            <a:solidFill>
              <a:srgbClr val="000000"/>
            </a:solidFill>
            <a:round/>
          </a:ln>
        </p:spPr>
        <p:txBody>
          <a:bodyPr/>
          <a:lstStyle/>
          <a:p>
            <a:endParaRPr lang="zh-CN" altLang="en-US"/>
          </a:p>
        </p:txBody>
      </p:sp>
      <p:sp>
        <p:nvSpPr>
          <p:cNvPr id="480265" name="Line 9"/>
          <p:cNvSpPr>
            <a:spLocks noChangeShapeType="1"/>
          </p:cNvSpPr>
          <p:nvPr/>
        </p:nvSpPr>
        <p:spPr bwMode="auto">
          <a:xfrm flipH="1">
            <a:off x="2395538" y="2312988"/>
            <a:ext cx="17462" cy="222250"/>
          </a:xfrm>
          <a:prstGeom prst="line">
            <a:avLst/>
          </a:prstGeom>
          <a:noFill/>
          <a:ln w="19050">
            <a:solidFill>
              <a:srgbClr val="000000"/>
            </a:solidFill>
            <a:round/>
          </a:ln>
        </p:spPr>
        <p:txBody>
          <a:bodyPr/>
          <a:lstStyle/>
          <a:p>
            <a:endParaRPr lang="zh-CN" altLang="en-US"/>
          </a:p>
        </p:txBody>
      </p:sp>
      <p:sp>
        <p:nvSpPr>
          <p:cNvPr id="480266" name="Line 10"/>
          <p:cNvSpPr>
            <a:spLocks noChangeShapeType="1"/>
          </p:cNvSpPr>
          <p:nvPr/>
        </p:nvSpPr>
        <p:spPr bwMode="auto">
          <a:xfrm flipH="1">
            <a:off x="3556000" y="2257425"/>
            <a:ext cx="1352550" cy="265113"/>
          </a:xfrm>
          <a:prstGeom prst="line">
            <a:avLst/>
          </a:prstGeom>
          <a:noFill/>
          <a:ln w="19050">
            <a:solidFill>
              <a:srgbClr val="000000"/>
            </a:solidFill>
            <a:round/>
          </a:ln>
        </p:spPr>
        <p:txBody>
          <a:bodyPr/>
          <a:lstStyle/>
          <a:p>
            <a:endParaRPr lang="zh-CN" altLang="en-US"/>
          </a:p>
        </p:txBody>
      </p:sp>
      <p:sp>
        <p:nvSpPr>
          <p:cNvPr id="480267" name="Line 11"/>
          <p:cNvSpPr>
            <a:spLocks noChangeShapeType="1"/>
          </p:cNvSpPr>
          <p:nvPr/>
        </p:nvSpPr>
        <p:spPr bwMode="auto">
          <a:xfrm>
            <a:off x="4908550" y="2257425"/>
            <a:ext cx="1547813" cy="288925"/>
          </a:xfrm>
          <a:prstGeom prst="line">
            <a:avLst/>
          </a:prstGeom>
          <a:noFill/>
          <a:ln w="19050">
            <a:solidFill>
              <a:srgbClr val="000000"/>
            </a:solidFill>
            <a:round/>
          </a:ln>
        </p:spPr>
        <p:txBody>
          <a:bodyPr/>
          <a:lstStyle/>
          <a:p>
            <a:endParaRPr lang="zh-CN" altLang="en-US"/>
          </a:p>
        </p:txBody>
      </p:sp>
      <p:sp>
        <p:nvSpPr>
          <p:cNvPr id="480268" name="Line 12"/>
          <p:cNvSpPr>
            <a:spLocks noChangeShapeType="1"/>
          </p:cNvSpPr>
          <p:nvPr/>
        </p:nvSpPr>
        <p:spPr bwMode="auto">
          <a:xfrm flipV="1">
            <a:off x="5289550" y="3121025"/>
            <a:ext cx="6350" cy="287338"/>
          </a:xfrm>
          <a:prstGeom prst="line">
            <a:avLst/>
          </a:prstGeom>
          <a:noFill/>
          <a:ln w="19050" cap="sq">
            <a:solidFill>
              <a:srgbClr val="000000"/>
            </a:solidFill>
            <a:round/>
            <a:headEnd type="none" w="sm" len="sm"/>
            <a:tailEnd type="triangle" w="med" len="med"/>
          </a:ln>
        </p:spPr>
        <p:txBody>
          <a:bodyPr/>
          <a:lstStyle/>
          <a:p>
            <a:endParaRPr lang="zh-CN" altLang="en-US"/>
          </a:p>
        </p:txBody>
      </p:sp>
      <p:sp>
        <p:nvSpPr>
          <p:cNvPr id="480269" name="Line 13"/>
          <p:cNvSpPr>
            <a:spLocks noChangeShapeType="1"/>
          </p:cNvSpPr>
          <p:nvPr/>
        </p:nvSpPr>
        <p:spPr bwMode="auto">
          <a:xfrm flipV="1">
            <a:off x="6835775" y="3108325"/>
            <a:ext cx="6350" cy="300038"/>
          </a:xfrm>
          <a:prstGeom prst="line">
            <a:avLst/>
          </a:prstGeom>
          <a:noFill/>
          <a:ln w="19050" cap="sq">
            <a:solidFill>
              <a:srgbClr val="000000"/>
            </a:solidFill>
            <a:round/>
            <a:headEnd type="none" w="sm" len="sm"/>
            <a:tailEnd type="triangle" w="med" len="med"/>
          </a:ln>
        </p:spPr>
        <p:txBody>
          <a:bodyPr/>
          <a:lstStyle/>
          <a:p>
            <a:endParaRPr lang="zh-CN" altLang="en-US"/>
          </a:p>
        </p:txBody>
      </p:sp>
      <p:sp>
        <p:nvSpPr>
          <p:cNvPr id="480270" name="AutoShape 14"/>
          <p:cNvSpPr/>
          <p:nvPr/>
        </p:nvSpPr>
        <p:spPr bwMode="auto">
          <a:xfrm rot="-5400000">
            <a:off x="3537744" y="2840832"/>
            <a:ext cx="287337" cy="2571750"/>
          </a:xfrm>
          <a:prstGeom prst="leftBrace">
            <a:avLst>
              <a:gd name="adj1" fmla="val 74586"/>
              <a:gd name="adj2" fmla="val 50000"/>
            </a:avLst>
          </a:prstGeom>
          <a:noFill/>
          <a:ln w="19050" cap="sq">
            <a:solidFill>
              <a:srgbClr val="000000"/>
            </a:solidFill>
            <a:round/>
            <a:headEnd type="none" w="sm" len="sm"/>
            <a:tailEnd type="none" w="sm" len="sm"/>
          </a:ln>
        </p:spPr>
        <p:txBody>
          <a:bodyPr anchor="ctr"/>
          <a:lstStyle/>
          <a:p>
            <a:endParaRPr lang="zh-CN" altLang="en-US"/>
          </a:p>
        </p:txBody>
      </p:sp>
      <p:sp>
        <p:nvSpPr>
          <p:cNvPr id="480271" name="AutoShape 15"/>
          <p:cNvSpPr/>
          <p:nvPr/>
        </p:nvSpPr>
        <p:spPr bwMode="auto">
          <a:xfrm rot="-5400000">
            <a:off x="6696075" y="3514726"/>
            <a:ext cx="287337" cy="1223962"/>
          </a:xfrm>
          <a:prstGeom prst="leftBrace">
            <a:avLst>
              <a:gd name="adj1" fmla="val 35497"/>
              <a:gd name="adj2" fmla="val 50000"/>
            </a:avLst>
          </a:prstGeom>
          <a:noFill/>
          <a:ln w="19050" cap="sq">
            <a:solidFill>
              <a:srgbClr val="000000"/>
            </a:solidFill>
            <a:round/>
            <a:headEnd type="none" w="sm" len="sm"/>
            <a:tailEnd type="none" w="sm" len="sm"/>
          </a:ln>
        </p:spPr>
        <p:txBody>
          <a:bodyPr anchor="ctr"/>
          <a:lstStyle/>
          <a:p>
            <a:endParaRPr lang="zh-CN" altLang="en-US"/>
          </a:p>
        </p:txBody>
      </p:sp>
      <p:sp>
        <p:nvSpPr>
          <p:cNvPr id="480272" name="Text Box 16"/>
          <p:cNvSpPr txBox="1">
            <a:spLocks noChangeArrowheads="1"/>
          </p:cNvSpPr>
          <p:nvPr/>
        </p:nvSpPr>
        <p:spPr bwMode="auto">
          <a:xfrm>
            <a:off x="4754563" y="3408363"/>
            <a:ext cx="1120775" cy="574675"/>
          </a:xfrm>
          <a:prstGeom prst="rect">
            <a:avLst/>
          </a:prstGeom>
          <a:solidFill>
            <a:srgbClr val="CCFFCC"/>
          </a:solidFill>
          <a:ln w="9525">
            <a:solidFill>
              <a:srgbClr val="000000"/>
            </a:solidFill>
            <a:miter lim="800000"/>
          </a:ln>
        </p:spPr>
        <p:txBody>
          <a:bodyPr lIns="28115" tIns="14057" rIns="28115" bIns="14057"/>
          <a:lstStyle/>
          <a:p>
            <a:r>
              <a:rPr kumimoji="0" lang="zh-CN" altLang="en-US" sz="1800" b="1">
                <a:solidFill>
                  <a:srgbClr val="FF0000"/>
                </a:solidFill>
                <a:latin typeface="仿宋_GB2312" pitchFamily="49" charset="-122"/>
                <a:ea typeface="仿宋_GB2312" pitchFamily="49" charset="-122"/>
              </a:rPr>
              <a:t>系统实现</a:t>
            </a:r>
            <a:endParaRPr kumimoji="0" lang="zh-CN" altLang="en-US" sz="1800">
              <a:latin typeface="仿宋_GB2312" pitchFamily="49" charset="-122"/>
              <a:ea typeface="仿宋_GB2312" pitchFamily="49" charset="-122"/>
            </a:endParaRPr>
          </a:p>
          <a:p>
            <a:pPr eaLnBrk="0" hangingPunct="0"/>
            <a:r>
              <a:rPr kumimoji="0" lang="zh-CN" altLang="en-US" sz="1800" b="1">
                <a:solidFill>
                  <a:srgbClr val="FF0000"/>
                </a:solidFill>
                <a:latin typeface="仿宋_GB2312" pitchFamily="49" charset="-122"/>
                <a:ea typeface="仿宋_GB2312" pitchFamily="49" charset="-122"/>
              </a:rPr>
              <a:t>  观点</a:t>
            </a:r>
            <a:endParaRPr kumimoji="0" lang="zh-CN" altLang="en-US" sz="1800">
              <a:latin typeface="仿宋_GB2312" pitchFamily="49" charset="-122"/>
              <a:ea typeface="仿宋_GB2312" pitchFamily="49" charset="-122"/>
            </a:endParaRPr>
          </a:p>
        </p:txBody>
      </p:sp>
      <p:sp>
        <p:nvSpPr>
          <p:cNvPr id="480273" name="Text Box 17"/>
          <p:cNvSpPr txBox="1">
            <a:spLocks noChangeArrowheads="1"/>
          </p:cNvSpPr>
          <p:nvPr/>
        </p:nvSpPr>
        <p:spPr bwMode="auto">
          <a:xfrm>
            <a:off x="6273800" y="3402013"/>
            <a:ext cx="1149350" cy="581025"/>
          </a:xfrm>
          <a:prstGeom prst="rect">
            <a:avLst/>
          </a:prstGeom>
          <a:solidFill>
            <a:srgbClr val="CCFFCC"/>
          </a:solidFill>
          <a:ln w="9525">
            <a:solidFill>
              <a:srgbClr val="000000"/>
            </a:solidFill>
            <a:miter lim="800000"/>
          </a:ln>
        </p:spPr>
        <p:txBody>
          <a:bodyPr lIns="28115" tIns="14057" rIns="28115" bIns="14057"/>
          <a:lstStyle/>
          <a:p>
            <a:r>
              <a:rPr kumimoji="0" lang="zh-CN" altLang="en-US" sz="1800" b="1">
                <a:solidFill>
                  <a:srgbClr val="FF0000"/>
                </a:solidFill>
                <a:latin typeface="仿宋_GB2312" pitchFamily="49" charset="-122"/>
                <a:ea typeface="仿宋_GB2312" pitchFamily="49" charset="-122"/>
              </a:rPr>
              <a:t>进程交互   </a:t>
            </a:r>
            <a:endParaRPr kumimoji="0" lang="zh-CN" altLang="en-US" sz="1800" b="1">
              <a:solidFill>
                <a:srgbClr val="FF0000"/>
              </a:solidFill>
              <a:latin typeface="仿宋_GB2312" pitchFamily="49" charset="-122"/>
              <a:ea typeface="仿宋_GB2312" pitchFamily="49" charset="-122"/>
            </a:endParaRPr>
          </a:p>
          <a:p>
            <a:r>
              <a:rPr kumimoji="0" lang="zh-CN" altLang="en-US" sz="1800" b="1">
                <a:solidFill>
                  <a:srgbClr val="FF0000"/>
                </a:solidFill>
                <a:latin typeface="仿宋_GB2312" pitchFamily="49" charset="-122"/>
                <a:ea typeface="仿宋_GB2312" pitchFamily="49" charset="-122"/>
              </a:rPr>
              <a:t>  观点</a:t>
            </a:r>
            <a:endParaRPr kumimoji="0" lang="zh-CN" altLang="en-US" sz="1800">
              <a:latin typeface="仿宋_GB2312" pitchFamily="49" charset="-122"/>
              <a:ea typeface="仿宋_GB2312" pitchFamily="49" charset="-122"/>
            </a:endParaRPr>
          </a:p>
        </p:txBody>
      </p:sp>
      <p:sp>
        <p:nvSpPr>
          <p:cNvPr id="480274" name="Line 18"/>
          <p:cNvSpPr>
            <a:spLocks noChangeShapeType="1"/>
          </p:cNvSpPr>
          <p:nvPr/>
        </p:nvSpPr>
        <p:spPr bwMode="auto">
          <a:xfrm flipV="1">
            <a:off x="2395538" y="3121025"/>
            <a:ext cx="6350" cy="287338"/>
          </a:xfrm>
          <a:prstGeom prst="line">
            <a:avLst/>
          </a:prstGeom>
          <a:noFill/>
          <a:ln w="19050" cap="sq">
            <a:solidFill>
              <a:srgbClr val="000000"/>
            </a:solidFill>
            <a:round/>
            <a:headEnd type="none" w="sm" len="sm"/>
            <a:tailEnd type="triangle" w="med" len="med"/>
          </a:ln>
        </p:spPr>
        <p:txBody>
          <a:bodyPr/>
          <a:lstStyle/>
          <a:p>
            <a:endParaRPr lang="zh-CN" altLang="en-US"/>
          </a:p>
        </p:txBody>
      </p:sp>
      <p:sp>
        <p:nvSpPr>
          <p:cNvPr id="480275" name="Line 19"/>
          <p:cNvSpPr>
            <a:spLocks noChangeShapeType="1"/>
          </p:cNvSpPr>
          <p:nvPr/>
        </p:nvSpPr>
        <p:spPr bwMode="auto">
          <a:xfrm flipV="1">
            <a:off x="3933825" y="3121025"/>
            <a:ext cx="7938" cy="287338"/>
          </a:xfrm>
          <a:prstGeom prst="line">
            <a:avLst/>
          </a:prstGeom>
          <a:noFill/>
          <a:ln w="19050" cap="sq">
            <a:solidFill>
              <a:srgbClr val="000000"/>
            </a:solidFill>
            <a:round/>
            <a:headEnd type="none" w="sm" len="sm"/>
            <a:tailEnd type="triangle" w="med" len="med"/>
          </a:ln>
        </p:spPr>
        <p:txBody>
          <a:bodyPr/>
          <a:lstStyle/>
          <a:p>
            <a:endParaRPr lang="zh-CN" altLang="en-US"/>
          </a:p>
        </p:txBody>
      </p:sp>
      <p:sp>
        <p:nvSpPr>
          <p:cNvPr id="480276" name="Text Box 20"/>
          <p:cNvSpPr txBox="1">
            <a:spLocks noChangeArrowheads="1"/>
          </p:cNvSpPr>
          <p:nvPr/>
        </p:nvSpPr>
        <p:spPr bwMode="auto">
          <a:xfrm>
            <a:off x="3446463" y="3408363"/>
            <a:ext cx="1076325" cy="574675"/>
          </a:xfrm>
          <a:prstGeom prst="rect">
            <a:avLst/>
          </a:prstGeom>
          <a:solidFill>
            <a:srgbClr val="CCFFCC"/>
          </a:solidFill>
          <a:ln w="9525">
            <a:solidFill>
              <a:srgbClr val="000000"/>
            </a:solidFill>
            <a:miter lim="800000"/>
          </a:ln>
        </p:spPr>
        <p:txBody>
          <a:bodyPr lIns="28115" tIns="14057" rIns="28115" bIns="14057"/>
          <a:lstStyle/>
          <a:p>
            <a:r>
              <a:rPr kumimoji="0" lang="zh-CN" altLang="en-US" sz="1800" b="1">
                <a:solidFill>
                  <a:srgbClr val="FF0000"/>
                </a:solidFill>
                <a:latin typeface="仿宋_GB2312" pitchFamily="49" charset="-122"/>
                <a:ea typeface="仿宋_GB2312" pitchFamily="49" charset="-122"/>
              </a:rPr>
              <a:t>资源管理</a:t>
            </a:r>
            <a:endParaRPr kumimoji="0" lang="zh-CN" altLang="en-US" sz="1800">
              <a:latin typeface="仿宋_GB2312" pitchFamily="49" charset="-122"/>
              <a:ea typeface="仿宋_GB2312" pitchFamily="49" charset="-122"/>
            </a:endParaRPr>
          </a:p>
          <a:p>
            <a:pPr eaLnBrk="0" hangingPunct="0"/>
            <a:r>
              <a:rPr kumimoji="0" lang="zh-CN" altLang="en-US" sz="1800" b="1">
                <a:solidFill>
                  <a:srgbClr val="FF0000"/>
                </a:solidFill>
                <a:latin typeface="仿宋_GB2312" pitchFamily="49" charset="-122"/>
                <a:ea typeface="仿宋_GB2312" pitchFamily="49" charset="-122"/>
              </a:rPr>
              <a:t>  观点</a:t>
            </a:r>
            <a:endParaRPr kumimoji="0" lang="zh-CN" altLang="en-US" sz="1800">
              <a:latin typeface="仿宋_GB2312" pitchFamily="49" charset="-122"/>
              <a:ea typeface="仿宋_GB2312" pitchFamily="49" charset="-122"/>
            </a:endParaRPr>
          </a:p>
        </p:txBody>
      </p:sp>
      <p:sp>
        <p:nvSpPr>
          <p:cNvPr id="480277" name="Text Box 21"/>
          <p:cNvSpPr txBox="1">
            <a:spLocks noChangeArrowheads="1"/>
          </p:cNvSpPr>
          <p:nvPr/>
        </p:nvSpPr>
        <p:spPr bwMode="auto">
          <a:xfrm>
            <a:off x="3368675" y="2522538"/>
            <a:ext cx="1154113" cy="598487"/>
          </a:xfrm>
          <a:prstGeom prst="rect">
            <a:avLst/>
          </a:prstGeom>
          <a:solidFill>
            <a:srgbClr val="CCFFCC"/>
          </a:solidFill>
          <a:ln w="9525">
            <a:solidFill>
              <a:srgbClr val="000000"/>
            </a:solidFill>
            <a:miter lim="800000"/>
          </a:ln>
        </p:spPr>
        <p:txBody>
          <a:bodyPr lIns="30231" tIns="15115" rIns="30231" bIns="15115"/>
          <a:lstStyle/>
          <a:p>
            <a:r>
              <a:rPr kumimoji="0" lang="en-US" altLang="zh-CN" sz="1800" b="1">
                <a:solidFill>
                  <a:srgbClr val="008000"/>
                </a:solidFill>
                <a:latin typeface="仿宋_GB2312" pitchFamily="49" charset="-122"/>
                <a:ea typeface="仿宋_GB2312" pitchFamily="49" charset="-122"/>
              </a:rPr>
              <a:t>OS</a:t>
            </a:r>
            <a:r>
              <a:rPr kumimoji="0" lang="zh-CN" altLang="en-US" sz="1800" b="1">
                <a:solidFill>
                  <a:srgbClr val="008000"/>
                </a:solidFill>
                <a:latin typeface="仿宋_GB2312" pitchFamily="49" charset="-122"/>
                <a:ea typeface="仿宋_GB2312" pitchFamily="49" charset="-122"/>
              </a:rPr>
              <a:t>是资源管理者</a:t>
            </a:r>
            <a:endParaRPr kumimoji="0" lang="zh-CN" altLang="en-US" sz="1800">
              <a:latin typeface="仿宋_GB2312" pitchFamily="49" charset="-122"/>
              <a:ea typeface="仿宋_GB2312" pitchFamily="49" charset="-122"/>
            </a:endParaRPr>
          </a:p>
        </p:txBody>
      </p:sp>
      <p:sp>
        <p:nvSpPr>
          <p:cNvPr id="480278" name="Line 22"/>
          <p:cNvSpPr>
            <a:spLocks noChangeShapeType="1"/>
          </p:cNvSpPr>
          <p:nvPr/>
        </p:nvSpPr>
        <p:spPr bwMode="auto">
          <a:xfrm>
            <a:off x="2392363" y="3983038"/>
            <a:ext cx="3175" cy="1149350"/>
          </a:xfrm>
          <a:prstGeom prst="line">
            <a:avLst/>
          </a:prstGeom>
          <a:noFill/>
          <a:ln w="19050">
            <a:solidFill>
              <a:srgbClr val="000000"/>
            </a:solidFill>
            <a:prstDash val="dash"/>
            <a:round/>
            <a:tailEnd type="triangle" w="med" len="med"/>
          </a:ln>
        </p:spPr>
        <p:txBody>
          <a:bodyPr/>
          <a:lstStyle/>
          <a:p>
            <a:endParaRPr lang="zh-CN" altLang="en-US"/>
          </a:p>
        </p:txBody>
      </p:sp>
      <p:sp>
        <p:nvSpPr>
          <p:cNvPr id="480279" name="Line 23"/>
          <p:cNvSpPr>
            <a:spLocks noChangeShapeType="1"/>
          </p:cNvSpPr>
          <p:nvPr/>
        </p:nvSpPr>
        <p:spPr bwMode="auto">
          <a:xfrm flipH="1">
            <a:off x="3941763" y="3983038"/>
            <a:ext cx="1587" cy="1149350"/>
          </a:xfrm>
          <a:prstGeom prst="line">
            <a:avLst/>
          </a:prstGeom>
          <a:noFill/>
          <a:ln w="19050">
            <a:solidFill>
              <a:srgbClr val="000000"/>
            </a:solidFill>
            <a:prstDash val="dash"/>
            <a:round/>
            <a:tailEnd type="triangle" w="med" len="med"/>
          </a:ln>
        </p:spPr>
        <p:txBody>
          <a:bodyPr/>
          <a:lstStyle/>
          <a:p>
            <a:endParaRPr lang="zh-CN" altLang="en-US"/>
          </a:p>
        </p:txBody>
      </p:sp>
      <p:sp>
        <p:nvSpPr>
          <p:cNvPr id="480280" name="Line 24"/>
          <p:cNvSpPr>
            <a:spLocks noChangeShapeType="1"/>
          </p:cNvSpPr>
          <p:nvPr/>
        </p:nvSpPr>
        <p:spPr bwMode="auto">
          <a:xfrm>
            <a:off x="5273675" y="3983038"/>
            <a:ext cx="0" cy="1149350"/>
          </a:xfrm>
          <a:prstGeom prst="line">
            <a:avLst/>
          </a:prstGeom>
          <a:noFill/>
          <a:ln w="19050">
            <a:solidFill>
              <a:srgbClr val="000000"/>
            </a:solidFill>
            <a:prstDash val="dash"/>
            <a:round/>
            <a:tailEnd type="triangle" w="med" len="med"/>
          </a:ln>
        </p:spPr>
        <p:txBody>
          <a:bodyPr/>
          <a:lstStyle/>
          <a:p>
            <a:endParaRPr lang="zh-CN" altLang="en-US"/>
          </a:p>
        </p:txBody>
      </p:sp>
      <p:sp>
        <p:nvSpPr>
          <p:cNvPr id="480281" name="Line 25"/>
          <p:cNvSpPr>
            <a:spLocks noChangeShapeType="1"/>
          </p:cNvSpPr>
          <p:nvPr/>
        </p:nvSpPr>
        <p:spPr bwMode="auto">
          <a:xfrm>
            <a:off x="6842125" y="3983038"/>
            <a:ext cx="0" cy="1149350"/>
          </a:xfrm>
          <a:prstGeom prst="line">
            <a:avLst/>
          </a:prstGeom>
          <a:noFill/>
          <a:ln w="19050">
            <a:solidFill>
              <a:srgbClr val="000000"/>
            </a:solidFill>
            <a:prstDash val="dash"/>
            <a:round/>
            <a:tailEnd type="triangle" w="med" len="med"/>
          </a:ln>
        </p:spPr>
        <p:txBody>
          <a:bodyPr/>
          <a:lstStyle/>
          <a:p>
            <a:endParaRPr lang="zh-CN" altLang="en-US"/>
          </a:p>
        </p:txBody>
      </p:sp>
      <p:sp>
        <p:nvSpPr>
          <p:cNvPr id="480282" name="Text Box 26"/>
          <p:cNvSpPr txBox="1">
            <a:spLocks noChangeArrowheads="1"/>
          </p:cNvSpPr>
          <p:nvPr/>
        </p:nvSpPr>
        <p:spPr bwMode="auto">
          <a:xfrm>
            <a:off x="2987675" y="5132388"/>
            <a:ext cx="1584325" cy="1293812"/>
          </a:xfrm>
          <a:prstGeom prst="rect">
            <a:avLst/>
          </a:prstGeom>
          <a:solidFill>
            <a:srgbClr val="FFFF00"/>
          </a:solidFill>
          <a:ln w="9525">
            <a:solidFill>
              <a:srgbClr val="000000"/>
            </a:solidFill>
            <a:miter lim="800000"/>
          </a:ln>
        </p:spPr>
        <p:txBody>
          <a:bodyPr/>
          <a:lstStyle/>
          <a:p>
            <a:r>
              <a:rPr kumimoji="0" lang="en-US" altLang="zh-CN" sz="1400">
                <a:cs typeface="Times New Roman" panose="02020603050405020304" pitchFamily="18" charset="0"/>
              </a:rPr>
              <a:t>ch2(</a:t>
            </a:r>
            <a:r>
              <a:rPr kumimoji="0" lang="zh-CN" altLang="en-US" sz="1400">
                <a:cs typeface="Times New Roman" panose="02020603050405020304" pitchFamily="18" charset="0"/>
              </a:rPr>
              <a:t>处理器管理</a:t>
            </a:r>
            <a:r>
              <a:rPr kumimoji="0" lang="en-US" altLang="zh-CN" sz="1400">
                <a:cs typeface="Times New Roman" panose="02020603050405020304" pitchFamily="18" charset="0"/>
              </a:rPr>
              <a:t>)</a:t>
            </a:r>
            <a:r>
              <a:rPr kumimoji="0" lang="zh-CN" altLang="en-US" sz="1400">
                <a:cs typeface="Times New Roman" panose="02020603050405020304" pitchFamily="18" charset="0"/>
              </a:rPr>
              <a:t>、</a:t>
            </a:r>
            <a:r>
              <a:rPr kumimoji="0" lang="en-US" altLang="zh-CN" sz="1400">
                <a:cs typeface="Times New Roman" panose="02020603050405020304" pitchFamily="18" charset="0"/>
              </a:rPr>
              <a:t>ch4(</a:t>
            </a:r>
            <a:r>
              <a:rPr kumimoji="0" lang="zh-CN" altLang="en-US" sz="1400">
                <a:cs typeface="Times New Roman" panose="02020603050405020304" pitchFamily="18" charset="0"/>
              </a:rPr>
              <a:t>存储管理</a:t>
            </a:r>
            <a:r>
              <a:rPr kumimoji="0" lang="en-US" altLang="zh-CN" sz="1400">
                <a:cs typeface="Times New Roman" panose="02020603050405020304" pitchFamily="18" charset="0"/>
              </a:rPr>
              <a:t>)</a:t>
            </a:r>
            <a:r>
              <a:rPr kumimoji="0" lang="zh-CN" altLang="en-US" sz="1400">
                <a:cs typeface="Times New Roman" panose="02020603050405020304" pitchFamily="18" charset="0"/>
              </a:rPr>
              <a:t>、</a:t>
            </a:r>
            <a:r>
              <a:rPr kumimoji="0" lang="en-US" altLang="zh-CN" sz="1400">
                <a:cs typeface="Times New Roman" panose="02020603050405020304" pitchFamily="18" charset="0"/>
              </a:rPr>
              <a:t>ch5(</a:t>
            </a:r>
            <a:r>
              <a:rPr kumimoji="0" lang="zh-CN" altLang="en-US" sz="1400">
                <a:cs typeface="Times New Roman" panose="02020603050405020304" pitchFamily="18" charset="0"/>
              </a:rPr>
              <a:t>设备管理</a:t>
            </a:r>
            <a:r>
              <a:rPr kumimoji="0" lang="en-US" altLang="zh-CN" sz="1400">
                <a:cs typeface="Times New Roman" panose="02020603050405020304" pitchFamily="18" charset="0"/>
              </a:rPr>
              <a:t>)</a:t>
            </a:r>
            <a:r>
              <a:rPr kumimoji="0" lang="zh-CN" altLang="en-US" sz="1400">
                <a:cs typeface="Times New Roman" panose="02020603050405020304" pitchFamily="18" charset="0"/>
              </a:rPr>
              <a:t>、</a:t>
            </a:r>
            <a:r>
              <a:rPr kumimoji="0" lang="en-US" altLang="zh-CN" sz="1400">
                <a:cs typeface="Times New Roman" panose="02020603050405020304" pitchFamily="18" charset="0"/>
              </a:rPr>
              <a:t>ch6(</a:t>
            </a:r>
            <a:r>
              <a:rPr kumimoji="0" lang="zh-CN" altLang="en-US" sz="1400">
                <a:cs typeface="Times New Roman" panose="02020603050405020304" pitchFamily="18" charset="0"/>
              </a:rPr>
              <a:t>文件管理</a:t>
            </a:r>
            <a:r>
              <a:rPr kumimoji="0" lang="en-US" altLang="zh-CN" sz="1400">
                <a:cs typeface="Times New Roman" panose="02020603050405020304" pitchFamily="18" charset="0"/>
              </a:rPr>
              <a:t>)</a:t>
            </a:r>
            <a:endParaRPr kumimoji="0" lang="en-US" altLang="zh-CN" sz="1400">
              <a:cs typeface="Times New Roman" panose="02020603050405020304" pitchFamily="18" charset="0"/>
            </a:endParaRPr>
          </a:p>
        </p:txBody>
      </p:sp>
      <p:sp>
        <p:nvSpPr>
          <p:cNvPr id="480283" name="Text Box 27"/>
          <p:cNvSpPr txBox="1">
            <a:spLocks noChangeArrowheads="1"/>
          </p:cNvSpPr>
          <p:nvPr/>
        </p:nvSpPr>
        <p:spPr bwMode="auto">
          <a:xfrm>
            <a:off x="4721225" y="2546350"/>
            <a:ext cx="1154113" cy="574675"/>
          </a:xfrm>
          <a:prstGeom prst="rect">
            <a:avLst/>
          </a:prstGeom>
          <a:solidFill>
            <a:srgbClr val="CCFFCC"/>
          </a:solidFill>
          <a:ln w="9525">
            <a:solidFill>
              <a:srgbClr val="000000"/>
            </a:solidFill>
            <a:miter lim="800000"/>
          </a:ln>
        </p:spPr>
        <p:txBody>
          <a:bodyPr lIns="30231" tIns="15115" rIns="30231" bIns="15115"/>
          <a:lstStyle/>
          <a:p>
            <a:r>
              <a:rPr kumimoji="0" lang="en-US" altLang="zh-CN" sz="1800" b="1">
                <a:solidFill>
                  <a:srgbClr val="008000"/>
                </a:solidFill>
                <a:latin typeface="仿宋_GB2312" pitchFamily="49" charset="-122"/>
                <a:ea typeface="仿宋_GB2312" pitchFamily="49" charset="-122"/>
              </a:rPr>
              <a:t>OS</a:t>
            </a:r>
            <a:r>
              <a:rPr kumimoji="0" lang="zh-CN" altLang="en-US" sz="1800" b="1">
                <a:solidFill>
                  <a:srgbClr val="008000"/>
                </a:solidFill>
                <a:latin typeface="仿宋_GB2312" pitchFamily="49" charset="-122"/>
                <a:ea typeface="仿宋_GB2312" pitchFamily="49" charset="-122"/>
              </a:rPr>
              <a:t>是虚拟机</a:t>
            </a:r>
            <a:endParaRPr kumimoji="0" lang="zh-CN" altLang="en-US" sz="1800">
              <a:latin typeface="仿宋_GB2312" pitchFamily="49" charset="-122"/>
              <a:ea typeface="仿宋_GB2312" pitchFamily="49" charset="-122"/>
            </a:endParaRPr>
          </a:p>
        </p:txBody>
      </p:sp>
      <p:sp>
        <p:nvSpPr>
          <p:cNvPr id="480284" name="Text Box 28"/>
          <p:cNvSpPr txBox="1">
            <a:spLocks noChangeArrowheads="1"/>
          </p:cNvSpPr>
          <p:nvPr/>
        </p:nvSpPr>
        <p:spPr bwMode="auto">
          <a:xfrm>
            <a:off x="4714875" y="5132388"/>
            <a:ext cx="1441450" cy="1293812"/>
          </a:xfrm>
          <a:prstGeom prst="rect">
            <a:avLst/>
          </a:prstGeom>
          <a:solidFill>
            <a:srgbClr val="FFFF00"/>
          </a:solidFill>
          <a:ln w="9525">
            <a:solidFill>
              <a:srgbClr val="000000"/>
            </a:solidFill>
            <a:miter lim="800000"/>
          </a:ln>
        </p:spPr>
        <p:txBody>
          <a:bodyPr/>
          <a:lstStyle/>
          <a:p>
            <a:r>
              <a:rPr kumimoji="0" lang="en-US" altLang="zh-CN" sz="1600">
                <a:cs typeface="Times New Roman" panose="02020603050405020304" pitchFamily="18" charset="0"/>
              </a:rPr>
              <a:t>ch1(os</a:t>
            </a:r>
            <a:r>
              <a:rPr kumimoji="0" lang="zh-CN" altLang="en-US" sz="1600">
                <a:cs typeface="Times New Roman" panose="02020603050405020304" pitchFamily="18" charset="0"/>
              </a:rPr>
              <a:t>虚拟机、</a:t>
            </a:r>
            <a:r>
              <a:rPr kumimoji="0" lang="en-US" altLang="zh-CN" sz="1600">
                <a:cs typeface="Times New Roman" panose="02020603050405020304" pitchFamily="18" charset="0"/>
              </a:rPr>
              <a:t>os</a:t>
            </a:r>
            <a:r>
              <a:rPr kumimoji="0" lang="zh-CN" altLang="en-US" sz="1600">
                <a:cs typeface="Times New Roman" panose="02020603050405020304" pitchFamily="18" charset="0"/>
              </a:rPr>
              <a:t>结构、</a:t>
            </a:r>
            <a:r>
              <a:rPr kumimoji="0" lang="en-US" altLang="zh-CN" sz="1600">
                <a:cs typeface="Times New Roman" panose="02020603050405020304" pitchFamily="18" charset="0"/>
              </a:rPr>
              <a:t>os</a:t>
            </a:r>
            <a:r>
              <a:rPr kumimoji="0" lang="zh-CN" altLang="en-US" sz="1600">
                <a:cs typeface="Times New Roman" panose="02020603050405020304" pitchFamily="18" charset="0"/>
              </a:rPr>
              <a:t>运行模型</a:t>
            </a:r>
            <a:r>
              <a:rPr kumimoji="0" lang="en-US" altLang="zh-CN" sz="1600">
                <a:cs typeface="Times New Roman" panose="02020603050405020304" pitchFamily="18" charset="0"/>
              </a:rPr>
              <a:t>)</a:t>
            </a:r>
            <a:r>
              <a:rPr kumimoji="0" lang="zh-CN" altLang="en-US" sz="1600">
                <a:cs typeface="Times New Roman" panose="02020603050405020304" pitchFamily="18" charset="0"/>
              </a:rPr>
              <a:t>、</a:t>
            </a:r>
            <a:endParaRPr kumimoji="0" lang="zh-CN" altLang="en-US" sz="1600">
              <a:cs typeface="Times New Roman" panose="02020603050405020304" pitchFamily="18" charset="0"/>
            </a:endParaRPr>
          </a:p>
          <a:p>
            <a:r>
              <a:rPr kumimoji="0" lang="zh-CN" altLang="en-US" sz="1600">
                <a:cs typeface="Times New Roman" panose="02020603050405020304" pitchFamily="18" charset="0"/>
              </a:rPr>
              <a:t> </a:t>
            </a:r>
            <a:r>
              <a:rPr kumimoji="0" lang="en-US" altLang="zh-CN" sz="1600">
                <a:cs typeface="Times New Roman" panose="02020603050405020304" pitchFamily="18" charset="0"/>
              </a:rPr>
              <a:t>ch7(</a:t>
            </a:r>
            <a:r>
              <a:rPr kumimoji="0" lang="zh-CN" altLang="en-US" sz="1600">
                <a:cs typeface="Times New Roman" panose="02020603050405020304" pitchFamily="18" charset="0"/>
              </a:rPr>
              <a:t>安全与保护</a:t>
            </a:r>
            <a:r>
              <a:rPr kumimoji="0" lang="en-US" altLang="zh-CN" sz="1600">
                <a:cs typeface="Times New Roman" panose="02020603050405020304" pitchFamily="18" charset="0"/>
              </a:rPr>
              <a:t>)</a:t>
            </a:r>
            <a:endParaRPr kumimoji="0" lang="en-US" altLang="zh-CN" sz="1600">
              <a:cs typeface="Times New Roman" panose="02020603050405020304" pitchFamily="18" charset="0"/>
            </a:endParaRPr>
          </a:p>
        </p:txBody>
      </p:sp>
      <p:sp>
        <p:nvSpPr>
          <p:cNvPr id="480285" name="Text Box 29"/>
          <p:cNvSpPr txBox="1">
            <a:spLocks noChangeArrowheads="1"/>
          </p:cNvSpPr>
          <p:nvPr/>
        </p:nvSpPr>
        <p:spPr bwMode="auto">
          <a:xfrm>
            <a:off x="6334125" y="5132388"/>
            <a:ext cx="1477963" cy="1293812"/>
          </a:xfrm>
          <a:prstGeom prst="rect">
            <a:avLst/>
          </a:prstGeom>
          <a:solidFill>
            <a:srgbClr val="FFFF00"/>
          </a:solidFill>
          <a:ln w="9525">
            <a:solidFill>
              <a:srgbClr val="000000"/>
            </a:solidFill>
            <a:miter lim="800000"/>
          </a:ln>
        </p:spPr>
        <p:txBody>
          <a:bodyPr/>
          <a:lstStyle/>
          <a:p>
            <a:r>
              <a:rPr kumimoji="0" lang="en-US" altLang="zh-CN" sz="1600">
                <a:cs typeface="Times New Roman" panose="02020603050405020304" pitchFamily="18" charset="0"/>
              </a:rPr>
              <a:t>ch2(</a:t>
            </a:r>
            <a:r>
              <a:rPr kumimoji="0" lang="zh-CN" altLang="en-US" sz="1600">
                <a:cs typeface="Times New Roman" panose="02020603050405020304" pitchFamily="18" charset="0"/>
              </a:rPr>
              <a:t>进程、线程、调度</a:t>
            </a:r>
            <a:r>
              <a:rPr kumimoji="0" lang="en-US" altLang="zh-CN" sz="1600">
                <a:cs typeface="Times New Roman" panose="02020603050405020304" pitchFamily="18" charset="0"/>
              </a:rPr>
              <a:t>)</a:t>
            </a:r>
            <a:r>
              <a:rPr kumimoji="0" lang="zh-CN" altLang="en-US" sz="1600">
                <a:cs typeface="Times New Roman" panose="02020603050405020304" pitchFamily="18" charset="0"/>
              </a:rPr>
              <a:t>、</a:t>
            </a:r>
            <a:r>
              <a:rPr kumimoji="0" lang="en-US" altLang="zh-CN" sz="1600">
                <a:cs typeface="Times New Roman" panose="02020603050405020304" pitchFamily="18" charset="0"/>
              </a:rPr>
              <a:t>ch3(</a:t>
            </a:r>
            <a:r>
              <a:rPr kumimoji="0" lang="zh-CN" altLang="en-US" sz="1600">
                <a:cs typeface="Times New Roman" panose="02020603050405020304" pitchFamily="18" charset="0"/>
              </a:rPr>
              <a:t>同步、通信、死锁</a:t>
            </a:r>
            <a:r>
              <a:rPr kumimoji="0" lang="en-US" altLang="zh-CN" sz="1600">
                <a:cs typeface="Times New Roman" panose="02020603050405020304" pitchFamily="18" charset="0"/>
              </a:rPr>
              <a:t>)</a:t>
            </a:r>
            <a:endParaRPr kumimoji="0" lang="en-US" altLang="zh-CN" sz="1600">
              <a:latin typeface="Arial" panose="020B0604020202020204" pitchFamily="34" charset="0"/>
              <a:cs typeface="Times New Roman" panose="02020603050405020304" pitchFamily="18" charset="0"/>
            </a:endParaRPr>
          </a:p>
        </p:txBody>
      </p:sp>
      <p:sp>
        <p:nvSpPr>
          <p:cNvPr id="480286" name="Text Box 30"/>
          <p:cNvSpPr txBox="1">
            <a:spLocks noChangeArrowheads="1"/>
          </p:cNvSpPr>
          <p:nvPr/>
        </p:nvSpPr>
        <p:spPr bwMode="auto">
          <a:xfrm>
            <a:off x="4351338" y="1970088"/>
            <a:ext cx="1228725" cy="368300"/>
          </a:xfrm>
          <a:prstGeom prst="rect">
            <a:avLst/>
          </a:prstGeom>
          <a:solidFill>
            <a:srgbClr val="CCFFCC"/>
          </a:solidFill>
          <a:ln w="9525">
            <a:solidFill>
              <a:srgbClr val="000000"/>
            </a:solidFill>
            <a:miter lim="800000"/>
          </a:ln>
        </p:spPr>
        <p:txBody>
          <a:bodyPr lIns="30231" tIns="15115" rIns="30231" bIns="15115"/>
          <a:lstStyle/>
          <a:p>
            <a:r>
              <a:rPr kumimoji="0" lang="en-US" altLang="zh-CN" sz="1400">
                <a:solidFill>
                  <a:srgbClr val="008000"/>
                </a:solidFill>
              </a:rPr>
              <a:t> </a:t>
            </a:r>
            <a:r>
              <a:rPr kumimoji="0" lang="zh-CN" altLang="en-US" sz="1800" b="1">
                <a:solidFill>
                  <a:srgbClr val="FF3300"/>
                </a:solidFill>
                <a:latin typeface="仿宋_GB2312" pitchFamily="49" charset="-122"/>
                <a:ea typeface="仿宋_GB2312" pitchFamily="49" charset="-122"/>
              </a:rPr>
              <a:t>系统角度</a:t>
            </a:r>
            <a:endParaRPr kumimoji="0" lang="zh-CN" altLang="en-US" sz="1800" b="1">
              <a:solidFill>
                <a:srgbClr val="FF3300"/>
              </a:solidFill>
              <a:latin typeface="仿宋_GB2312" pitchFamily="49" charset="-122"/>
              <a:ea typeface="仿宋_GB2312" pitchFamily="49" charset="-122"/>
            </a:endParaRPr>
          </a:p>
        </p:txBody>
      </p:sp>
      <p:sp>
        <p:nvSpPr>
          <p:cNvPr id="480287" name="Text Box 31"/>
          <p:cNvSpPr txBox="1">
            <a:spLocks noChangeArrowheads="1"/>
          </p:cNvSpPr>
          <p:nvPr/>
        </p:nvSpPr>
        <p:spPr bwMode="auto">
          <a:xfrm>
            <a:off x="6270625" y="4270375"/>
            <a:ext cx="1109663" cy="573088"/>
          </a:xfrm>
          <a:prstGeom prst="rect">
            <a:avLst/>
          </a:prstGeom>
          <a:solidFill>
            <a:srgbClr val="99FF99"/>
          </a:solidFill>
          <a:ln w="12700" cap="sq">
            <a:solidFill>
              <a:srgbClr val="000000"/>
            </a:solidFill>
            <a:miter lim="800000"/>
            <a:headEnd type="none" w="sm" len="sm"/>
            <a:tailEnd type="none" w="sm" len="sm"/>
          </a:ln>
        </p:spPr>
        <p:txBody>
          <a:bodyPr lIns="28115" tIns="14057" rIns="28115" bIns="14057"/>
          <a:lstStyle/>
          <a:p>
            <a:pPr>
              <a:defRPr/>
            </a:pPr>
            <a:r>
              <a:rPr kumimoji="0" lang="zh-CN" altLang="en-US" sz="1800" dirty="0">
                <a:ln>
                  <a:solidFill>
                    <a:schemeClr val="tx2">
                      <a:lumMod val="60000"/>
                      <a:lumOff val="40000"/>
                    </a:schemeClr>
                  </a:solidFill>
                </a:ln>
                <a:solidFill>
                  <a:srgbClr val="FF0000"/>
                </a:solidFill>
                <a:latin typeface="仿宋_GB2312" pitchFamily="49" charset="-122"/>
                <a:ea typeface="仿宋_GB2312" pitchFamily="49" charset="-122"/>
              </a:rPr>
              <a:t>动态观察</a:t>
            </a:r>
            <a:endParaRPr kumimoji="0" lang="zh-CN" altLang="en-US" sz="1800" dirty="0">
              <a:ln>
                <a:solidFill>
                  <a:schemeClr val="tx2">
                    <a:lumMod val="60000"/>
                    <a:lumOff val="40000"/>
                  </a:schemeClr>
                </a:solidFill>
              </a:ln>
              <a:solidFill>
                <a:srgbClr val="FF0000"/>
              </a:solidFill>
              <a:latin typeface="仿宋_GB2312" pitchFamily="49" charset="-122"/>
              <a:ea typeface="仿宋_GB2312" pitchFamily="49" charset="-122"/>
            </a:endParaRPr>
          </a:p>
          <a:p>
            <a:pPr>
              <a:defRPr/>
            </a:pPr>
            <a:r>
              <a:rPr kumimoji="0" lang="zh-CN" altLang="en-US" sz="1800" dirty="0">
                <a:ln>
                  <a:solidFill>
                    <a:schemeClr val="tx2">
                      <a:lumMod val="60000"/>
                      <a:lumOff val="40000"/>
                    </a:schemeClr>
                  </a:solidFill>
                </a:ln>
                <a:solidFill>
                  <a:srgbClr val="FF0000"/>
                </a:solidFill>
                <a:latin typeface="仿宋_GB2312" pitchFamily="49" charset="-122"/>
                <a:ea typeface="仿宋_GB2312" pitchFamily="49" charset="-122"/>
              </a:rPr>
              <a:t>   方法</a:t>
            </a:r>
            <a:endParaRPr kumimoji="0" lang="zh-CN" altLang="en-US" sz="1800" dirty="0">
              <a:ln>
                <a:solidFill>
                  <a:schemeClr val="tx2">
                    <a:lumMod val="60000"/>
                    <a:lumOff val="40000"/>
                  </a:schemeClr>
                </a:solidFill>
              </a:ln>
              <a:latin typeface="仿宋_GB2312" pitchFamily="49" charset="-122"/>
              <a:ea typeface="仿宋_GB2312" pitchFamily="49" charset="-122"/>
            </a:endParaRPr>
          </a:p>
        </p:txBody>
      </p:sp>
      <p:sp>
        <p:nvSpPr>
          <p:cNvPr id="480288" name="Text Box 32"/>
          <p:cNvSpPr txBox="1">
            <a:spLocks noChangeArrowheads="1"/>
          </p:cNvSpPr>
          <p:nvPr/>
        </p:nvSpPr>
        <p:spPr bwMode="auto">
          <a:xfrm>
            <a:off x="3146425" y="4270375"/>
            <a:ext cx="1100138" cy="582613"/>
          </a:xfrm>
          <a:prstGeom prst="rect">
            <a:avLst/>
          </a:prstGeom>
          <a:solidFill>
            <a:srgbClr val="99FF99"/>
          </a:solidFill>
          <a:ln w="12700" cap="sq">
            <a:solidFill>
              <a:srgbClr val="000000"/>
            </a:solidFill>
            <a:miter lim="800000"/>
            <a:headEnd type="none" w="sm" len="sm"/>
            <a:tailEnd type="none" w="sm" len="sm"/>
          </a:ln>
        </p:spPr>
        <p:txBody>
          <a:bodyPr lIns="28115" tIns="14057" rIns="28115" bIns="14057"/>
          <a:lstStyle/>
          <a:p>
            <a:r>
              <a:rPr kumimoji="0" lang="zh-CN" altLang="en-US" sz="1800" b="1">
                <a:solidFill>
                  <a:srgbClr val="3366FF"/>
                </a:solidFill>
                <a:latin typeface="仿宋_GB2312" pitchFamily="49" charset="-122"/>
                <a:ea typeface="仿宋_GB2312" pitchFamily="49" charset="-122"/>
              </a:rPr>
              <a:t>静态观察   </a:t>
            </a:r>
            <a:endParaRPr kumimoji="0" lang="zh-CN" altLang="en-US" sz="1800" b="1">
              <a:solidFill>
                <a:srgbClr val="3366FF"/>
              </a:solidFill>
              <a:latin typeface="仿宋_GB2312" pitchFamily="49" charset="-122"/>
              <a:ea typeface="仿宋_GB2312" pitchFamily="49" charset="-122"/>
            </a:endParaRPr>
          </a:p>
          <a:p>
            <a:r>
              <a:rPr kumimoji="0" lang="zh-CN" altLang="en-US" sz="1800" b="1">
                <a:solidFill>
                  <a:srgbClr val="3366FF"/>
                </a:solidFill>
                <a:latin typeface="仿宋_GB2312" pitchFamily="49" charset="-122"/>
                <a:ea typeface="仿宋_GB2312" pitchFamily="49" charset="-122"/>
              </a:rPr>
              <a:t>   方法</a:t>
            </a:r>
            <a:endParaRPr kumimoji="0" lang="zh-CN" altLang="en-US" sz="1800">
              <a:solidFill>
                <a:srgbClr val="3366FF"/>
              </a:solidFill>
              <a:latin typeface="仿宋_GB2312" pitchFamily="49" charset="-122"/>
              <a:ea typeface="仿宋_GB2312" pitchFamily="49" charset="-122"/>
            </a:endParaRPr>
          </a:p>
        </p:txBody>
      </p:sp>
      <p:sp>
        <p:nvSpPr>
          <p:cNvPr id="480289" name="Text Box 33"/>
          <p:cNvSpPr txBox="1">
            <a:spLocks noChangeArrowheads="1"/>
          </p:cNvSpPr>
          <p:nvPr/>
        </p:nvSpPr>
        <p:spPr bwMode="auto">
          <a:xfrm>
            <a:off x="6038850" y="2546350"/>
            <a:ext cx="1346200" cy="595313"/>
          </a:xfrm>
          <a:prstGeom prst="rect">
            <a:avLst/>
          </a:prstGeom>
          <a:solidFill>
            <a:srgbClr val="CCFFCC"/>
          </a:solidFill>
          <a:ln w="9525">
            <a:solidFill>
              <a:srgbClr val="000000"/>
            </a:solidFill>
            <a:miter lim="800000"/>
          </a:ln>
        </p:spPr>
        <p:txBody>
          <a:bodyPr lIns="30231" tIns="15115" rIns="30231" bIns="15115"/>
          <a:lstStyle/>
          <a:p>
            <a:r>
              <a:rPr kumimoji="0" lang="en-US" altLang="zh-CN" sz="1800" b="1">
                <a:solidFill>
                  <a:srgbClr val="008000"/>
                </a:solidFill>
                <a:latin typeface="仿宋_GB2312" pitchFamily="49" charset="-122"/>
                <a:ea typeface="仿宋_GB2312" pitchFamily="49" charset="-122"/>
              </a:rPr>
              <a:t>OS</a:t>
            </a:r>
            <a:r>
              <a:rPr kumimoji="0" lang="zh-CN" altLang="en-US" sz="1800" b="1">
                <a:solidFill>
                  <a:srgbClr val="008000"/>
                </a:solidFill>
                <a:latin typeface="仿宋_GB2312" pitchFamily="49" charset="-122"/>
                <a:ea typeface="仿宋_GB2312" pitchFamily="49" charset="-122"/>
              </a:rPr>
              <a:t>是程序执行的控制者</a:t>
            </a:r>
            <a:endParaRPr kumimoji="0" lang="zh-CN" altLang="en-US" sz="1800">
              <a:latin typeface="仿宋_GB2312" pitchFamily="49" charset="-122"/>
              <a:ea typeface="仿宋_GB2312" pitchFamily="49" charset="-122"/>
            </a:endParaRPr>
          </a:p>
        </p:txBody>
      </p:sp>
      <p:sp>
        <p:nvSpPr>
          <p:cNvPr id="480290" name="Text Box 34"/>
          <p:cNvSpPr txBox="1">
            <a:spLocks noChangeArrowheads="1"/>
          </p:cNvSpPr>
          <p:nvPr/>
        </p:nvSpPr>
        <p:spPr bwMode="auto">
          <a:xfrm>
            <a:off x="1971675" y="1970088"/>
            <a:ext cx="1144588" cy="368300"/>
          </a:xfrm>
          <a:prstGeom prst="rect">
            <a:avLst/>
          </a:prstGeom>
          <a:solidFill>
            <a:srgbClr val="CCFFCC"/>
          </a:solidFill>
          <a:ln w="9525">
            <a:solidFill>
              <a:srgbClr val="000000"/>
            </a:solidFill>
            <a:miter lim="800000"/>
          </a:ln>
        </p:spPr>
        <p:txBody>
          <a:bodyPr lIns="30231" tIns="15115" rIns="30231" bIns="15115"/>
          <a:lstStyle/>
          <a:p>
            <a:r>
              <a:rPr kumimoji="0" lang="en-US" altLang="zh-CN" sz="1400">
                <a:solidFill>
                  <a:srgbClr val="008000"/>
                </a:solidFill>
              </a:rPr>
              <a:t> </a:t>
            </a:r>
            <a:r>
              <a:rPr kumimoji="0" lang="zh-CN" altLang="en-US" sz="1800" b="1">
                <a:solidFill>
                  <a:srgbClr val="FF3300"/>
                </a:solidFill>
                <a:latin typeface="仿宋_GB2312" pitchFamily="49" charset="-122"/>
                <a:ea typeface="仿宋_GB2312" pitchFamily="49" charset="-122"/>
              </a:rPr>
              <a:t>用户角度</a:t>
            </a:r>
            <a:endParaRPr kumimoji="0" lang="zh-CN" altLang="en-US" sz="1800">
              <a:latin typeface="仿宋_GB2312" pitchFamily="49" charset="-122"/>
              <a:ea typeface="仿宋_GB2312" pitchFamily="49" charset="-122"/>
            </a:endParaRPr>
          </a:p>
        </p:txBody>
      </p:sp>
      <p:sp>
        <p:nvSpPr>
          <p:cNvPr id="480291" name="Text Box 35"/>
          <p:cNvSpPr txBox="1">
            <a:spLocks noChangeArrowheads="1"/>
          </p:cNvSpPr>
          <p:nvPr/>
        </p:nvSpPr>
        <p:spPr bwMode="auto">
          <a:xfrm>
            <a:off x="1792288" y="2538413"/>
            <a:ext cx="1144587" cy="549275"/>
          </a:xfrm>
          <a:prstGeom prst="rect">
            <a:avLst/>
          </a:prstGeom>
          <a:solidFill>
            <a:srgbClr val="CCFFCC"/>
          </a:solidFill>
          <a:ln w="9525">
            <a:solidFill>
              <a:srgbClr val="000000"/>
            </a:solidFill>
            <a:miter lim="800000"/>
          </a:ln>
        </p:spPr>
        <p:txBody>
          <a:bodyPr lIns="30231" tIns="15115" rIns="30231" bIns="15115"/>
          <a:lstStyle/>
          <a:p>
            <a:r>
              <a:rPr kumimoji="0" lang="en-US" altLang="zh-CN" sz="1800" b="1">
                <a:solidFill>
                  <a:srgbClr val="009900"/>
                </a:solidFill>
                <a:latin typeface="仿宋_GB2312" pitchFamily="49" charset="-122"/>
                <a:ea typeface="仿宋_GB2312" pitchFamily="49" charset="-122"/>
              </a:rPr>
              <a:t>OS</a:t>
            </a:r>
            <a:r>
              <a:rPr kumimoji="0" lang="zh-CN" altLang="en-US" sz="1800" b="1">
                <a:solidFill>
                  <a:srgbClr val="009900"/>
                </a:solidFill>
                <a:latin typeface="仿宋_GB2312" pitchFamily="49" charset="-122"/>
                <a:ea typeface="仿宋_GB2312" pitchFamily="49" charset="-122"/>
              </a:rPr>
              <a:t>是服务提供者</a:t>
            </a:r>
            <a:endParaRPr kumimoji="0" lang="zh-CN" altLang="en-US" sz="1800" b="1">
              <a:solidFill>
                <a:srgbClr val="009900"/>
              </a:solidFill>
              <a:latin typeface="仿宋_GB2312" pitchFamily="49" charset="-122"/>
              <a:ea typeface="仿宋_GB2312" pitchFamily="49" charset="-122"/>
            </a:endParaRPr>
          </a:p>
        </p:txBody>
      </p:sp>
      <p:sp>
        <p:nvSpPr>
          <p:cNvPr id="480292" name="Text Box 36"/>
          <p:cNvSpPr txBox="1">
            <a:spLocks noChangeArrowheads="1"/>
          </p:cNvSpPr>
          <p:nvPr/>
        </p:nvSpPr>
        <p:spPr bwMode="auto">
          <a:xfrm>
            <a:off x="1692275" y="3376613"/>
            <a:ext cx="1174750" cy="601662"/>
          </a:xfrm>
          <a:prstGeom prst="rect">
            <a:avLst/>
          </a:prstGeom>
          <a:solidFill>
            <a:srgbClr val="CCFFCC"/>
          </a:solidFill>
          <a:ln w="9525">
            <a:solidFill>
              <a:srgbClr val="000000"/>
            </a:solidFill>
            <a:miter lim="800000"/>
          </a:ln>
        </p:spPr>
        <p:txBody>
          <a:bodyPr lIns="28115" tIns="14057" rIns="28115" bIns="14057"/>
          <a:lstStyle/>
          <a:p>
            <a:r>
              <a:rPr kumimoji="0" lang="zh-CN" altLang="en-US" sz="1800" b="1">
                <a:solidFill>
                  <a:srgbClr val="FF0000"/>
                </a:solidFill>
                <a:latin typeface="仿宋_GB2312" pitchFamily="49" charset="-122"/>
                <a:ea typeface="仿宋_GB2312" pitchFamily="49" charset="-122"/>
              </a:rPr>
              <a:t>服务用户   </a:t>
            </a:r>
            <a:endParaRPr kumimoji="0" lang="zh-CN" altLang="en-US" sz="1800">
              <a:latin typeface="仿宋_GB2312" pitchFamily="49" charset="-122"/>
              <a:ea typeface="仿宋_GB2312" pitchFamily="49" charset="-122"/>
            </a:endParaRPr>
          </a:p>
          <a:p>
            <a:pPr eaLnBrk="0" hangingPunct="0"/>
            <a:r>
              <a:rPr kumimoji="0" lang="zh-CN" altLang="en-US" sz="1800" b="1">
                <a:solidFill>
                  <a:srgbClr val="FF0000"/>
                </a:solidFill>
                <a:latin typeface="仿宋_GB2312" pitchFamily="49" charset="-122"/>
                <a:ea typeface="仿宋_GB2312" pitchFamily="49" charset="-122"/>
              </a:rPr>
              <a:t>  观点</a:t>
            </a:r>
            <a:endParaRPr kumimoji="0" lang="zh-CN" altLang="en-US" sz="1800">
              <a:latin typeface="仿宋_GB2312" pitchFamily="49" charset="-122"/>
              <a:ea typeface="仿宋_GB2312" pitchFamily="49" charset="-122"/>
            </a:endParaRPr>
          </a:p>
        </p:txBody>
      </p:sp>
      <p:sp>
        <p:nvSpPr>
          <p:cNvPr id="480293" name="Text Box 37"/>
          <p:cNvSpPr txBox="1">
            <a:spLocks noChangeArrowheads="1"/>
          </p:cNvSpPr>
          <p:nvPr/>
        </p:nvSpPr>
        <p:spPr bwMode="auto">
          <a:xfrm>
            <a:off x="2614613" y="1169988"/>
            <a:ext cx="2533650" cy="395287"/>
          </a:xfrm>
          <a:prstGeom prst="rect">
            <a:avLst/>
          </a:prstGeom>
          <a:solidFill>
            <a:srgbClr val="CCFFCC"/>
          </a:solidFill>
          <a:ln w="9525">
            <a:solidFill>
              <a:srgbClr val="000000"/>
            </a:solidFill>
            <a:miter lim="800000"/>
          </a:ln>
        </p:spPr>
        <p:txBody>
          <a:bodyPr lIns="28115" tIns="14057" rIns="28115" bIns="14057"/>
          <a:lstStyle/>
          <a:p>
            <a:r>
              <a:rPr kumimoji="0" lang="en-US" altLang="zh-CN" sz="1800" b="1">
                <a:solidFill>
                  <a:srgbClr val="008000"/>
                </a:solidFill>
              </a:rPr>
              <a:t>    </a:t>
            </a:r>
            <a:r>
              <a:rPr kumimoji="0" lang="zh-CN" altLang="en-US" sz="1800" b="1">
                <a:solidFill>
                  <a:srgbClr val="008000"/>
                </a:solidFill>
                <a:latin typeface="仿宋_GB2312" pitchFamily="49" charset="-122"/>
                <a:ea typeface="仿宋_GB2312" pitchFamily="49" charset="-122"/>
              </a:rPr>
              <a:t>研究和观察操作系统</a:t>
            </a:r>
            <a:endParaRPr kumimoji="0" lang="zh-CN" altLang="en-US" sz="1800">
              <a:latin typeface="仿宋_GB2312" pitchFamily="49" charset="-122"/>
              <a:ea typeface="仿宋_GB2312" pitchFamily="49" charset="-122"/>
            </a:endParaRPr>
          </a:p>
        </p:txBody>
      </p:sp>
      <p:sp>
        <p:nvSpPr>
          <p:cNvPr id="44068" name="Rectangle 38"/>
          <p:cNvSpPr>
            <a:spLocks noChangeArrowheads="1"/>
          </p:cNvSpPr>
          <p:nvPr/>
        </p:nvSpPr>
        <p:spPr bwMode="auto">
          <a:xfrm>
            <a:off x="2341563" y="5716588"/>
            <a:ext cx="184150" cy="304800"/>
          </a:xfrm>
          <a:prstGeom prst="rect">
            <a:avLst/>
          </a:prstGeom>
          <a:noFill/>
          <a:ln w="9525">
            <a:noFill/>
            <a:miter lim="800000"/>
          </a:ln>
        </p:spPr>
        <p:txBody>
          <a:bodyPr wrap="none" anchor="ctr">
            <a:spAutoFit/>
          </a:bodyPr>
          <a:lstStyle/>
          <a:p>
            <a:endParaRPr kumimoji="0" lang="zh-CN" altLang="zh-CN" sz="1400">
              <a:latin typeface="Arial" panose="020B0604020202020204" pitchFamily="34" charset="0"/>
            </a:endParaRPr>
          </a:p>
        </p:txBody>
      </p:sp>
      <p:sp>
        <p:nvSpPr>
          <p:cNvPr id="44069" name="矩形 39"/>
          <p:cNvSpPr>
            <a:spLocks noChangeArrowheads="1"/>
          </p:cNvSpPr>
          <p:nvPr/>
        </p:nvSpPr>
        <p:spPr bwMode="auto">
          <a:xfrm>
            <a:off x="1500188" y="357188"/>
            <a:ext cx="6429375" cy="1323975"/>
          </a:xfrm>
          <a:prstGeom prst="rect">
            <a:avLst/>
          </a:prstGeom>
          <a:noFill/>
          <a:ln w="9525">
            <a:noFill/>
            <a:miter lim="800000"/>
          </a:ln>
        </p:spPr>
        <p:txBody>
          <a:bodyPr>
            <a:spAutoFit/>
          </a:bodyPr>
          <a:lstStyle/>
          <a:p>
            <a:br>
              <a:rPr kumimoji="0" lang="en-US" altLang="zh-CN">
                <a:solidFill>
                  <a:schemeClr val="tx2"/>
                </a:solidFill>
                <a:latin typeface="华文新魏" panose="02010800040101010101" pitchFamily="2" charset="-122"/>
                <a:ea typeface="华文新魏" panose="02010800040101010101" pitchFamily="2" charset="-122"/>
              </a:rPr>
            </a:br>
            <a:endParaRPr lang="zh-CN" altLang="en-US">
              <a:solidFill>
                <a:schemeClr val="tx2"/>
              </a:solidFill>
            </a:endParaRPr>
          </a:p>
        </p:txBody>
      </p:sp>
      <p:sp>
        <p:nvSpPr>
          <p:cNvPr id="25640" name="矩形 41"/>
          <p:cNvSpPr>
            <a:spLocks noChangeArrowheads="1"/>
          </p:cNvSpPr>
          <p:nvPr/>
        </p:nvSpPr>
        <p:spPr bwMode="auto">
          <a:xfrm>
            <a:off x="714375" y="357188"/>
            <a:ext cx="7858125" cy="1323975"/>
          </a:xfrm>
          <a:prstGeom prst="rect">
            <a:avLst/>
          </a:prstGeom>
          <a:noFill/>
          <a:ln w="9525">
            <a:noFill/>
            <a:miter lim="800000"/>
          </a:ln>
        </p:spPr>
        <p:txBody>
          <a:bodyPr>
            <a:spAutoFit/>
          </a:bodyPr>
          <a:lstStyle/>
          <a:p>
            <a:r>
              <a:rPr kumimoji="0" lang="zh-CN" altLang="en-US">
                <a:solidFill>
                  <a:schemeClr val="tx2"/>
                </a:solidFill>
                <a:latin typeface="华文新魏" panose="02010800040101010101" pitchFamily="2" charset="-122"/>
                <a:ea typeface="华文新魏" panose="02010800040101010101" pitchFamily="2" charset="-122"/>
              </a:rPr>
              <a:t>     观察和研究操作系统总纲</a:t>
            </a:r>
            <a:br>
              <a:rPr kumimoji="0" lang="en-US" altLang="zh-CN">
                <a:solidFill>
                  <a:srgbClr val="FFFFFF"/>
                </a:solidFill>
                <a:latin typeface="华文新魏" panose="02010800040101010101" pitchFamily="2" charset="-122"/>
                <a:ea typeface="华文新魏" panose="02010800040101010101" pitchFamily="2" charset="-122"/>
              </a:rPr>
            </a:br>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0293"/>
                                        </p:tgtEl>
                                        <p:attrNameLst>
                                          <p:attrName>style.visibility</p:attrName>
                                        </p:attrNameLst>
                                      </p:cBhvr>
                                      <p:to>
                                        <p:strVal val="visible"/>
                                      </p:to>
                                    </p:set>
                                    <p:anim calcmode="lin" valueType="num">
                                      <p:cBhvr additive="base">
                                        <p:cTn id="7" dur="500" fill="hold"/>
                                        <p:tgtEl>
                                          <p:spTgt spid="480293"/>
                                        </p:tgtEl>
                                        <p:attrNameLst>
                                          <p:attrName>ppt_x</p:attrName>
                                        </p:attrNameLst>
                                      </p:cBhvr>
                                      <p:tavLst>
                                        <p:tav tm="0">
                                          <p:val>
                                            <p:strVal val="#ppt_x"/>
                                          </p:val>
                                        </p:tav>
                                        <p:tav tm="100000">
                                          <p:val>
                                            <p:strVal val="#ppt_x"/>
                                          </p:val>
                                        </p:tav>
                                      </p:tavLst>
                                    </p:anim>
                                    <p:anim calcmode="lin" valueType="num">
                                      <p:cBhvr additive="base">
                                        <p:cTn id="8" dur="500" fill="hold"/>
                                        <p:tgtEl>
                                          <p:spTgt spid="48029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640"/>
                                        </p:tgtEl>
                                        <p:attrNameLst>
                                          <p:attrName>style.visibility</p:attrName>
                                        </p:attrNameLst>
                                      </p:cBhvr>
                                      <p:to>
                                        <p:strVal val="visible"/>
                                      </p:to>
                                    </p:set>
                                    <p:anim calcmode="lin" valueType="num">
                                      <p:cBhvr additive="base">
                                        <p:cTn id="11" dur="500" fill="hold"/>
                                        <p:tgtEl>
                                          <p:spTgt spid="25640"/>
                                        </p:tgtEl>
                                        <p:attrNameLst>
                                          <p:attrName>ppt_x</p:attrName>
                                        </p:attrNameLst>
                                      </p:cBhvr>
                                      <p:tavLst>
                                        <p:tav tm="0">
                                          <p:val>
                                            <p:strVal val="#ppt_x"/>
                                          </p:val>
                                        </p:tav>
                                        <p:tav tm="100000">
                                          <p:val>
                                            <p:strVal val="#ppt_x"/>
                                          </p:val>
                                        </p:tav>
                                      </p:tavLst>
                                    </p:anim>
                                    <p:anim calcmode="lin" valueType="num">
                                      <p:cBhvr additive="base">
                                        <p:cTn id="12" dur="500" fill="hold"/>
                                        <p:tgtEl>
                                          <p:spTgt spid="256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0263"/>
                                        </p:tgtEl>
                                        <p:attrNameLst>
                                          <p:attrName>style.visibility</p:attrName>
                                        </p:attrNameLst>
                                      </p:cBhvr>
                                      <p:to>
                                        <p:strVal val="visible"/>
                                      </p:to>
                                    </p:set>
                                    <p:anim calcmode="lin" valueType="num">
                                      <p:cBhvr additive="base">
                                        <p:cTn id="15" dur="500" fill="hold"/>
                                        <p:tgtEl>
                                          <p:spTgt spid="480263"/>
                                        </p:tgtEl>
                                        <p:attrNameLst>
                                          <p:attrName>ppt_x</p:attrName>
                                        </p:attrNameLst>
                                      </p:cBhvr>
                                      <p:tavLst>
                                        <p:tav tm="0">
                                          <p:val>
                                            <p:strVal val="#ppt_x"/>
                                          </p:val>
                                        </p:tav>
                                        <p:tav tm="100000">
                                          <p:val>
                                            <p:strVal val="#ppt_x"/>
                                          </p:val>
                                        </p:tav>
                                      </p:tavLst>
                                    </p:anim>
                                    <p:anim calcmode="lin" valueType="num">
                                      <p:cBhvr additive="base">
                                        <p:cTn id="16" dur="500" fill="hold"/>
                                        <p:tgtEl>
                                          <p:spTgt spid="48026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80264"/>
                                        </p:tgtEl>
                                        <p:attrNameLst>
                                          <p:attrName>style.visibility</p:attrName>
                                        </p:attrNameLst>
                                      </p:cBhvr>
                                      <p:to>
                                        <p:strVal val="visible"/>
                                      </p:to>
                                    </p:set>
                                    <p:anim calcmode="lin" valueType="num">
                                      <p:cBhvr additive="base">
                                        <p:cTn id="19" dur="500" fill="hold"/>
                                        <p:tgtEl>
                                          <p:spTgt spid="480264"/>
                                        </p:tgtEl>
                                        <p:attrNameLst>
                                          <p:attrName>ppt_x</p:attrName>
                                        </p:attrNameLst>
                                      </p:cBhvr>
                                      <p:tavLst>
                                        <p:tav tm="0">
                                          <p:val>
                                            <p:strVal val="#ppt_x"/>
                                          </p:val>
                                        </p:tav>
                                        <p:tav tm="100000">
                                          <p:val>
                                            <p:strVal val="#ppt_x"/>
                                          </p:val>
                                        </p:tav>
                                      </p:tavLst>
                                    </p:anim>
                                    <p:anim calcmode="lin" valueType="num">
                                      <p:cBhvr additive="base">
                                        <p:cTn id="20" dur="500" fill="hold"/>
                                        <p:tgtEl>
                                          <p:spTgt spid="48026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80290"/>
                                        </p:tgtEl>
                                        <p:attrNameLst>
                                          <p:attrName>style.visibility</p:attrName>
                                        </p:attrNameLst>
                                      </p:cBhvr>
                                      <p:to>
                                        <p:strVal val="visible"/>
                                      </p:to>
                                    </p:set>
                                    <p:anim calcmode="lin" valueType="num">
                                      <p:cBhvr additive="base">
                                        <p:cTn id="23" dur="500" fill="hold"/>
                                        <p:tgtEl>
                                          <p:spTgt spid="480290"/>
                                        </p:tgtEl>
                                        <p:attrNameLst>
                                          <p:attrName>ppt_x</p:attrName>
                                        </p:attrNameLst>
                                      </p:cBhvr>
                                      <p:tavLst>
                                        <p:tav tm="0">
                                          <p:val>
                                            <p:strVal val="#ppt_x"/>
                                          </p:val>
                                        </p:tav>
                                        <p:tav tm="100000">
                                          <p:val>
                                            <p:strVal val="#ppt_x"/>
                                          </p:val>
                                        </p:tav>
                                      </p:tavLst>
                                    </p:anim>
                                    <p:anim calcmode="lin" valueType="num">
                                      <p:cBhvr additive="base">
                                        <p:cTn id="24" dur="500" fill="hold"/>
                                        <p:tgtEl>
                                          <p:spTgt spid="48029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80286"/>
                                        </p:tgtEl>
                                        <p:attrNameLst>
                                          <p:attrName>style.visibility</p:attrName>
                                        </p:attrNameLst>
                                      </p:cBhvr>
                                      <p:to>
                                        <p:strVal val="visible"/>
                                      </p:to>
                                    </p:set>
                                    <p:anim calcmode="lin" valueType="num">
                                      <p:cBhvr additive="base">
                                        <p:cTn id="27" dur="500" fill="hold"/>
                                        <p:tgtEl>
                                          <p:spTgt spid="480286"/>
                                        </p:tgtEl>
                                        <p:attrNameLst>
                                          <p:attrName>ppt_x</p:attrName>
                                        </p:attrNameLst>
                                      </p:cBhvr>
                                      <p:tavLst>
                                        <p:tav tm="0">
                                          <p:val>
                                            <p:strVal val="#ppt_x"/>
                                          </p:val>
                                        </p:tav>
                                        <p:tav tm="100000">
                                          <p:val>
                                            <p:strVal val="#ppt_x"/>
                                          </p:val>
                                        </p:tav>
                                      </p:tavLst>
                                    </p:anim>
                                    <p:anim calcmode="lin" valueType="num">
                                      <p:cBhvr additive="base">
                                        <p:cTn id="28" dur="500" fill="hold"/>
                                        <p:tgtEl>
                                          <p:spTgt spid="48028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80265"/>
                                        </p:tgtEl>
                                        <p:attrNameLst>
                                          <p:attrName>style.visibility</p:attrName>
                                        </p:attrNameLst>
                                      </p:cBhvr>
                                      <p:to>
                                        <p:strVal val="visible"/>
                                      </p:to>
                                    </p:set>
                                    <p:anim calcmode="lin" valueType="num">
                                      <p:cBhvr additive="base">
                                        <p:cTn id="31" dur="500" fill="hold"/>
                                        <p:tgtEl>
                                          <p:spTgt spid="480265"/>
                                        </p:tgtEl>
                                        <p:attrNameLst>
                                          <p:attrName>ppt_x</p:attrName>
                                        </p:attrNameLst>
                                      </p:cBhvr>
                                      <p:tavLst>
                                        <p:tav tm="0">
                                          <p:val>
                                            <p:strVal val="#ppt_x"/>
                                          </p:val>
                                        </p:tav>
                                        <p:tav tm="100000">
                                          <p:val>
                                            <p:strVal val="#ppt_x"/>
                                          </p:val>
                                        </p:tav>
                                      </p:tavLst>
                                    </p:anim>
                                    <p:anim calcmode="lin" valueType="num">
                                      <p:cBhvr additive="base">
                                        <p:cTn id="32" dur="500" fill="hold"/>
                                        <p:tgtEl>
                                          <p:spTgt spid="4802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80266"/>
                                        </p:tgtEl>
                                        <p:attrNameLst>
                                          <p:attrName>style.visibility</p:attrName>
                                        </p:attrNameLst>
                                      </p:cBhvr>
                                      <p:to>
                                        <p:strVal val="visible"/>
                                      </p:to>
                                    </p:set>
                                    <p:anim calcmode="lin" valueType="num">
                                      <p:cBhvr additive="base">
                                        <p:cTn id="35" dur="500" fill="hold"/>
                                        <p:tgtEl>
                                          <p:spTgt spid="480266"/>
                                        </p:tgtEl>
                                        <p:attrNameLst>
                                          <p:attrName>ppt_x</p:attrName>
                                        </p:attrNameLst>
                                      </p:cBhvr>
                                      <p:tavLst>
                                        <p:tav tm="0">
                                          <p:val>
                                            <p:strVal val="#ppt_x"/>
                                          </p:val>
                                        </p:tav>
                                        <p:tav tm="100000">
                                          <p:val>
                                            <p:strVal val="#ppt_x"/>
                                          </p:val>
                                        </p:tav>
                                      </p:tavLst>
                                    </p:anim>
                                    <p:anim calcmode="lin" valueType="num">
                                      <p:cBhvr additive="base">
                                        <p:cTn id="36" dur="500" fill="hold"/>
                                        <p:tgtEl>
                                          <p:spTgt spid="48026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80262"/>
                                        </p:tgtEl>
                                        <p:attrNameLst>
                                          <p:attrName>style.visibility</p:attrName>
                                        </p:attrNameLst>
                                      </p:cBhvr>
                                      <p:to>
                                        <p:strVal val="visible"/>
                                      </p:to>
                                    </p:set>
                                    <p:anim calcmode="lin" valueType="num">
                                      <p:cBhvr additive="base">
                                        <p:cTn id="39" dur="500" fill="hold"/>
                                        <p:tgtEl>
                                          <p:spTgt spid="480262"/>
                                        </p:tgtEl>
                                        <p:attrNameLst>
                                          <p:attrName>ppt_x</p:attrName>
                                        </p:attrNameLst>
                                      </p:cBhvr>
                                      <p:tavLst>
                                        <p:tav tm="0">
                                          <p:val>
                                            <p:strVal val="#ppt_x"/>
                                          </p:val>
                                        </p:tav>
                                        <p:tav tm="100000">
                                          <p:val>
                                            <p:strVal val="#ppt_x"/>
                                          </p:val>
                                        </p:tav>
                                      </p:tavLst>
                                    </p:anim>
                                    <p:anim calcmode="lin" valueType="num">
                                      <p:cBhvr additive="base">
                                        <p:cTn id="40" dur="500" fill="hold"/>
                                        <p:tgtEl>
                                          <p:spTgt spid="48026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80267"/>
                                        </p:tgtEl>
                                        <p:attrNameLst>
                                          <p:attrName>style.visibility</p:attrName>
                                        </p:attrNameLst>
                                      </p:cBhvr>
                                      <p:to>
                                        <p:strVal val="visible"/>
                                      </p:to>
                                    </p:set>
                                    <p:anim calcmode="lin" valueType="num">
                                      <p:cBhvr additive="base">
                                        <p:cTn id="43" dur="500" fill="hold"/>
                                        <p:tgtEl>
                                          <p:spTgt spid="480267"/>
                                        </p:tgtEl>
                                        <p:attrNameLst>
                                          <p:attrName>ppt_x</p:attrName>
                                        </p:attrNameLst>
                                      </p:cBhvr>
                                      <p:tavLst>
                                        <p:tav tm="0">
                                          <p:val>
                                            <p:strVal val="#ppt_x"/>
                                          </p:val>
                                        </p:tav>
                                        <p:tav tm="100000">
                                          <p:val>
                                            <p:strVal val="#ppt_x"/>
                                          </p:val>
                                        </p:tav>
                                      </p:tavLst>
                                    </p:anim>
                                    <p:anim calcmode="lin" valueType="num">
                                      <p:cBhvr additive="base">
                                        <p:cTn id="44" dur="500" fill="hold"/>
                                        <p:tgtEl>
                                          <p:spTgt spid="48026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80291"/>
                                        </p:tgtEl>
                                        <p:attrNameLst>
                                          <p:attrName>style.visibility</p:attrName>
                                        </p:attrNameLst>
                                      </p:cBhvr>
                                      <p:to>
                                        <p:strVal val="visible"/>
                                      </p:to>
                                    </p:set>
                                    <p:anim calcmode="lin" valueType="num">
                                      <p:cBhvr additive="base">
                                        <p:cTn id="49" dur="500" fill="hold"/>
                                        <p:tgtEl>
                                          <p:spTgt spid="480291"/>
                                        </p:tgtEl>
                                        <p:attrNameLst>
                                          <p:attrName>ppt_x</p:attrName>
                                        </p:attrNameLst>
                                      </p:cBhvr>
                                      <p:tavLst>
                                        <p:tav tm="0">
                                          <p:val>
                                            <p:strVal val="#ppt_x"/>
                                          </p:val>
                                        </p:tav>
                                        <p:tav tm="100000">
                                          <p:val>
                                            <p:strVal val="#ppt_x"/>
                                          </p:val>
                                        </p:tav>
                                      </p:tavLst>
                                    </p:anim>
                                    <p:anim calcmode="lin" valueType="num">
                                      <p:cBhvr additive="base">
                                        <p:cTn id="50" dur="500" fill="hold"/>
                                        <p:tgtEl>
                                          <p:spTgt spid="48029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80277"/>
                                        </p:tgtEl>
                                        <p:attrNameLst>
                                          <p:attrName>style.visibility</p:attrName>
                                        </p:attrNameLst>
                                      </p:cBhvr>
                                      <p:to>
                                        <p:strVal val="visible"/>
                                      </p:to>
                                    </p:set>
                                    <p:anim calcmode="lin" valueType="num">
                                      <p:cBhvr additive="base">
                                        <p:cTn id="53" dur="500" fill="hold"/>
                                        <p:tgtEl>
                                          <p:spTgt spid="480277"/>
                                        </p:tgtEl>
                                        <p:attrNameLst>
                                          <p:attrName>ppt_x</p:attrName>
                                        </p:attrNameLst>
                                      </p:cBhvr>
                                      <p:tavLst>
                                        <p:tav tm="0">
                                          <p:val>
                                            <p:strVal val="#ppt_x"/>
                                          </p:val>
                                        </p:tav>
                                        <p:tav tm="100000">
                                          <p:val>
                                            <p:strVal val="#ppt_x"/>
                                          </p:val>
                                        </p:tav>
                                      </p:tavLst>
                                    </p:anim>
                                    <p:anim calcmode="lin" valueType="num">
                                      <p:cBhvr additive="base">
                                        <p:cTn id="54" dur="500" fill="hold"/>
                                        <p:tgtEl>
                                          <p:spTgt spid="48027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80283"/>
                                        </p:tgtEl>
                                        <p:attrNameLst>
                                          <p:attrName>style.visibility</p:attrName>
                                        </p:attrNameLst>
                                      </p:cBhvr>
                                      <p:to>
                                        <p:strVal val="visible"/>
                                      </p:to>
                                    </p:set>
                                    <p:anim calcmode="lin" valueType="num">
                                      <p:cBhvr additive="base">
                                        <p:cTn id="57" dur="500" fill="hold"/>
                                        <p:tgtEl>
                                          <p:spTgt spid="480283"/>
                                        </p:tgtEl>
                                        <p:attrNameLst>
                                          <p:attrName>ppt_x</p:attrName>
                                        </p:attrNameLst>
                                      </p:cBhvr>
                                      <p:tavLst>
                                        <p:tav tm="0">
                                          <p:val>
                                            <p:strVal val="#ppt_x"/>
                                          </p:val>
                                        </p:tav>
                                        <p:tav tm="100000">
                                          <p:val>
                                            <p:strVal val="#ppt_x"/>
                                          </p:val>
                                        </p:tav>
                                      </p:tavLst>
                                    </p:anim>
                                    <p:anim calcmode="lin" valueType="num">
                                      <p:cBhvr additive="base">
                                        <p:cTn id="58" dur="500" fill="hold"/>
                                        <p:tgtEl>
                                          <p:spTgt spid="48028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80289"/>
                                        </p:tgtEl>
                                        <p:attrNameLst>
                                          <p:attrName>style.visibility</p:attrName>
                                        </p:attrNameLst>
                                      </p:cBhvr>
                                      <p:to>
                                        <p:strVal val="visible"/>
                                      </p:to>
                                    </p:set>
                                    <p:anim calcmode="lin" valueType="num">
                                      <p:cBhvr additive="base">
                                        <p:cTn id="61" dur="500" fill="hold"/>
                                        <p:tgtEl>
                                          <p:spTgt spid="480289"/>
                                        </p:tgtEl>
                                        <p:attrNameLst>
                                          <p:attrName>ppt_x</p:attrName>
                                        </p:attrNameLst>
                                      </p:cBhvr>
                                      <p:tavLst>
                                        <p:tav tm="0">
                                          <p:val>
                                            <p:strVal val="#ppt_x"/>
                                          </p:val>
                                        </p:tav>
                                        <p:tav tm="100000">
                                          <p:val>
                                            <p:strVal val="#ppt_x"/>
                                          </p:val>
                                        </p:tav>
                                      </p:tavLst>
                                    </p:anim>
                                    <p:anim calcmode="lin" valueType="num">
                                      <p:cBhvr additive="base">
                                        <p:cTn id="62" dur="500" fill="hold"/>
                                        <p:tgtEl>
                                          <p:spTgt spid="48028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80274"/>
                                        </p:tgtEl>
                                        <p:attrNameLst>
                                          <p:attrName>style.visibility</p:attrName>
                                        </p:attrNameLst>
                                      </p:cBhvr>
                                      <p:to>
                                        <p:strVal val="visible"/>
                                      </p:to>
                                    </p:set>
                                    <p:anim calcmode="lin" valueType="num">
                                      <p:cBhvr additive="base">
                                        <p:cTn id="65" dur="500" fill="hold"/>
                                        <p:tgtEl>
                                          <p:spTgt spid="480274"/>
                                        </p:tgtEl>
                                        <p:attrNameLst>
                                          <p:attrName>ppt_x</p:attrName>
                                        </p:attrNameLst>
                                      </p:cBhvr>
                                      <p:tavLst>
                                        <p:tav tm="0">
                                          <p:val>
                                            <p:strVal val="#ppt_x"/>
                                          </p:val>
                                        </p:tav>
                                        <p:tav tm="100000">
                                          <p:val>
                                            <p:strVal val="#ppt_x"/>
                                          </p:val>
                                        </p:tav>
                                      </p:tavLst>
                                    </p:anim>
                                    <p:anim calcmode="lin" valueType="num">
                                      <p:cBhvr additive="base">
                                        <p:cTn id="66" dur="500" fill="hold"/>
                                        <p:tgtEl>
                                          <p:spTgt spid="48027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80275"/>
                                        </p:tgtEl>
                                        <p:attrNameLst>
                                          <p:attrName>style.visibility</p:attrName>
                                        </p:attrNameLst>
                                      </p:cBhvr>
                                      <p:to>
                                        <p:strVal val="visible"/>
                                      </p:to>
                                    </p:set>
                                    <p:anim calcmode="lin" valueType="num">
                                      <p:cBhvr additive="base">
                                        <p:cTn id="69" dur="500" fill="hold"/>
                                        <p:tgtEl>
                                          <p:spTgt spid="480275"/>
                                        </p:tgtEl>
                                        <p:attrNameLst>
                                          <p:attrName>ppt_x</p:attrName>
                                        </p:attrNameLst>
                                      </p:cBhvr>
                                      <p:tavLst>
                                        <p:tav tm="0">
                                          <p:val>
                                            <p:strVal val="#ppt_x"/>
                                          </p:val>
                                        </p:tav>
                                        <p:tav tm="100000">
                                          <p:val>
                                            <p:strVal val="#ppt_x"/>
                                          </p:val>
                                        </p:tav>
                                      </p:tavLst>
                                    </p:anim>
                                    <p:anim calcmode="lin" valueType="num">
                                      <p:cBhvr additive="base">
                                        <p:cTn id="70" dur="500" fill="hold"/>
                                        <p:tgtEl>
                                          <p:spTgt spid="48027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80268"/>
                                        </p:tgtEl>
                                        <p:attrNameLst>
                                          <p:attrName>style.visibility</p:attrName>
                                        </p:attrNameLst>
                                      </p:cBhvr>
                                      <p:to>
                                        <p:strVal val="visible"/>
                                      </p:to>
                                    </p:set>
                                    <p:anim calcmode="lin" valueType="num">
                                      <p:cBhvr additive="base">
                                        <p:cTn id="73" dur="500" fill="hold"/>
                                        <p:tgtEl>
                                          <p:spTgt spid="480268"/>
                                        </p:tgtEl>
                                        <p:attrNameLst>
                                          <p:attrName>ppt_x</p:attrName>
                                        </p:attrNameLst>
                                      </p:cBhvr>
                                      <p:tavLst>
                                        <p:tav tm="0">
                                          <p:val>
                                            <p:strVal val="#ppt_x"/>
                                          </p:val>
                                        </p:tav>
                                        <p:tav tm="100000">
                                          <p:val>
                                            <p:strVal val="#ppt_x"/>
                                          </p:val>
                                        </p:tav>
                                      </p:tavLst>
                                    </p:anim>
                                    <p:anim calcmode="lin" valueType="num">
                                      <p:cBhvr additive="base">
                                        <p:cTn id="74" dur="500" fill="hold"/>
                                        <p:tgtEl>
                                          <p:spTgt spid="48026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80269"/>
                                        </p:tgtEl>
                                        <p:attrNameLst>
                                          <p:attrName>style.visibility</p:attrName>
                                        </p:attrNameLst>
                                      </p:cBhvr>
                                      <p:to>
                                        <p:strVal val="visible"/>
                                      </p:to>
                                    </p:set>
                                    <p:anim calcmode="lin" valueType="num">
                                      <p:cBhvr additive="base">
                                        <p:cTn id="77" dur="500" fill="hold"/>
                                        <p:tgtEl>
                                          <p:spTgt spid="480269"/>
                                        </p:tgtEl>
                                        <p:attrNameLst>
                                          <p:attrName>ppt_x</p:attrName>
                                        </p:attrNameLst>
                                      </p:cBhvr>
                                      <p:tavLst>
                                        <p:tav tm="0">
                                          <p:val>
                                            <p:strVal val="#ppt_x"/>
                                          </p:val>
                                        </p:tav>
                                        <p:tav tm="100000">
                                          <p:val>
                                            <p:strVal val="#ppt_x"/>
                                          </p:val>
                                        </p:tav>
                                      </p:tavLst>
                                    </p:anim>
                                    <p:anim calcmode="lin" valueType="num">
                                      <p:cBhvr additive="base">
                                        <p:cTn id="78" dur="500" fill="hold"/>
                                        <p:tgtEl>
                                          <p:spTgt spid="48026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80292"/>
                                        </p:tgtEl>
                                        <p:attrNameLst>
                                          <p:attrName>style.visibility</p:attrName>
                                        </p:attrNameLst>
                                      </p:cBhvr>
                                      <p:to>
                                        <p:strVal val="visible"/>
                                      </p:to>
                                    </p:set>
                                    <p:anim calcmode="lin" valueType="num">
                                      <p:cBhvr additive="base">
                                        <p:cTn id="83" dur="500" fill="hold"/>
                                        <p:tgtEl>
                                          <p:spTgt spid="480292"/>
                                        </p:tgtEl>
                                        <p:attrNameLst>
                                          <p:attrName>ppt_x</p:attrName>
                                        </p:attrNameLst>
                                      </p:cBhvr>
                                      <p:tavLst>
                                        <p:tav tm="0">
                                          <p:val>
                                            <p:strVal val="#ppt_x"/>
                                          </p:val>
                                        </p:tav>
                                        <p:tav tm="100000">
                                          <p:val>
                                            <p:strVal val="#ppt_x"/>
                                          </p:val>
                                        </p:tav>
                                      </p:tavLst>
                                    </p:anim>
                                    <p:anim calcmode="lin" valueType="num">
                                      <p:cBhvr additive="base">
                                        <p:cTn id="84" dur="500" fill="hold"/>
                                        <p:tgtEl>
                                          <p:spTgt spid="48029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80276"/>
                                        </p:tgtEl>
                                        <p:attrNameLst>
                                          <p:attrName>style.visibility</p:attrName>
                                        </p:attrNameLst>
                                      </p:cBhvr>
                                      <p:to>
                                        <p:strVal val="visible"/>
                                      </p:to>
                                    </p:set>
                                    <p:anim calcmode="lin" valueType="num">
                                      <p:cBhvr additive="base">
                                        <p:cTn id="87" dur="500" fill="hold"/>
                                        <p:tgtEl>
                                          <p:spTgt spid="480276"/>
                                        </p:tgtEl>
                                        <p:attrNameLst>
                                          <p:attrName>ppt_x</p:attrName>
                                        </p:attrNameLst>
                                      </p:cBhvr>
                                      <p:tavLst>
                                        <p:tav tm="0">
                                          <p:val>
                                            <p:strVal val="#ppt_x"/>
                                          </p:val>
                                        </p:tav>
                                        <p:tav tm="100000">
                                          <p:val>
                                            <p:strVal val="#ppt_x"/>
                                          </p:val>
                                        </p:tav>
                                      </p:tavLst>
                                    </p:anim>
                                    <p:anim calcmode="lin" valueType="num">
                                      <p:cBhvr additive="base">
                                        <p:cTn id="88" dur="500" fill="hold"/>
                                        <p:tgtEl>
                                          <p:spTgt spid="48027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80272"/>
                                        </p:tgtEl>
                                        <p:attrNameLst>
                                          <p:attrName>style.visibility</p:attrName>
                                        </p:attrNameLst>
                                      </p:cBhvr>
                                      <p:to>
                                        <p:strVal val="visible"/>
                                      </p:to>
                                    </p:set>
                                    <p:anim calcmode="lin" valueType="num">
                                      <p:cBhvr additive="base">
                                        <p:cTn id="91" dur="500" fill="hold"/>
                                        <p:tgtEl>
                                          <p:spTgt spid="480272"/>
                                        </p:tgtEl>
                                        <p:attrNameLst>
                                          <p:attrName>ppt_x</p:attrName>
                                        </p:attrNameLst>
                                      </p:cBhvr>
                                      <p:tavLst>
                                        <p:tav tm="0">
                                          <p:val>
                                            <p:strVal val="#ppt_x"/>
                                          </p:val>
                                        </p:tav>
                                        <p:tav tm="100000">
                                          <p:val>
                                            <p:strVal val="#ppt_x"/>
                                          </p:val>
                                        </p:tav>
                                      </p:tavLst>
                                    </p:anim>
                                    <p:anim calcmode="lin" valueType="num">
                                      <p:cBhvr additive="base">
                                        <p:cTn id="92" dur="500" fill="hold"/>
                                        <p:tgtEl>
                                          <p:spTgt spid="48027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80273"/>
                                        </p:tgtEl>
                                        <p:attrNameLst>
                                          <p:attrName>style.visibility</p:attrName>
                                        </p:attrNameLst>
                                      </p:cBhvr>
                                      <p:to>
                                        <p:strVal val="visible"/>
                                      </p:to>
                                    </p:set>
                                    <p:anim calcmode="lin" valueType="num">
                                      <p:cBhvr additive="base">
                                        <p:cTn id="95" dur="500" fill="hold"/>
                                        <p:tgtEl>
                                          <p:spTgt spid="480273"/>
                                        </p:tgtEl>
                                        <p:attrNameLst>
                                          <p:attrName>ppt_x</p:attrName>
                                        </p:attrNameLst>
                                      </p:cBhvr>
                                      <p:tavLst>
                                        <p:tav tm="0">
                                          <p:val>
                                            <p:strVal val="#ppt_x"/>
                                          </p:val>
                                        </p:tav>
                                        <p:tav tm="100000">
                                          <p:val>
                                            <p:strVal val="#ppt_x"/>
                                          </p:val>
                                        </p:tav>
                                      </p:tavLst>
                                    </p:anim>
                                    <p:anim calcmode="lin" valueType="num">
                                      <p:cBhvr additive="base">
                                        <p:cTn id="96" dur="500" fill="hold"/>
                                        <p:tgtEl>
                                          <p:spTgt spid="48027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480278"/>
                                        </p:tgtEl>
                                        <p:attrNameLst>
                                          <p:attrName>style.visibility</p:attrName>
                                        </p:attrNameLst>
                                      </p:cBhvr>
                                      <p:to>
                                        <p:strVal val="visible"/>
                                      </p:to>
                                    </p:set>
                                    <p:anim calcmode="lin" valueType="num">
                                      <p:cBhvr additive="base">
                                        <p:cTn id="101" dur="500" fill="hold"/>
                                        <p:tgtEl>
                                          <p:spTgt spid="480278"/>
                                        </p:tgtEl>
                                        <p:attrNameLst>
                                          <p:attrName>ppt_x</p:attrName>
                                        </p:attrNameLst>
                                      </p:cBhvr>
                                      <p:tavLst>
                                        <p:tav tm="0">
                                          <p:val>
                                            <p:strVal val="#ppt_x"/>
                                          </p:val>
                                        </p:tav>
                                        <p:tav tm="100000">
                                          <p:val>
                                            <p:strVal val="#ppt_x"/>
                                          </p:val>
                                        </p:tav>
                                      </p:tavLst>
                                    </p:anim>
                                    <p:anim calcmode="lin" valueType="num">
                                      <p:cBhvr additive="base">
                                        <p:cTn id="102" dur="500" fill="hold"/>
                                        <p:tgtEl>
                                          <p:spTgt spid="48027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480270"/>
                                        </p:tgtEl>
                                        <p:attrNameLst>
                                          <p:attrName>style.visibility</p:attrName>
                                        </p:attrNameLst>
                                      </p:cBhvr>
                                      <p:to>
                                        <p:strVal val="visible"/>
                                      </p:to>
                                    </p:set>
                                    <p:anim calcmode="lin" valueType="num">
                                      <p:cBhvr additive="base">
                                        <p:cTn id="105" dur="500" fill="hold"/>
                                        <p:tgtEl>
                                          <p:spTgt spid="480270"/>
                                        </p:tgtEl>
                                        <p:attrNameLst>
                                          <p:attrName>ppt_x</p:attrName>
                                        </p:attrNameLst>
                                      </p:cBhvr>
                                      <p:tavLst>
                                        <p:tav tm="0">
                                          <p:val>
                                            <p:strVal val="#ppt_x"/>
                                          </p:val>
                                        </p:tav>
                                        <p:tav tm="100000">
                                          <p:val>
                                            <p:strVal val="#ppt_x"/>
                                          </p:val>
                                        </p:tav>
                                      </p:tavLst>
                                    </p:anim>
                                    <p:anim calcmode="lin" valueType="num">
                                      <p:cBhvr additive="base">
                                        <p:cTn id="106" dur="500" fill="hold"/>
                                        <p:tgtEl>
                                          <p:spTgt spid="480270"/>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480271"/>
                                        </p:tgtEl>
                                        <p:attrNameLst>
                                          <p:attrName>style.visibility</p:attrName>
                                        </p:attrNameLst>
                                      </p:cBhvr>
                                      <p:to>
                                        <p:strVal val="visible"/>
                                      </p:to>
                                    </p:set>
                                    <p:anim calcmode="lin" valueType="num">
                                      <p:cBhvr additive="base">
                                        <p:cTn id="109" dur="500" fill="hold"/>
                                        <p:tgtEl>
                                          <p:spTgt spid="480271"/>
                                        </p:tgtEl>
                                        <p:attrNameLst>
                                          <p:attrName>ppt_x</p:attrName>
                                        </p:attrNameLst>
                                      </p:cBhvr>
                                      <p:tavLst>
                                        <p:tav tm="0">
                                          <p:val>
                                            <p:strVal val="#ppt_x"/>
                                          </p:val>
                                        </p:tav>
                                        <p:tav tm="100000">
                                          <p:val>
                                            <p:strVal val="#ppt_x"/>
                                          </p:val>
                                        </p:tav>
                                      </p:tavLst>
                                    </p:anim>
                                    <p:anim calcmode="lin" valueType="num">
                                      <p:cBhvr additive="base">
                                        <p:cTn id="110" dur="500" fill="hold"/>
                                        <p:tgtEl>
                                          <p:spTgt spid="480271"/>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480288"/>
                                        </p:tgtEl>
                                        <p:attrNameLst>
                                          <p:attrName>style.visibility</p:attrName>
                                        </p:attrNameLst>
                                      </p:cBhvr>
                                      <p:to>
                                        <p:strVal val="visible"/>
                                      </p:to>
                                    </p:set>
                                    <p:anim calcmode="lin" valueType="num">
                                      <p:cBhvr additive="base">
                                        <p:cTn id="113" dur="500" fill="hold"/>
                                        <p:tgtEl>
                                          <p:spTgt spid="480288"/>
                                        </p:tgtEl>
                                        <p:attrNameLst>
                                          <p:attrName>ppt_x</p:attrName>
                                        </p:attrNameLst>
                                      </p:cBhvr>
                                      <p:tavLst>
                                        <p:tav tm="0">
                                          <p:val>
                                            <p:strVal val="#ppt_x"/>
                                          </p:val>
                                        </p:tav>
                                        <p:tav tm="100000">
                                          <p:val>
                                            <p:strVal val="#ppt_x"/>
                                          </p:val>
                                        </p:tav>
                                      </p:tavLst>
                                    </p:anim>
                                    <p:anim calcmode="lin" valueType="num">
                                      <p:cBhvr additive="base">
                                        <p:cTn id="114" dur="500" fill="hold"/>
                                        <p:tgtEl>
                                          <p:spTgt spid="480288"/>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480287"/>
                                        </p:tgtEl>
                                        <p:attrNameLst>
                                          <p:attrName>style.visibility</p:attrName>
                                        </p:attrNameLst>
                                      </p:cBhvr>
                                      <p:to>
                                        <p:strVal val="visible"/>
                                      </p:to>
                                    </p:set>
                                    <p:anim calcmode="lin" valueType="num">
                                      <p:cBhvr additive="base">
                                        <p:cTn id="117" dur="500" fill="hold"/>
                                        <p:tgtEl>
                                          <p:spTgt spid="480287"/>
                                        </p:tgtEl>
                                        <p:attrNameLst>
                                          <p:attrName>ppt_x</p:attrName>
                                        </p:attrNameLst>
                                      </p:cBhvr>
                                      <p:tavLst>
                                        <p:tav tm="0">
                                          <p:val>
                                            <p:strVal val="#ppt_x"/>
                                          </p:val>
                                        </p:tav>
                                        <p:tav tm="100000">
                                          <p:val>
                                            <p:strVal val="#ppt_x"/>
                                          </p:val>
                                        </p:tav>
                                      </p:tavLst>
                                    </p:anim>
                                    <p:anim calcmode="lin" valueType="num">
                                      <p:cBhvr additive="base">
                                        <p:cTn id="118" dur="500" fill="hold"/>
                                        <p:tgtEl>
                                          <p:spTgt spid="480287"/>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80281"/>
                                        </p:tgtEl>
                                        <p:attrNameLst>
                                          <p:attrName>style.visibility</p:attrName>
                                        </p:attrNameLst>
                                      </p:cBhvr>
                                      <p:to>
                                        <p:strVal val="visible"/>
                                      </p:to>
                                    </p:set>
                                    <p:anim calcmode="lin" valueType="num">
                                      <p:cBhvr additive="base">
                                        <p:cTn id="121" dur="500" fill="hold"/>
                                        <p:tgtEl>
                                          <p:spTgt spid="480281"/>
                                        </p:tgtEl>
                                        <p:attrNameLst>
                                          <p:attrName>ppt_x</p:attrName>
                                        </p:attrNameLst>
                                      </p:cBhvr>
                                      <p:tavLst>
                                        <p:tav tm="0">
                                          <p:val>
                                            <p:strVal val="#ppt_x"/>
                                          </p:val>
                                        </p:tav>
                                        <p:tav tm="100000">
                                          <p:val>
                                            <p:strVal val="#ppt_x"/>
                                          </p:val>
                                        </p:tav>
                                      </p:tavLst>
                                    </p:anim>
                                    <p:anim calcmode="lin" valueType="num">
                                      <p:cBhvr additive="base">
                                        <p:cTn id="122" dur="500" fill="hold"/>
                                        <p:tgtEl>
                                          <p:spTgt spid="480281"/>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480280"/>
                                        </p:tgtEl>
                                        <p:attrNameLst>
                                          <p:attrName>style.visibility</p:attrName>
                                        </p:attrNameLst>
                                      </p:cBhvr>
                                      <p:to>
                                        <p:strVal val="visible"/>
                                      </p:to>
                                    </p:set>
                                    <p:anim calcmode="lin" valueType="num">
                                      <p:cBhvr additive="base">
                                        <p:cTn id="125" dur="500" fill="hold"/>
                                        <p:tgtEl>
                                          <p:spTgt spid="480280"/>
                                        </p:tgtEl>
                                        <p:attrNameLst>
                                          <p:attrName>ppt_x</p:attrName>
                                        </p:attrNameLst>
                                      </p:cBhvr>
                                      <p:tavLst>
                                        <p:tav tm="0">
                                          <p:val>
                                            <p:strVal val="#ppt_x"/>
                                          </p:val>
                                        </p:tav>
                                        <p:tav tm="100000">
                                          <p:val>
                                            <p:strVal val="#ppt_x"/>
                                          </p:val>
                                        </p:tav>
                                      </p:tavLst>
                                    </p:anim>
                                    <p:anim calcmode="lin" valueType="num">
                                      <p:cBhvr additive="base">
                                        <p:cTn id="126" dur="500" fill="hold"/>
                                        <p:tgtEl>
                                          <p:spTgt spid="480280"/>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480279"/>
                                        </p:tgtEl>
                                        <p:attrNameLst>
                                          <p:attrName>style.visibility</p:attrName>
                                        </p:attrNameLst>
                                      </p:cBhvr>
                                      <p:to>
                                        <p:strVal val="visible"/>
                                      </p:to>
                                    </p:set>
                                    <p:anim calcmode="lin" valueType="num">
                                      <p:cBhvr additive="base">
                                        <p:cTn id="129" dur="500" fill="hold"/>
                                        <p:tgtEl>
                                          <p:spTgt spid="480279"/>
                                        </p:tgtEl>
                                        <p:attrNameLst>
                                          <p:attrName>ppt_x</p:attrName>
                                        </p:attrNameLst>
                                      </p:cBhvr>
                                      <p:tavLst>
                                        <p:tav tm="0">
                                          <p:val>
                                            <p:strVal val="#ppt_x"/>
                                          </p:val>
                                        </p:tav>
                                        <p:tav tm="100000">
                                          <p:val>
                                            <p:strVal val="#ppt_x"/>
                                          </p:val>
                                        </p:tav>
                                      </p:tavLst>
                                    </p:anim>
                                    <p:anim calcmode="lin" valueType="num">
                                      <p:cBhvr additive="base">
                                        <p:cTn id="130" dur="500" fill="hold"/>
                                        <p:tgtEl>
                                          <p:spTgt spid="480279"/>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480261"/>
                                        </p:tgtEl>
                                        <p:attrNameLst>
                                          <p:attrName>style.visibility</p:attrName>
                                        </p:attrNameLst>
                                      </p:cBhvr>
                                      <p:to>
                                        <p:strVal val="visible"/>
                                      </p:to>
                                    </p:set>
                                    <p:anim calcmode="lin" valueType="num">
                                      <p:cBhvr additive="base">
                                        <p:cTn id="135" dur="500" fill="hold"/>
                                        <p:tgtEl>
                                          <p:spTgt spid="480261"/>
                                        </p:tgtEl>
                                        <p:attrNameLst>
                                          <p:attrName>ppt_x</p:attrName>
                                        </p:attrNameLst>
                                      </p:cBhvr>
                                      <p:tavLst>
                                        <p:tav tm="0">
                                          <p:val>
                                            <p:strVal val="#ppt_x"/>
                                          </p:val>
                                        </p:tav>
                                        <p:tav tm="100000">
                                          <p:val>
                                            <p:strVal val="#ppt_x"/>
                                          </p:val>
                                        </p:tav>
                                      </p:tavLst>
                                    </p:anim>
                                    <p:anim calcmode="lin" valueType="num">
                                      <p:cBhvr additive="base">
                                        <p:cTn id="136" dur="500" fill="hold"/>
                                        <p:tgtEl>
                                          <p:spTgt spid="480261"/>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480282"/>
                                        </p:tgtEl>
                                        <p:attrNameLst>
                                          <p:attrName>style.visibility</p:attrName>
                                        </p:attrNameLst>
                                      </p:cBhvr>
                                      <p:to>
                                        <p:strVal val="visible"/>
                                      </p:to>
                                    </p:set>
                                    <p:anim calcmode="lin" valueType="num">
                                      <p:cBhvr additive="base">
                                        <p:cTn id="139" dur="500" fill="hold"/>
                                        <p:tgtEl>
                                          <p:spTgt spid="480282"/>
                                        </p:tgtEl>
                                        <p:attrNameLst>
                                          <p:attrName>ppt_x</p:attrName>
                                        </p:attrNameLst>
                                      </p:cBhvr>
                                      <p:tavLst>
                                        <p:tav tm="0">
                                          <p:val>
                                            <p:strVal val="#ppt_x"/>
                                          </p:val>
                                        </p:tav>
                                        <p:tav tm="100000">
                                          <p:val>
                                            <p:strVal val="#ppt_x"/>
                                          </p:val>
                                        </p:tav>
                                      </p:tavLst>
                                    </p:anim>
                                    <p:anim calcmode="lin" valueType="num">
                                      <p:cBhvr additive="base">
                                        <p:cTn id="140" dur="500" fill="hold"/>
                                        <p:tgtEl>
                                          <p:spTgt spid="480282"/>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480284"/>
                                        </p:tgtEl>
                                        <p:attrNameLst>
                                          <p:attrName>style.visibility</p:attrName>
                                        </p:attrNameLst>
                                      </p:cBhvr>
                                      <p:to>
                                        <p:strVal val="visible"/>
                                      </p:to>
                                    </p:set>
                                    <p:anim calcmode="lin" valueType="num">
                                      <p:cBhvr additive="base">
                                        <p:cTn id="143" dur="500" fill="hold"/>
                                        <p:tgtEl>
                                          <p:spTgt spid="480284"/>
                                        </p:tgtEl>
                                        <p:attrNameLst>
                                          <p:attrName>ppt_x</p:attrName>
                                        </p:attrNameLst>
                                      </p:cBhvr>
                                      <p:tavLst>
                                        <p:tav tm="0">
                                          <p:val>
                                            <p:strVal val="#ppt_x"/>
                                          </p:val>
                                        </p:tav>
                                        <p:tav tm="100000">
                                          <p:val>
                                            <p:strVal val="#ppt_x"/>
                                          </p:val>
                                        </p:tav>
                                      </p:tavLst>
                                    </p:anim>
                                    <p:anim calcmode="lin" valueType="num">
                                      <p:cBhvr additive="base">
                                        <p:cTn id="144" dur="500" fill="hold"/>
                                        <p:tgtEl>
                                          <p:spTgt spid="480284"/>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480285"/>
                                        </p:tgtEl>
                                        <p:attrNameLst>
                                          <p:attrName>style.visibility</p:attrName>
                                        </p:attrNameLst>
                                      </p:cBhvr>
                                      <p:to>
                                        <p:strVal val="visible"/>
                                      </p:to>
                                    </p:set>
                                    <p:anim calcmode="lin" valueType="num">
                                      <p:cBhvr additive="base">
                                        <p:cTn id="147" dur="500" fill="hold"/>
                                        <p:tgtEl>
                                          <p:spTgt spid="480285"/>
                                        </p:tgtEl>
                                        <p:attrNameLst>
                                          <p:attrName>ppt_x</p:attrName>
                                        </p:attrNameLst>
                                      </p:cBhvr>
                                      <p:tavLst>
                                        <p:tav tm="0">
                                          <p:val>
                                            <p:strVal val="#ppt_x"/>
                                          </p:val>
                                        </p:tav>
                                        <p:tav tm="100000">
                                          <p:val>
                                            <p:strVal val="#ppt_x"/>
                                          </p:val>
                                        </p:tav>
                                      </p:tavLst>
                                    </p:anim>
                                    <p:anim calcmode="lin" valueType="num">
                                      <p:cBhvr additive="base">
                                        <p:cTn id="148" dur="500" fill="hold"/>
                                        <p:tgtEl>
                                          <p:spTgt spid="4802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61" grpId="0" animBg="1"/>
      <p:bldP spid="480262" grpId="0" animBg="1"/>
      <p:bldP spid="480263" grpId="0" animBg="1"/>
      <p:bldP spid="480264" grpId="0" animBg="1"/>
      <p:bldP spid="480265" grpId="0" animBg="1"/>
      <p:bldP spid="480266" grpId="0" animBg="1"/>
      <p:bldP spid="480267" grpId="0" animBg="1"/>
      <p:bldP spid="480268" grpId="0" animBg="1"/>
      <p:bldP spid="480269" grpId="0" animBg="1"/>
      <p:bldP spid="480270" grpId="0" animBg="1"/>
      <p:bldP spid="480271" grpId="0" animBg="1"/>
      <p:bldP spid="480272" grpId="0" animBg="1"/>
      <p:bldP spid="480273" grpId="0" animBg="1"/>
      <p:bldP spid="480274" grpId="0" animBg="1"/>
      <p:bldP spid="480275" grpId="0" animBg="1"/>
      <p:bldP spid="480276" grpId="0" animBg="1"/>
      <p:bldP spid="480277" grpId="0" animBg="1"/>
      <p:bldP spid="480278" grpId="0" animBg="1"/>
      <p:bldP spid="480279" grpId="0" animBg="1"/>
      <p:bldP spid="480280" grpId="0" animBg="1"/>
      <p:bldP spid="480281" grpId="0" animBg="1"/>
      <p:bldP spid="480282" grpId="0" animBg="1"/>
      <p:bldP spid="480283" grpId="0" animBg="1"/>
      <p:bldP spid="480284" grpId="0" animBg="1"/>
      <p:bldP spid="480285" grpId="0" animBg="1"/>
      <p:bldP spid="480286" grpId="0" animBg="1"/>
      <p:bldP spid="480288" grpId="0" animBg="1"/>
      <p:bldP spid="480289" grpId="0" animBg="1"/>
      <p:bldP spid="480290" grpId="0" animBg="1"/>
      <p:bldP spid="480291" grpId="0" animBg="1"/>
      <p:bldP spid="480292" grpId="0" animBg="1"/>
      <p:bldP spid="480293" grpId="0" animBg="1"/>
      <p:bldP spid="256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a:xfrm>
            <a:off x="144463" y="188913"/>
            <a:ext cx="8891587" cy="1143000"/>
          </a:xfrm>
        </p:spPr>
        <p:txBody>
          <a:bodyPr/>
          <a:lstStyle/>
          <a:p>
            <a:r>
              <a:rPr lang="zh-CN" altLang="en-US" dirty="0" smtClean="0">
                <a:latin typeface="华文新魏" panose="02010800040101010101" pitchFamily="2" charset="-122"/>
                <a:ea typeface="华文新魏" panose="02010800040101010101" pitchFamily="2" charset="-122"/>
              </a:rPr>
              <a:t>操作系统的作用</a:t>
            </a:r>
            <a:endParaRPr lang="zh-CN" altLang="en-US" dirty="0" smtClean="0"/>
          </a:p>
        </p:txBody>
      </p:sp>
      <p:sp>
        <p:nvSpPr>
          <p:cNvPr id="27651" name="内容占位符 2"/>
          <p:cNvSpPr>
            <a:spLocks noGrp="1"/>
          </p:cNvSpPr>
          <p:nvPr>
            <p:ph idx="1"/>
          </p:nvPr>
        </p:nvSpPr>
        <p:spPr>
          <a:xfrm>
            <a:off x="539750" y="1484313"/>
            <a:ext cx="7989888" cy="4824412"/>
          </a:xfrm>
        </p:spPr>
        <p:txBody>
          <a:bodyPr/>
          <a:lstStyle/>
          <a:p>
            <a:r>
              <a:rPr lang="zh-CN" altLang="zh-CN" dirty="0" smtClean="0">
                <a:ea typeface="华文新魏" panose="02010800040101010101" pitchFamily="2" charset="-122"/>
              </a:rPr>
              <a:t>服务用户观点</a:t>
            </a:r>
            <a:r>
              <a:rPr lang="en-US" altLang="zh-CN" dirty="0" smtClean="0">
                <a:ea typeface="华文新魏" panose="02010800040101010101" pitchFamily="2" charset="-122"/>
              </a:rPr>
              <a:t>--</a:t>
            </a:r>
            <a:r>
              <a:rPr lang="zh-CN" altLang="zh-CN" dirty="0" smtClean="0">
                <a:ea typeface="华文新魏" panose="02010800040101010101" pitchFamily="2" charset="-122"/>
              </a:rPr>
              <a:t>操作系统作为用户接口和公共服务程序 </a:t>
            </a:r>
            <a:endParaRPr lang="zh-CN" altLang="zh-CN" dirty="0" smtClean="0">
              <a:ea typeface="华文新魏" panose="02010800040101010101" pitchFamily="2" charset="-122"/>
            </a:endParaRPr>
          </a:p>
          <a:p>
            <a:r>
              <a:rPr lang="zh-CN" altLang="zh-CN" dirty="0" smtClean="0">
                <a:ea typeface="华文新魏" panose="02010800040101010101" pitchFamily="2" charset="-122"/>
              </a:rPr>
              <a:t>进程交互观点</a:t>
            </a:r>
            <a:r>
              <a:rPr lang="en-US" altLang="zh-CN" dirty="0" smtClean="0">
                <a:ea typeface="华文新魏" panose="02010800040101010101" pitchFamily="2" charset="-122"/>
              </a:rPr>
              <a:t>--</a:t>
            </a:r>
            <a:r>
              <a:rPr lang="zh-CN" altLang="zh-CN" dirty="0" smtClean="0">
                <a:ea typeface="华文新魏" panose="02010800040101010101" pitchFamily="2" charset="-122"/>
              </a:rPr>
              <a:t>操作系统作为进程执行的控制者和协调者</a:t>
            </a:r>
            <a:endParaRPr lang="zh-CN" altLang="zh-CN" dirty="0" smtClean="0">
              <a:ea typeface="华文新魏" panose="02010800040101010101" pitchFamily="2" charset="-122"/>
            </a:endParaRPr>
          </a:p>
          <a:p>
            <a:r>
              <a:rPr lang="zh-CN" altLang="zh-CN" dirty="0" smtClean="0">
                <a:ea typeface="华文新魏" panose="02010800040101010101" pitchFamily="2" charset="-122"/>
              </a:rPr>
              <a:t>系统实现观点</a:t>
            </a:r>
            <a:r>
              <a:rPr lang="en-US" altLang="zh-CN" dirty="0" smtClean="0">
                <a:ea typeface="华文新魏" panose="02010800040101010101" pitchFamily="2" charset="-122"/>
              </a:rPr>
              <a:t>--</a:t>
            </a:r>
            <a:r>
              <a:rPr lang="zh-CN" altLang="zh-CN" dirty="0" smtClean="0">
                <a:ea typeface="华文新魏" panose="02010800040101010101" pitchFamily="2" charset="-122"/>
              </a:rPr>
              <a:t>操作系统作为扩展机或虚拟机 </a:t>
            </a:r>
            <a:endParaRPr lang="zh-CN" altLang="zh-CN" dirty="0" smtClean="0">
              <a:ea typeface="华文新魏" panose="02010800040101010101" pitchFamily="2" charset="-122"/>
            </a:endParaRPr>
          </a:p>
          <a:p>
            <a:r>
              <a:rPr lang="zh-CN" altLang="zh-CN" dirty="0" smtClean="0">
                <a:ea typeface="华文新魏" panose="02010800040101010101" pitchFamily="2" charset="-122"/>
              </a:rPr>
              <a:t>资源管理观点</a:t>
            </a:r>
            <a:r>
              <a:rPr lang="en-US" altLang="zh-CN" dirty="0" smtClean="0">
                <a:ea typeface="华文新魏" panose="02010800040101010101" pitchFamily="2" charset="-122"/>
              </a:rPr>
              <a:t>--</a:t>
            </a:r>
            <a:r>
              <a:rPr lang="zh-CN" altLang="zh-CN" dirty="0" smtClean="0">
                <a:ea typeface="华文新魏" panose="02010800040101010101" pitchFamily="2" charset="-122"/>
              </a:rPr>
              <a:t>操作系统作为资源的管理者和控制者</a:t>
            </a:r>
            <a:endParaRPr lang="zh-CN" altLang="zh-CN" dirty="0" smtClean="0">
              <a:ea typeface="华文新魏" panose="02010800040101010101" pitchFamily="2" charset="-122"/>
            </a:endParaRPr>
          </a:p>
          <a:p>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651">
                                            <p:txEl>
                                              <p:pRg st="2" end="2"/>
                                            </p:txEl>
                                          </p:spTgt>
                                        </p:tgtEl>
                                        <p:attrNameLst>
                                          <p:attrName>style.visibility</p:attrName>
                                        </p:attrNameLst>
                                      </p:cBhvr>
                                      <p:to>
                                        <p:strVal val="visible"/>
                                      </p:to>
                                    </p:set>
                                    <p:anim calcmode="lin" valueType="num">
                                      <p:cBhvr additive="base">
                                        <p:cTn id="19" dur="5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651">
                                            <p:txEl>
                                              <p:pRg st="3" end="3"/>
                                            </p:txEl>
                                          </p:spTgt>
                                        </p:tgtEl>
                                        <p:attrNameLst>
                                          <p:attrName>style.visibility</p:attrName>
                                        </p:attrNameLst>
                                      </p:cBhvr>
                                      <p:to>
                                        <p:strVal val="visible"/>
                                      </p:to>
                                    </p:set>
                                    <p:anim calcmode="lin" valueType="num">
                                      <p:cBhvr additive="base">
                                        <p:cTn id="25" dur="5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65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468313" y="188913"/>
            <a:ext cx="8280400" cy="1143000"/>
          </a:xfrm>
        </p:spPr>
        <p:txBody>
          <a:bodyPr/>
          <a:lstStyle/>
          <a:p>
            <a:pPr eaLnBrk="1" hangingPunct="1"/>
            <a:r>
              <a:rPr lang="en-US" altLang="zh-CN" sz="4800" smtClean="0">
                <a:latin typeface="华文新魏" panose="02010800040101010101" pitchFamily="2" charset="-122"/>
                <a:ea typeface="华文新魏" panose="02010800040101010101" pitchFamily="2" charset="-122"/>
              </a:rPr>
              <a:t>OS</a:t>
            </a:r>
            <a:r>
              <a:rPr lang="zh-CN" altLang="en-US" sz="4800" smtClean="0">
                <a:latin typeface="华文新魏" panose="02010800040101010101" pitchFamily="2" charset="-122"/>
                <a:ea typeface="华文新魏" panose="02010800040101010101" pitchFamily="2" charset="-122"/>
              </a:rPr>
              <a:t>作为用户接口和服务提供者</a:t>
            </a:r>
            <a:endParaRPr lang="zh-CN" altLang="en-US" sz="4800" smtClean="0">
              <a:latin typeface="华文新魏" panose="02010800040101010101" pitchFamily="2" charset="-122"/>
              <a:ea typeface="华文新魏" panose="02010800040101010101" pitchFamily="2" charset="-122"/>
            </a:endParaRPr>
          </a:p>
        </p:txBody>
      </p:sp>
      <p:sp>
        <p:nvSpPr>
          <p:cNvPr id="48130" name="Rectangle 3"/>
          <p:cNvSpPr>
            <a:spLocks noGrp="1" noChangeArrowheads="1"/>
          </p:cNvSpPr>
          <p:nvPr>
            <p:ph idx="1"/>
          </p:nvPr>
        </p:nvSpPr>
        <p:spPr>
          <a:xfrm>
            <a:off x="250825" y="1341438"/>
            <a:ext cx="8570913" cy="5327650"/>
          </a:xfrm>
        </p:spPr>
        <p:txBody>
          <a:bodyPr/>
          <a:lstStyle/>
          <a:p>
            <a:pPr eaLnBrk="1" hangingPunct="1"/>
            <a:r>
              <a:rPr lang="zh-CN" altLang="en-US" sz="4000" dirty="0" smtClean="0">
                <a:latin typeface="华文新魏" panose="02010800040101010101" pitchFamily="2" charset="-122"/>
                <a:ea typeface="华文新魏" panose="02010800040101010101" pitchFamily="2" charset="-122"/>
              </a:rPr>
              <a:t>提供友善的人机接口，使用户能够方便、可靠、安全、高效地使用硬件和运行应用程序； </a:t>
            </a:r>
            <a:endParaRPr lang="zh-CN" altLang="en-US" sz="4000" dirty="0" smtClean="0">
              <a:latin typeface="华文新魏" panose="02010800040101010101" pitchFamily="2" charset="-122"/>
              <a:ea typeface="华文新魏" panose="02010800040101010101" pitchFamily="2" charset="-122"/>
            </a:endParaRPr>
          </a:p>
          <a:p>
            <a:pPr eaLnBrk="1" hangingPunct="1"/>
            <a:r>
              <a:rPr lang="zh-CN" altLang="en-US" sz="4000" dirty="0" smtClean="0">
                <a:latin typeface="华文新魏" panose="02010800040101010101" pitchFamily="2" charset="-122"/>
                <a:ea typeface="华文新魏" panose="02010800040101010101" pitchFamily="2" charset="-122"/>
              </a:rPr>
              <a:t>对计算机硬件进行改造和扩充，为用户提供强有力的各种服务 。</a:t>
            </a:r>
            <a:endParaRPr lang="zh-CN" altLang="en-US" sz="4000" dirty="0" smtClean="0">
              <a:latin typeface="华文新魏" panose="02010800040101010101" pitchFamily="2" charset="-122"/>
              <a:ea typeface="华文新魏" panose="02010800040101010101" pitchFamily="2" charset="-122"/>
            </a:endParaRPr>
          </a:p>
          <a:p>
            <a:pPr eaLnBrk="1" hangingPunct="1"/>
            <a:endParaRPr lang="en-US" altLang="zh-CN" sz="40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684213" y="125413"/>
            <a:ext cx="8131175" cy="1143000"/>
          </a:xfrm>
        </p:spPr>
        <p:txBody>
          <a:bodyPr/>
          <a:lstStyle/>
          <a:p>
            <a:pPr eaLnBrk="1" hangingPunct="1"/>
            <a:r>
              <a:rPr lang="en-US" altLang="zh-CN" sz="4000" smtClean="0">
                <a:latin typeface="华文新魏" panose="02010800040101010101" pitchFamily="2" charset="-122"/>
                <a:ea typeface="华文新魏" panose="02010800040101010101" pitchFamily="2" charset="-122"/>
              </a:rPr>
              <a:t>OS</a:t>
            </a:r>
            <a:r>
              <a:rPr lang="zh-CN" altLang="en-US" sz="4000" smtClean="0">
                <a:latin typeface="华文新魏" panose="02010800040101010101" pitchFamily="2" charset="-122"/>
                <a:ea typeface="华文新魏" panose="02010800040101010101" pitchFamily="2" charset="-122"/>
              </a:rPr>
              <a:t>作为程序执行的控制者和协调者</a:t>
            </a:r>
            <a:endParaRPr lang="zh-CN" altLang="en-US" sz="4000" smtClean="0">
              <a:latin typeface="华文新魏" panose="02010800040101010101" pitchFamily="2" charset="-122"/>
              <a:ea typeface="华文新魏" panose="02010800040101010101" pitchFamily="2" charset="-122"/>
            </a:endParaRPr>
          </a:p>
        </p:txBody>
      </p:sp>
      <p:sp>
        <p:nvSpPr>
          <p:cNvPr id="49154" name="Rectangle 3"/>
          <p:cNvSpPr>
            <a:spLocks noGrp="1" noChangeArrowheads="1"/>
          </p:cNvSpPr>
          <p:nvPr>
            <p:ph idx="1"/>
          </p:nvPr>
        </p:nvSpPr>
        <p:spPr>
          <a:xfrm>
            <a:off x="395288" y="1341438"/>
            <a:ext cx="8062912" cy="5111750"/>
          </a:xfrm>
        </p:spPr>
        <p:txBody>
          <a:bodyPr/>
          <a:lstStyle/>
          <a:p>
            <a:pPr eaLnBrk="1" hangingPunct="1"/>
            <a:r>
              <a:rPr lang="zh-CN" altLang="en-US" sz="3600" dirty="0" smtClean="0">
                <a:latin typeface="华文新魏" panose="02010800040101010101" pitchFamily="2" charset="-122"/>
                <a:ea typeface="华文新魏" panose="02010800040101010101" pitchFamily="2" charset="-122"/>
              </a:rPr>
              <a:t>进程是支持程序执行的一种系统机制</a:t>
            </a:r>
            <a:r>
              <a:rPr lang="zh-CN" altLang="zh-CN" sz="3600" dirty="0" smtClean="0"/>
              <a:t>，</a:t>
            </a:r>
            <a:r>
              <a:rPr lang="zh-CN" altLang="zh-CN" sz="3600" dirty="0" smtClean="0">
                <a:latin typeface="华文新魏" panose="02010800040101010101" pitchFamily="2" charset="-122"/>
                <a:ea typeface="华文新魏" panose="02010800040101010101" pitchFamily="2" charset="-122"/>
              </a:rPr>
              <a:t>进程是执行中的程序，系统以进程方式组织程序在计算机上运行</a:t>
            </a:r>
            <a:r>
              <a:rPr lang="zh-CN" altLang="en-US"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OS </a:t>
            </a:r>
            <a:r>
              <a:rPr lang="zh-CN" altLang="en-US" sz="3600" dirty="0" smtClean="0">
                <a:latin typeface="华文新魏" panose="02010800040101010101" pitchFamily="2" charset="-122"/>
                <a:ea typeface="华文新魏" panose="02010800040101010101" pitchFamily="2" charset="-122"/>
              </a:rPr>
              <a:t>需要提供机制，解决并发进程执行时产生的互斥、同步、通信和死锁问题。</a:t>
            </a:r>
            <a:endParaRPr lang="zh-CN" altLang="en-US" sz="36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文本占位符 1"/>
          <p:cNvSpPr>
            <a:spLocks noGrp="1"/>
          </p:cNvSpPr>
          <p:nvPr>
            <p:ph type="body" idx="4294967295"/>
          </p:nvPr>
        </p:nvSpPr>
        <p:spPr>
          <a:xfrm>
            <a:off x="0" y="1341438"/>
            <a:ext cx="8928100" cy="5183187"/>
          </a:xfrm>
        </p:spPr>
        <p:txBody>
          <a:bodyPr/>
          <a:lstStyle/>
          <a:p>
            <a:pPr eaLnBrk="1" hangingPunct="1">
              <a:spcBef>
                <a:spcPct val="0"/>
              </a:spcBef>
              <a:buClr>
                <a:schemeClr val="tx2"/>
              </a:buClr>
              <a:buFont typeface="Wingdings" panose="05000000000000000000" pitchFamily="2" charset="2"/>
              <a:buNone/>
            </a:pPr>
            <a:r>
              <a:rPr lang="en-US" altLang="zh-CN" sz="2400" smtClean="0">
                <a:solidFill>
                  <a:srgbClr val="000000"/>
                </a:solidFill>
                <a:ea typeface="Arial Unicode MS" panose="020B0604020202020204" charset="-122"/>
              </a:rPr>
              <a:t>          </a:t>
            </a:r>
            <a:r>
              <a:rPr lang="en-US" altLang="zh-CN" sz="2000" smtClean="0">
                <a:solidFill>
                  <a:srgbClr val="000000"/>
                </a:solidFill>
                <a:ea typeface="Arial Unicode MS" panose="020B0604020202020204" charset="-122"/>
              </a:rPr>
              <a:t>[1]</a:t>
            </a:r>
            <a:r>
              <a:rPr lang="zh-CN" altLang="en-US" sz="2000" smtClean="0">
                <a:solidFill>
                  <a:srgbClr val="000000"/>
                </a:solidFill>
                <a:ea typeface="Arial Unicode MS" panose="020B0604020202020204" charset="-122"/>
              </a:rPr>
              <a:t>操作系统教程（第</a:t>
            </a:r>
            <a:r>
              <a:rPr lang="en-US" altLang="zh-CN" sz="2000" smtClean="0">
                <a:solidFill>
                  <a:srgbClr val="000000"/>
                </a:solidFill>
                <a:ea typeface="Arial Unicode MS" panose="020B0604020202020204" charset="-122"/>
              </a:rPr>
              <a:t>5</a:t>
            </a:r>
            <a:r>
              <a:rPr lang="zh-CN" altLang="en-US" sz="2000" smtClean="0">
                <a:solidFill>
                  <a:srgbClr val="000000"/>
                </a:solidFill>
                <a:ea typeface="Arial Unicode MS" panose="020B0604020202020204" charset="-122"/>
              </a:rPr>
              <a:t>版），费翔林，骆斌 著 ，高等教育出版社</a:t>
            </a:r>
            <a:r>
              <a:rPr lang="en-US" altLang="zh-CN" sz="2000" smtClean="0">
                <a:solidFill>
                  <a:srgbClr val="000000"/>
                </a:solidFill>
                <a:ea typeface="Arial Unicode MS" panose="020B0604020202020204" charset="-122"/>
              </a:rPr>
              <a:t>.                 2014-02-01 </a:t>
            </a:r>
            <a:r>
              <a:rPr lang="zh-CN" altLang="en-US" sz="2000" smtClean="0">
                <a:solidFill>
                  <a:srgbClr val="000000"/>
                </a:solidFill>
                <a:ea typeface="Arial Unicode MS" panose="020B0604020202020204" charset="-122"/>
              </a:rPr>
              <a:t>。 </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ea typeface="Arial Unicode MS" panose="020B0604020202020204" charset="-122"/>
              </a:rPr>
              <a:t>[2]</a:t>
            </a:r>
            <a:r>
              <a:rPr lang="zh-CN" altLang="en-US" sz="2000" smtClean="0">
                <a:solidFill>
                  <a:srgbClr val="000000"/>
                </a:solidFill>
                <a:ea typeface="Arial Unicode MS" panose="020B0604020202020204" charset="-122"/>
              </a:rPr>
              <a:t>计算机操作系统</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国家精品课程配套教材</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本科</a:t>
            </a:r>
            <a:r>
              <a:rPr lang="en-US" altLang="zh-CN" sz="2000" smtClean="0">
                <a:solidFill>
                  <a:srgbClr val="000000"/>
                </a:solidFill>
                <a:ea typeface="Arial Unicode MS" panose="020B0604020202020204" charset="-122"/>
              </a:rPr>
              <a:t>) ,</a:t>
            </a:r>
            <a:r>
              <a:rPr lang="zh-CN" altLang="en-US" sz="2000" smtClean="0">
                <a:solidFill>
                  <a:srgbClr val="000000"/>
                </a:solidFill>
                <a:ea typeface="Arial Unicode MS" panose="020B0604020202020204" charset="-122"/>
              </a:rPr>
              <a:t>庞丽萍</a:t>
            </a:r>
            <a:r>
              <a:rPr lang="zh-CN" altLang="en-US" sz="2000" smtClean="0"/>
              <a:t> </a:t>
            </a:r>
            <a:r>
              <a:rPr lang="en-US" altLang="zh-CN" sz="2000" smtClean="0">
                <a:solidFill>
                  <a:srgbClr val="000000"/>
                </a:solidFill>
                <a:ea typeface="Arial Unicode MS" panose="020B0604020202020204" charset="-122"/>
              </a:rPr>
              <a:t>, </a:t>
            </a:r>
            <a:r>
              <a:rPr lang="zh-CN" altLang="en-US" sz="2000" smtClean="0">
                <a:solidFill>
                  <a:srgbClr val="000000"/>
                </a:solidFill>
                <a:ea typeface="Arial Unicode MS" panose="020B0604020202020204" charset="-122"/>
              </a:rPr>
              <a:t>人民邮电出版社 </a:t>
            </a:r>
            <a:r>
              <a:rPr lang="en-US" altLang="zh-CN" sz="2000" smtClean="0">
                <a:solidFill>
                  <a:srgbClr val="000000"/>
                </a:solidFill>
                <a:ea typeface="Arial Unicode MS" panose="020B0604020202020204" charset="-122"/>
              </a:rPr>
              <a:t>, 2010-08-01 .</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ea typeface="Arial Unicode MS" panose="020B0604020202020204" charset="-122"/>
              </a:rPr>
              <a:t>[3]</a:t>
            </a:r>
            <a:r>
              <a:rPr lang="zh-CN" altLang="en-US" sz="2000" smtClean="0">
                <a:solidFill>
                  <a:srgbClr val="000000"/>
                </a:solidFill>
                <a:ea typeface="Arial Unicode MS" panose="020B0604020202020204" charset="-122"/>
              </a:rPr>
              <a:t>操作系统</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第</a:t>
            </a:r>
            <a:r>
              <a:rPr lang="en-US" altLang="zh-CN" sz="2000" smtClean="0">
                <a:solidFill>
                  <a:srgbClr val="000000"/>
                </a:solidFill>
                <a:ea typeface="Arial Unicode MS" panose="020B0604020202020204" charset="-122"/>
              </a:rPr>
              <a:t>3</a:t>
            </a:r>
            <a:r>
              <a:rPr lang="zh-CN" altLang="en-US" sz="2000" smtClean="0">
                <a:solidFill>
                  <a:srgbClr val="000000"/>
                </a:solidFill>
                <a:ea typeface="Arial Unicode MS" panose="020B0604020202020204" charset="-122"/>
              </a:rPr>
              <a:t>版高等学校工程创新型十二五规划计算机教材</a:t>
            </a:r>
            <a:r>
              <a:rPr lang="en-US" altLang="zh-CN" sz="2000" smtClean="0">
                <a:solidFill>
                  <a:srgbClr val="000000"/>
                </a:solidFill>
                <a:ea typeface="Arial Unicode MS" panose="020B0604020202020204" charset="-122"/>
              </a:rPr>
              <a:t>) ,</a:t>
            </a:r>
            <a:r>
              <a:rPr lang="zh-CN" altLang="en-US" sz="2000" smtClean="0">
                <a:solidFill>
                  <a:srgbClr val="000000"/>
                </a:solidFill>
                <a:ea typeface="Arial Unicode MS" panose="020B0604020202020204" charset="-122"/>
              </a:rPr>
              <a:t>电子工业出版社 </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罗宇</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邹鹏</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邓胜 </a:t>
            </a:r>
            <a:r>
              <a:rPr lang="en-US" altLang="zh-CN" sz="2000" smtClean="0">
                <a:solidFill>
                  <a:srgbClr val="000000"/>
                </a:solidFill>
                <a:ea typeface="Arial Unicode MS" panose="020B0604020202020204" charset="-122"/>
              </a:rPr>
              <a:t>, 2011-06-01 .</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ea typeface="Arial Unicode MS" panose="020B0604020202020204" charset="-122"/>
              </a:rPr>
              <a:t>[4]. Andrew S Tanenbaum, Albert S Woodhull, Operating Systems Design and Implementation, 3rd, Prentice Hall, 2006.</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ea typeface="Arial Unicode MS" panose="020B0604020202020204" charset="-122"/>
              </a:rPr>
              <a:t>[5]. Abraham Silberschatz, Greg Gagne, Peter B. Galvin, Operating System Concepts with Java, 8th, John Wiley &amp; Sons, 2011.</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ea typeface="Arial Unicode MS" panose="020B0604020202020204" charset="-122"/>
              </a:rPr>
              <a:t>[6]. Andrew S Tanenbaum, Modern Operating Systems, 3rd, Prentice Hall, 2007. </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latin typeface="Arial" panose="020B0604020202020204" pitchFamily="34" charset="0"/>
                <a:ea typeface="Arial Unicode MS" panose="020B0604020202020204" charset="-122"/>
              </a:rPr>
              <a:t>…</a:t>
            </a:r>
            <a:r>
              <a:rPr lang="en-US" altLang="zh-CN" sz="2000" smtClean="0">
                <a:solidFill>
                  <a:srgbClr val="000000"/>
                </a:solidFill>
                <a:ea typeface="Arial Unicode MS" panose="020B0604020202020204" charset="-122"/>
              </a:rPr>
              <a:t> </a:t>
            </a:r>
            <a:r>
              <a:rPr lang="en-US" altLang="zh-CN" sz="2000" smtClean="0">
                <a:solidFill>
                  <a:srgbClr val="000000"/>
                </a:solidFill>
                <a:latin typeface="Arial" panose="020B0604020202020204" pitchFamily="34" charset="0"/>
                <a:ea typeface="Arial Unicode MS" panose="020B0604020202020204" charset="-122"/>
              </a:rPr>
              <a:t>…</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endParaRPr lang="zh-CN" altLang="en-US" sz="2000" smtClean="0">
              <a:solidFill>
                <a:srgbClr val="000000"/>
              </a:solidFill>
              <a:ea typeface="Arial Unicode MS" panose="020B0604020202020204" charset="-122"/>
            </a:endParaRPr>
          </a:p>
        </p:txBody>
      </p:sp>
      <p:sp>
        <p:nvSpPr>
          <p:cNvPr id="66563" name="标题 2"/>
          <p:cNvSpPr>
            <a:spLocks noGrp="1"/>
          </p:cNvSpPr>
          <p:nvPr>
            <p:ph type="title" idx="4294967295"/>
          </p:nvPr>
        </p:nvSpPr>
        <p:spPr>
          <a:xfrm>
            <a:off x="107950" y="125413"/>
            <a:ext cx="8229600" cy="1143000"/>
          </a:xfrm>
        </p:spPr>
        <p:txBody>
          <a:bodyPr anchor="b"/>
          <a:lstStyle/>
          <a:p>
            <a:pPr eaLnBrk="1" hangingPunct="1"/>
            <a:r>
              <a:rPr lang="zh-CN" altLang="en-US" smtClean="0">
                <a:ea typeface="Arial Unicode MS" panose="020B0604020202020204" charset="-122"/>
              </a:rPr>
              <a:t>教材推荐</a:t>
            </a:r>
            <a:endParaRPr lang="zh-CN" altLang="en-US" smtClean="0">
              <a:ea typeface="Arial Unicode MS" panose="020B0604020202020204" charset="-122"/>
            </a:endParaRPr>
          </a:p>
        </p:txBody>
      </p:sp>
      <p:sp>
        <p:nvSpPr>
          <p:cNvPr id="66564" name="日期占位符 3"/>
          <p:cNvSpPr txBox="1">
            <a:spLocks noGrp="1"/>
          </p:cNvSpPr>
          <p:nvPr/>
        </p:nvSpPr>
        <p:spPr bwMode="auto">
          <a:xfrm>
            <a:off x="457200" y="6616700"/>
            <a:ext cx="2133600" cy="268288"/>
          </a:xfrm>
          <a:prstGeom prst="rect">
            <a:avLst/>
          </a:prstGeom>
          <a:noFill/>
          <a:ln w="9525">
            <a:noFill/>
            <a:miter lim="800000"/>
          </a:ln>
        </p:spPr>
        <p:txBody>
          <a:bodyPr/>
          <a:lstStyle/>
          <a:p>
            <a:fld id="{C453B304-6D9C-452E-B2E0-E7BA8A9C1850}" type="datetime1">
              <a:rPr kumimoji="0" lang="en-US" altLang="zh-CN" sz="1200">
                <a:latin typeface="Corbel" panose="020B0503020204020204" pitchFamily="34" charset="0"/>
                <a:ea typeface="楷体_GB2312" pitchFamily="49" charset="-122"/>
              </a:rPr>
            </a:fld>
            <a:endParaRPr kumimoji="0" lang="en-US" altLang="zh-CN" sz="1200">
              <a:latin typeface="Corbel" panose="020B0503020204020204" pitchFamily="34" charset="0"/>
            </a:endParaRPr>
          </a:p>
        </p:txBody>
      </p:sp>
      <p:sp>
        <p:nvSpPr>
          <p:cNvPr id="15365" name="灯片编号占位符 4"/>
          <p:cNvSpPr txBox="1">
            <a:spLocks noGrp="1"/>
          </p:cNvSpPr>
          <p:nvPr/>
        </p:nvSpPr>
        <p:spPr bwMode="auto">
          <a:xfrm>
            <a:off x="6553200" y="6616700"/>
            <a:ext cx="2133600" cy="268288"/>
          </a:xfrm>
          <a:prstGeom prst="rect">
            <a:avLst/>
          </a:prstGeom>
          <a:noFill/>
          <a:ln>
            <a:miter lim="800000"/>
          </a:ln>
        </p:spPr>
        <p:txBody>
          <a:bodyPr/>
          <a:lstStyle/>
          <a:p>
            <a:pPr algn="r">
              <a:defRPr/>
            </a:pPr>
            <a:fld id="{37F0BC3E-879A-4D42-9F22-93D7B74161EC}" type="slidenum">
              <a:rPr kumimoji="0" lang="en-US" altLang="zh-CN" sz="1200">
                <a:latin typeface="+mn-lt"/>
                <a:ea typeface="宋体" panose="02010600030101010101" pitchFamily="2" charset="-122"/>
              </a:rPr>
            </a:fld>
            <a:endParaRPr kumimoji="0" lang="en-US" altLang="zh-CN" sz="1200">
              <a:latin typeface="+mn-lt"/>
              <a:ea typeface="宋体" panose="02010600030101010101" pitchFamily="2" charset="-122"/>
            </a:endParaRPr>
          </a:p>
        </p:txBody>
      </p:sp>
      <p:sp>
        <p:nvSpPr>
          <p:cNvPr id="15366" name="页脚占位符 5"/>
          <p:cNvSpPr txBox="1">
            <a:spLocks noGrp="1"/>
          </p:cNvSpPr>
          <p:nvPr/>
        </p:nvSpPr>
        <p:spPr bwMode="auto">
          <a:xfrm>
            <a:off x="3124200" y="6616700"/>
            <a:ext cx="2895600" cy="268288"/>
          </a:xfrm>
          <a:prstGeom prst="rect">
            <a:avLst/>
          </a:prstGeom>
          <a:noFill/>
          <a:ln>
            <a:miter lim="800000"/>
          </a:ln>
        </p:spPr>
        <p:txBody>
          <a:bodyPr/>
          <a:lstStyle/>
          <a:p>
            <a:pPr algn="ctr">
              <a:defRPr/>
            </a:pPr>
            <a:r>
              <a:rPr kumimoji="0" lang="en-US" altLang="zh-CN" sz="1400">
                <a:latin typeface="+mn-lt"/>
                <a:ea typeface="+mn-ea"/>
              </a:rPr>
              <a:t>Operating System Concepts</a:t>
            </a:r>
            <a:endParaRPr kumimoji="0" lang="en-US" altLang="zh-CN" sz="140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tLang="zh-CN" sz="4800" dirty="0" smtClean="0">
                <a:latin typeface="华文新魏" panose="02010800040101010101" pitchFamily="2" charset="-122"/>
                <a:ea typeface="华文新魏" panose="02010800040101010101" pitchFamily="2" charset="-122"/>
              </a:rPr>
              <a:t>OS</a:t>
            </a:r>
            <a:r>
              <a:rPr lang="zh-CN" altLang="en-US" sz="4800" dirty="0" smtClean="0">
                <a:latin typeface="华文新魏" panose="02010800040101010101" pitchFamily="2" charset="-122"/>
                <a:ea typeface="华文新魏" panose="02010800040101010101" pitchFamily="2" charset="-122"/>
              </a:rPr>
              <a:t>作为扩展机或虚拟机</a:t>
            </a:r>
            <a:endParaRPr lang="zh-CN" altLang="en-US" sz="4800" dirty="0" smtClean="0">
              <a:latin typeface="华文新魏" panose="02010800040101010101" pitchFamily="2" charset="-122"/>
              <a:ea typeface="华文新魏" panose="02010800040101010101" pitchFamily="2" charset="-122"/>
            </a:endParaRPr>
          </a:p>
        </p:txBody>
      </p:sp>
      <p:sp>
        <p:nvSpPr>
          <p:cNvPr id="50178" name="Rectangle 3"/>
          <p:cNvSpPr>
            <a:spLocks noGrp="1" noChangeArrowheads="1"/>
          </p:cNvSpPr>
          <p:nvPr>
            <p:ph idx="1"/>
          </p:nvPr>
        </p:nvSpPr>
        <p:spPr>
          <a:xfrm>
            <a:off x="611188" y="1557338"/>
            <a:ext cx="7921625" cy="5111750"/>
          </a:xfrm>
        </p:spPr>
        <p:txBody>
          <a:bodyPr/>
          <a:lstStyle/>
          <a:p>
            <a:pPr eaLnBrk="1" hangingPunct="1"/>
            <a:r>
              <a:rPr lang="zh-CN" altLang="zh-CN" sz="3600" dirty="0" smtClean="0">
                <a:latin typeface="华文新魏" panose="02010800040101010101" pitchFamily="2" charset="-122"/>
                <a:ea typeface="华文新魏" panose="02010800040101010101" pitchFamily="2" charset="-122"/>
              </a:rPr>
              <a:t>把操作系统分成若干层</a:t>
            </a:r>
            <a:r>
              <a:rPr lang="zh-CN" altLang="en-US" sz="3600" dirty="0" smtClean="0">
                <a:latin typeface="华文新魏" panose="02010800040101010101" pitchFamily="2" charset="-122"/>
                <a:ea typeface="华文新魏" panose="02010800040101010101" pitchFamily="2" charset="-122"/>
              </a:rPr>
              <a:t>次</a:t>
            </a:r>
            <a:r>
              <a:rPr lang="zh-CN" altLang="zh-CN" sz="3600" dirty="0" smtClean="0">
                <a:latin typeface="华文新魏" panose="02010800040101010101" pitchFamily="2" charset="-122"/>
                <a:ea typeface="华文新魏" panose="02010800040101010101" pitchFamily="2" charset="-122"/>
              </a:rPr>
              <a:t>或模块，</a:t>
            </a:r>
            <a:r>
              <a:rPr lang="zh-CN" altLang="en-US" sz="3600" dirty="0" smtClean="0">
                <a:latin typeface="华文新魏" panose="02010800040101010101" pitchFamily="2" charset="-122"/>
                <a:ea typeface="华文新魏" panose="02010800040101010101" pitchFamily="2" charset="-122"/>
              </a:rPr>
              <a:t>逐步</a:t>
            </a:r>
            <a:r>
              <a:rPr lang="zh-CN" altLang="zh-CN" sz="3600" dirty="0" smtClean="0">
                <a:latin typeface="华文新魏" panose="02010800040101010101" pitchFamily="2" charset="-122"/>
                <a:ea typeface="华文新魏" panose="02010800040101010101" pitchFamily="2" charset="-122"/>
              </a:rPr>
              <a:t>添加</a:t>
            </a:r>
            <a:r>
              <a:rPr lang="zh-CN" altLang="en-US" sz="3600" dirty="0" smtClean="0">
                <a:latin typeface="华文新魏" panose="02010800040101010101" pitchFamily="2" charset="-122"/>
                <a:ea typeface="华文新魏" panose="02010800040101010101" pitchFamily="2" charset="-122"/>
              </a:rPr>
              <a:t>到裸机上，形成操作系统虚拟机</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操作系统把硬件的复杂性与用户隔离开来 </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操作系统与硬件组成一台功能显著增强，使用更加方便，安全可靠性更好的扩展机器或虚拟机 。</a:t>
            </a:r>
            <a:endParaRPr lang="en-US" altLang="zh-CN" sz="36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2499" name="文本占位符 362498"/>
          <p:cNvSpPr>
            <a:spLocks noGrp="1"/>
          </p:cNvSpPr>
          <p:nvPr>
            <p:ph type="body" sz="half" idx="1"/>
          </p:nvPr>
        </p:nvSpPr>
        <p:spPr>
          <a:xfrm>
            <a:off x="182880" y="641350"/>
            <a:ext cx="3226435" cy="2788920"/>
          </a:xfrm>
        </p:spPr>
        <p:txBody>
          <a:bodyPr/>
          <a:p>
            <a:pPr marL="0" indent="0">
              <a:buClr>
                <a:schemeClr val="tx2"/>
              </a:buClr>
              <a:buSzTx/>
              <a:buFontTx/>
              <a:buNone/>
            </a:pPr>
            <a:r>
              <a:rPr lang="zh-CN" altLang="en-US" dirty="0"/>
              <a:t>硬件之上的第一层软件，是对硬件的首次扩充，又是其他软件运行的基础</a:t>
            </a:r>
            <a:endParaRPr lang="zh-CN" altLang="en-US" dirty="0"/>
          </a:p>
        </p:txBody>
      </p:sp>
      <p:graphicFrame>
        <p:nvGraphicFramePr>
          <p:cNvPr id="362500" name="内容占位符 362499"/>
          <p:cNvGraphicFramePr/>
          <p:nvPr>
            <p:ph sz="half" idx="2"/>
          </p:nvPr>
        </p:nvGraphicFramePr>
        <p:xfrm>
          <a:off x="2807336" y="641350"/>
          <a:ext cx="6078855" cy="5940425"/>
        </p:xfrm>
        <a:graphic>
          <a:graphicData uri="http://schemas.openxmlformats.org/presentationml/2006/ole">
            <mc:AlternateContent xmlns:mc="http://schemas.openxmlformats.org/markup-compatibility/2006">
              <mc:Choice xmlns:v="urn:schemas-microsoft-com:vml" Requires="v">
                <p:oleObj spid="_x0000_s3077" name="" r:id="rId1" imgW="4885690" imgH="2797175" progId="Visio.Drawing.6">
                  <p:embed/>
                </p:oleObj>
              </mc:Choice>
              <mc:Fallback>
                <p:oleObj name="" r:id="rId1" imgW="4885690" imgH="2797175" progId="Visio.Drawing.6">
                  <p:embed/>
                  <p:pic>
                    <p:nvPicPr>
                      <p:cNvPr id="0" name="图片 3076"/>
                      <p:cNvPicPr/>
                      <p:nvPr/>
                    </p:nvPicPr>
                    <p:blipFill>
                      <a:blip r:embed="rId2"/>
                      <a:stretch>
                        <a:fillRect/>
                      </a:stretch>
                    </p:blipFill>
                    <p:spPr>
                      <a:xfrm>
                        <a:off x="2807336" y="641350"/>
                        <a:ext cx="6078855" cy="5940425"/>
                      </a:xfrm>
                      <a:prstGeom prst="rect">
                        <a:avLst/>
                      </a:prstGeom>
                      <a:noFill/>
                      <a:ln w="38100">
                        <a:miter/>
                      </a:ln>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2500"/>
                                        </p:tgtEl>
                                        <p:attrNameLst>
                                          <p:attrName>style.visibility</p:attrName>
                                        </p:attrNameLst>
                                      </p:cBhvr>
                                      <p:to>
                                        <p:strVal val="visible"/>
                                      </p:to>
                                    </p:set>
                                    <p:anim calcmode="lin" valueType="num">
                                      <p:cBhvr additive="base">
                                        <p:cTn id="7" dur="500" fill="hold"/>
                                        <p:tgtEl>
                                          <p:spTgt spid="362500"/>
                                        </p:tgtEl>
                                        <p:attrNameLst>
                                          <p:attrName>ppt_x</p:attrName>
                                        </p:attrNameLst>
                                      </p:cBhvr>
                                      <p:tavLst>
                                        <p:tav tm="0">
                                          <p:val>
                                            <p:strVal val="#ppt_x"/>
                                          </p:val>
                                        </p:tav>
                                        <p:tav tm="100000">
                                          <p:val>
                                            <p:strVal val="#ppt_x"/>
                                          </p:val>
                                        </p:tav>
                                      </p:tavLst>
                                    </p:anim>
                                    <p:anim calcmode="lin" valueType="num">
                                      <p:cBhvr additive="base">
                                        <p:cTn id="8" dur="500" fill="hold"/>
                                        <p:tgtEl>
                                          <p:spTgt spid="3625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2499">
                                            <p:txEl>
                                              <p:charRg st="0" end="33"/>
                                            </p:txEl>
                                          </p:spTgt>
                                        </p:tgtEl>
                                        <p:attrNameLst>
                                          <p:attrName>style.visibility</p:attrName>
                                        </p:attrNameLst>
                                      </p:cBhvr>
                                      <p:to>
                                        <p:strVal val="visible"/>
                                      </p:to>
                                    </p:set>
                                    <p:anim calcmode="lin" valueType="num">
                                      <p:cBhvr additive="base">
                                        <p:cTn id="13" dur="500" fill="hold"/>
                                        <p:tgtEl>
                                          <p:spTgt spid="362499">
                                            <p:txEl>
                                              <p:charRg st="0" end="3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2499">
                                            <p:txEl>
                                              <p:charRg st="0" end="3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900113" y="260350"/>
            <a:ext cx="7772400" cy="936625"/>
          </a:xfrm>
        </p:spPr>
        <p:txBody>
          <a:bodyPr/>
          <a:lstStyle/>
          <a:p>
            <a:pPr eaLnBrk="1" hangingPunct="1"/>
            <a:r>
              <a:rPr lang="en-US" altLang="zh-CN" sz="4800" smtClean="0">
                <a:latin typeface="华文新魏" panose="02010800040101010101" pitchFamily="2" charset="-122"/>
                <a:ea typeface="华文新魏" panose="02010800040101010101" pitchFamily="2" charset="-122"/>
              </a:rPr>
              <a:t>OS</a:t>
            </a:r>
            <a:r>
              <a:rPr lang="zh-CN" altLang="zh-CN" sz="4800" smtClean="0">
                <a:latin typeface="华文新魏" panose="02010800040101010101" pitchFamily="2" charset="-122"/>
                <a:ea typeface="华文新魏" panose="02010800040101010101" pitchFamily="2" charset="-122"/>
              </a:rPr>
              <a:t>作为资源管理者和控制者</a:t>
            </a:r>
            <a:endParaRPr lang="zh-CN" altLang="en-US" sz="4800" smtClean="0">
              <a:latin typeface="华文新魏" panose="02010800040101010101" pitchFamily="2" charset="-122"/>
              <a:ea typeface="华文新魏" panose="02010800040101010101" pitchFamily="2" charset="-122"/>
            </a:endParaRPr>
          </a:p>
        </p:txBody>
      </p:sp>
      <p:sp>
        <p:nvSpPr>
          <p:cNvPr id="32771" name="Rectangle 3"/>
          <p:cNvSpPr>
            <a:spLocks noGrp="1" noChangeArrowheads="1"/>
          </p:cNvSpPr>
          <p:nvPr>
            <p:ph idx="1"/>
          </p:nvPr>
        </p:nvSpPr>
        <p:spPr>
          <a:xfrm>
            <a:off x="179388" y="1341438"/>
            <a:ext cx="8785225" cy="5111750"/>
          </a:xfrm>
        </p:spPr>
        <p:txBody>
          <a:bodyPr/>
          <a:lstStyle/>
          <a:p>
            <a:pPr eaLnBrk="1" hangingPunct="1"/>
            <a:r>
              <a:rPr lang="zh-CN" altLang="zh-CN" sz="3600" dirty="0" smtClean="0">
                <a:latin typeface="华文新魏" panose="02010800040101010101" pitchFamily="2" charset="-122"/>
                <a:ea typeface="华文新魏" panose="02010800040101010101" pitchFamily="2" charset="-122"/>
              </a:rPr>
              <a:t>对软硬件资源进行资源复用、虚拟和抽象，管理各类资源，记录使用情况，确定分配策略，实施分配和回收，满足用户对资源的需求和申请。</a:t>
            </a:r>
            <a:endParaRPr lang="en-US" altLang="zh-CN" sz="3600" dirty="0" smtClean="0">
              <a:latin typeface="华文新魏" panose="02010800040101010101" pitchFamily="2" charset="-122"/>
              <a:ea typeface="华文新魏" panose="02010800040101010101" pitchFamily="2" charset="-122"/>
            </a:endParaRPr>
          </a:p>
          <a:p>
            <a:pPr eaLnBrk="1" hangingPunct="1"/>
            <a:r>
              <a:rPr lang="zh-CN" altLang="zh-CN" sz="3600" dirty="0" smtClean="0">
                <a:latin typeface="华文新魏" panose="02010800040101010101" pitchFamily="2" charset="-122"/>
                <a:ea typeface="华文新魏" panose="02010800040101010101" pitchFamily="2" charset="-122"/>
              </a:rPr>
              <a:t>提供机制协调应用程序对资源的使用冲突，研究资源使用的统一方法，为用户提供简单、有效的资源使用手段，在满足应用程序需求的前提下，最大限度地实现各种资源的共享，提高资源利用率。</a:t>
            </a:r>
            <a:endParaRPr lang="zh-CN" altLang="zh-CN" sz="36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771">
                                            <p:txEl>
                                              <p:pRg st="1" end="1"/>
                                            </p:txEl>
                                          </p:spTgt>
                                        </p:tgtEl>
                                        <p:attrNameLst>
                                          <p:attrName>style.visibility</p:attrName>
                                        </p:attrNameLst>
                                      </p:cBhvr>
                                      <p:to>
                                        <p:strVal val="visible"/>
                                      </p:to>
                                    </p:set>
                                    <p:anim calcmode="lin" valueType="num">
                                      <p:cBhvr additive="base">
                                        <p:cTn id="13" dur="500" fill="hold"/>
                                        <p:tgtEl>
                                          <p:spTgt spid="327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77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7378" name="标题 357377"/>
          <p:cNvSpPr>
            <a:spLocks noGrp="1"/>
          </p:cNvSpPr>
          <p:nvPr>
            <p:ph type="title"/>
          </p:nvPr>
        </p:nvSpPr>
        <p:spPr>
          <a:xfrm>
            <a:off x="439738" y="558800"/>
            <a:ext cx="7116762" cy="584200"/>
          </a:xfrm>
        </p:spPr>
        <p:txBody>
          <a:bodyPr anchor="b"/>
          <a:p>
            <a:r>
              <a:rPr lang="en-US" altLang="zh-CN" sz="3200" dirty="0"/>
              <a:t>OS</a:t>
            </a:r>
            <a:r>
              <a:rPr lang="zh-CN" altLang="en-US" sz="3200" dirty="0"/>
              <a:t>资源管理者</a:t>
            </a:r>
            <a:endParaRPr lang="zh-CN" altLang="en-US" sz="3200" dirty="0"/>
          </a:p>
        </p:txBody>
      </p:sp>
      <p:sp>
        <p:nvSpPr>
          <p:cNvPr id="357379" name="文本占位符 357378"/>
          <p:cNvSpPr>
            <a:spLocks noGrp="1"/>
          </p:cNvSpPr>
          <p:nvPr>
            <p:ph type="body" sz="half" idx="1"/>
          </p:nvPr>
        </p:nvSpPr>
        <p:spPr>
          <a:xfrm>
            <a:off x="569913" y="1828800"/>
            <a:ext cx="3640137" cy="3657600"/>
          </a:xfrm>
        </p:spPr>
        <p:txBody>
          <a:bodyPr/>
          <a:p>
            <a:pPr lvl="1">
              <a:lnSpc>
                <a:spcPct val="140000"/>
              </a:lnSpc>
              <a:buClrTx/>
            </a:pPr>
            <a:r>
              <a:rPr lang="zh-CN" altLang="en-US" sz="1800" dirty="0"/>
              <a:t>管理对象：硬件、软件</a:t>
            </a:r>
            <a:endParaRPr lang="zh-CN" altLang="en-US" sz="1800" dirty="0"/>
          </a:p>
          <a:p>
            <a:pPr lvl="1">
              <a:lnSpc>
                <a:spcPct val="140000"/>
              </a:lnSpc>
              <a:buClrTx/>
            </a:pPr>
            <a:r>
              <a:rPr lang="zh-CN" altLang="en-US" sz="1800" dirty="0"/>
              <a:t>管理内容：资源的当前状态（数量和使用情况）、资源的分配、回收和访问操作，相应管理策略（包括用户权限）</a:t>
            </a:r>
            <a:endParaRPr lang="zh-CN" altLang="en-US" sz="1800" dirty="0"/>
          </a:p>
        </p:txBody>
      </p:sp>
      <p:graphicFrame>
        <p:nvGraphicFramePr>
          <p:cNvPr id="357380" name="内容占位符 357379"/>
          <p:cNvGraphicFramePr/>
          <p:nvPr>
            <p:ph sz="half" idx="2"/>
            <p:custDataLst>
              <p:tags r:id="rId1"/>
            </p:custDataLst>
          </p:nvPr>
        </p:nvGraphicFramePr>
        <p:xfrm>
          <a:off x="4208463" y="1914525"/>
          <a:ext cx="4308475" cy="3657600"/>
        </p:xfrm>
        <a:graphic>
          <a:graphicData uri="http://schemas.openxmlformats.org/drawingml/2006/table">
            <a:tbl>
              <a:tblPr/>
              <a:tblGrid>
                <a:gridCol w="1422400"/>
                <a:gridCol w="2886075"/>
              </a:tblGrid>
              <a:tr h="952500">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ea typeface="Ђˎ̥"/>
                        </a:rPr>
                        <a:t>处理机管理 </a:t>
                      </a:r>
                      <a:endParaRPr lang="zh-CN" altLang="en-US" sz="1600" dirty="0">
                        <a:solidFill>
                          <a:srgbClr val="000000"/>
                        </a:solidFill>
                        <a:latin typeface="Times New Roman" panose="02020603050405020304" pitchFamily="18" charset="0"/>
                      </a:endParaRPr>
                    </a:p>
                  </a:txBody>
                  <a:tcPr>
                    <a:lnL cap="flat">
                      <a:noFill/>
                    </a:lnL>
                    <a:lnR>
                      <a:noFill/>
                    </a:lnR>
                    <a:lnT cap="flat">
                      <a:noFill/>
                    </a:lnT>
                    <a:lnB>
                      <a:noFill/>
                    </a:lnB>
                    <a:lnTlToBr>
                      <a:noFill/>
                    </a:lnTlToBr>
                    <a:lnBlToTr>
                      <a:noFill/>
                    </a:lnBlToTr>
                    <a:solidFill>
                      <a:srgbClr val="FFCAE4"/>
                    </a:solidFill>
                  </a:tcPr>
                </a:tc>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ea typeface="Ђˎ̥"/>
                        </a:rPr>
                        <a:t>分配和控制处理机</a:t>
                      </a:r>
                      <a:r>
                        <a:rPr lang="zh-CN" altLang="en-US" sz="900" dirty="0">
                          <a:latin typeface="Times New Roman" panose="02020603050405020304" pitchFamily="18" charset="0"/>
                          <a:ea typeface="Ђˎ̥"/>
                        </a:rPr>
                        <a:t> </a:t>
                      </a:r>
                      <a:endParaRPr lang="zh-CN" altLang="en-US" sz="1800" dirty="0">
                        <a:latin typeface="Times New Roman" panose="02020603050405020304" pitchFamily="18" charset="0"/>
                      </a:endParaRPr>
                    </a:p>
                  </a:txBody>
                  <a:tcPr>
                    <a:lnL>
                      <a:noFill/>
                    </a:lnL>
                    <a:lnR cap="flat">
                      <a:noFill/>
                    </a:lnR>
                    <a:lnT cap="flat">
                      <a:noFill/>
                    </a:lnT>
                    <a:lnB>
                      <a:noFill/>
                    </a:lnB>
                    <a:lnTlToBr>
                      <a:noFill/>
                    </a:lnTlToBr>
                    <a:lnBlToTr>
                      <a:noFill/>
                    </a:lnBlToTr>
                    <a:solidFill>
                      <a:srgbClr val="E9FFD2"/>
                    </a:solidFill>
                  </a:tcPr>
                </a:tc>
              </a:tr>
              <a:tr h="930275">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rPr>
                        <a:t>存储器管理 </a:t>
                      </a:r>
                      <a:endParaRPr lang="zh-CN" altLang="en-US" sz="1600" dirty="0">
                        <a:solidFill>
                          <a:srgbClr val="000000"/>
                        </a:solidFill>
                        <a:latin typeface="Times New Roman" panose="02020603050405020304" pitchFamily="18" charset="0"/>
                      </a:endParaRPr>
                    </a:p>
                  </a:txBody>
                  <a:tcPr>
                    <a:lnL cap="flat">
                      <a:noFill/>
                    </a:lnL>
                    <a:lnR>
                      <a:noFill/>
                    </a:lnR>
                    <a:lnT>
                      <a:noFill/>
                    </a:lnT>
                    <a:lnB>
                      <a:noFill/>
                    </a:lnB>
                    <a:lnTlToBr>
                      <a:noFill/>
                    </a:lnTlToBr>
                    <a:lnBlToTr>
                      <a:noFill/>
                    </a:lnBlToTr>
                    <a:solidFill>
                      <a:srgbClr val="CC8DFA"/>
                    </a:solidFill>
                  </a:tcPr>
                </a:tc>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rPr>
                        <a:t>主要负责内存的分配与回收 </a:t>
                      </a:r>
                      <a:endParaRPr lang="zh-CN" altLang="en-US" sz="1600" dirty="0">
                        <a:solidFill>
                          <a:srgbClr val="000000"/>
                        </a:solidFill>
                        <a:latin typeface="Times New Roman" panose="02020603050405020304" pitchFamily="18" charset="0"/>
                      </a:endParaRPr>
                    </a:p>
                  </a:txBody>
                  <a:tcPr>
                    <a:lnL>
                      <a:noFill/>
                    </a:lnL>
                    <a:lnR cap="flat">
                      <a:noFill/>
                    </a:lnR>
                    <a:lnT>
                      <a:noFill/>
                    </a:lnT>
                    <a:lnB>
                      <a:noFill/>
                    </a:lnB>
                    <a:lnTlToBr>
                      <a:noFill/>
                    </a:lnTlToBr>
                    <a:lnBlToTr>
                      <a:noFill/>
                    </a:lnBlToTr>
                    <a:solidFill>
                      <a:srgbClr val="8EC7FF"/>
                    </a:solidFill>
                  </a:tcPr>
                </a:tc>
              </a:tr>
              <a:tr h="885825">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en-US" altLang="zh-CN" sz="1600">
                          <a:solidFill>
                            <a:srgbClr val="000000"/>
                          </a:solidFill>
                          <a:latin typeface="Times New Roman" panose="02020603050405020304" pitchFamily="18" charset="0"/>
                        </a:rPr>
                        <a:t>I/O </a:t>
                      </a:r>
                      <a:r>
                        <a:rPr lang="zh-CN" altLang="en-US" sz="1600" dirty="0">
                          <a:solidFill>
                            <a:srgbClr val="000000"/>
                          </a:solidFill>
                          <a:latin typeface="Times New Roman" panose="02020603050405020304" pitchFamily="18" charset="0"/>
                        </a:rPr>
                        <a:t>设备管理 </a:t>
                      </a:r>
                      <a:endParaRPr lang="zh-CN" altLang="en-US" sz="1600" dirty="0">
                        <a:solidFill>
                          <a:srgbClr val="000000"/>
                        </a:solidFill>
                        <a:latin typeface="Times New Roman" panose="02020603050405020304" pitchFamily="18" charset="0"/>
                      </a:endParaRPr>
                    </a:p>
                  </a:txBody>
                  <a:tcPr>
                    <a:lnL cap="flat">
                      <a:noFill/>
                    </a:lnL>
                    <a:lnR>
                      <a:noFill/>
                    </a:lnR>
                    <a:lnT>
                      <a:noFill/>
                    </a:lnT>
                    <a:lnB>
                      <a:noFill/>
                    </a:lnB>
                    <a:lnTlToBr>
                      <a:noFill/>
                    </a:lnTlToBr>
                    <a:lnBlToTr>
                      <a:noFill/>
                    </a:lnBlToTr>
                    <a:solidFill>
                      <a:srgbClr val="FFCAE4"/>
                    </a:solidFill>
                  </a:tcPr>
                </a:tc>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rPr>
                        <a:t>负责 </a:t>
                      </a:r>
                      <a:r>
                        <a:rPr lang="en-US" altLang="zh-CN" sz="1600">
                          <a:solidFill>
                            <a:srgbClr val="000000"/>
                          </a:solidFill>
                          <a:latin typeface="Times New Roman" panose="02020603050405020304" pitchFamily="18" charset="0"/>
                        </a:rPr>
                        <a:t>I/O </a:t>
                      </a:r>
                      <a:r>
                        <a:rPr lang="zh-CN" altLang="en-US" sz="1600" dirty="0">
                          <a:solidFill>
                            <a:srgbClr val="000000"/>
                          </a:solidFill>
                          <a:latin typeface="Times New Roman" panose="02020603050405020304" pitchFamily="18" charset="0"/>
                        </a:rPr>
                        <a:t>设备的分配与操纵 </a:t>
                      </a:r>
                      <a:endParaRPr lang="zh-CN" altLang="en-US" sz="1600" dirty="0">
                        <a:solidFill>
                          <a:srgbClr val="000000"/>
                        </a:solidFill>
                        <a:latin typeface="Times New Roman" panose="02020603050405020304" pitchFamily="18" charset="0"/>
                      </a:endParaRPr>
                    </a:p>
                  </a:txBody>
                  <a:tcPr>
                    <a:lnL>
                      <a:noFill/>
                    </a:lnL>
                    <a:lnR cap="flat">
                      <a:noFill/>
                    </a:lnR>
                    <a:lnT>
                      <a:noFill/>
                    </a:lnT>
                    <a:lnB>
                      <a:noFill/>
                    </a:lnB>
                    <a:lnTlToBr>
                      <a:noFill/>
                    </a:lnTlToBr>
                    <a:lnBlToTr>
                      <a:noFill/>
                    </a:lnBlToTr>
                    <a:solidFill>
                      <a:srgbClr val="E9FFD2"/>
                    </a:solidFill>
                  </a:tcPr>
                </a:tc>
              </a:tr>
              <a:tr h="889000">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rPr>
                        <a:t>文件管理 </a:t>
                      </a:r>
                      <a:endParaRPr lang="zh-CN" altLang="en-US" sz="1600" dirty="0">
                        <a:solidFill>
                          <a:srgbClr val="000000"/>
                        </a:solidFill>
                        <a:latin typeface="Times New Roman" panose="02020603050405020304" pitchFamily="18" charset="0"/>
                      </a:endParaRPr>
                    </a:p>
                  </a:txBody>
                  <a:tcPr>
                    <a:lnL cap="flat">
                      <a:noFill/>
                    </a:lnL>
                    <a:lnR>
                      <a:noFill/>
                    </a:lnR>
                    <a:lnT>
                      <a:noFill/>
                    </a:lnT>
                    <a:lnB cap="flat">
                      <a:noFill/>
                    </a:lnB>
                    <a:lnTlToBr>
                      <a:noFill/>
                    </a:lnTlToBr>
                    <a:lnBlToTr>
                      <a:noFill/>
                    </a:lnBlToTr>
                    <a:solidFill>
                      <a:srgbClr val="CC8DFA"/>
                    </a:solidFill>
                  </a:tcPr>
                </a:tc>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rPr>
                        <a:t>负责文件的存取、共享和保护 </a:t>
                      </a:r>
                      <a:endParaRPr lang="zh-CN" altLang="en-US" sz="1600" dirty="0">
                        <a:solidFill>
                          <a:srgbClr val="000000"/>
                        </a:solidFill>
                        <a:latin typeface="Times New Roman" panose="02020603050405020304" pitchFamily="18" charset="0"/>
                      </a:endParaRPr>
                    </a:p>
                  </a:txBody>
                  <a:tcPr>
                    <a:lnL>
                      <a:noFill/>
                    </a:lnL>
                    <a:lnR cap="flat">
                      <a:noFill/>
                    </a:lnR>
                    <a:lnT>
                      <a:noFill/>
                    </a:lnT>
                    <a:lnB cap="flat">
                      <a:noFill/>
                    </a:lnB>
                    <a:lnTlToBr>
                      <a:noFill/>
                    </a:lnTlToBr>
                    <a:lnBlToTr>
                      <a:noFill/>
                    </a:lnBlToTr>
                    <a:solidFill>
                      <a:srgbClr val="8EC7FF"/>
                    </a:solidFill>
                  </a:tcPr>
                </a:tc>
              </a:tr>
            </a:tbl>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7380"/>
                                        </p:tgtEl>
                                        <p:attrNameLst>
                                          <p:attrName>style.visibility</p:attrName>
                                        </p:attrNameLst>
                                      </p:cBhvr>
                                      <p:to>
                                        <p:strVal val="visible"/>
                                      </p:to>
                                    </p:set>
                                    <p:anim calcmode="lin" valueType="num">
                                      <p:cBhvr additive="base">
                                        <p:cTn id="7" dur="500" fill="hold"/>
                                        <p:tgtEl>
                                          <p:spTgt spid="357380"/>
                                        </p:tgtEl>
                                        <p:attrNameLst>
                                          <p:attrName>ppt_x</p:attrName>
                                        </p:attrNameLst>
                                      </p:cBhvr>
                                      <p:tavLst>
                                        <p:tav tm="0">
                                          <p:val>
                                            <p:strVal val="#ppt_x"/>
                                          </p:val>
                                        </p:tav>
                                        <p:tav tm="100000">
                                          <p:val>
                                            <p:strVal val="#ppt_x"/>
                                          </p:val>
                                        </p:tav>
                                      </p:tavLst>
                                    </p:anim>
                                    <p:anim calcmode="lin" valueType="num">
                                      <p:cBhvr additive="base">
                                        <p:cTn id="8" dur="500" fill="hold"/>
                                        <p:tgtEl>
                                          <p:spTgt spid="3573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395288" y="125413"/>
            <a:ext cx="8604250" cy="1143000"/>
          </a:xfrm>
        </p:spPr>
        <p:txBody>
          <a:bodyPr/>
          <a:lstStyle/>
          <a:p>
            <a:pPr algn="l" eaLnBrk="1" hangingPunct="1"/>
            <a:r>
              <a:rPr lang="zh-CN" altLang="en-US" sz="3800" dirty="0" smtClean="0">
                <a:latin typeface="华文新魏" panose="02010800040101010101" pitchFamily="2" charset="-122"/>
                <a:ea typeface="华文新魏" panose="02010800040101010101" pitchFamily="2" charset="-122"/>
              </a:rPr>
              <a:t>操作系统是</a:t>
            </a:r>
            <a:r>
              <a:rPr lang="zh-CN" altLang="en-US" sz="3800" dirty="0" smtClean="0">
                <a:ea typeface="华文新魏" panose="02010800040101010101" pitchFamily="2" charset="-122"/>
              </a:rPr>
              <a:t>“</a:t>
            </a:r>
            <a:r>
              <a:rPr lang="zh-CN" altLang="en-US" sz="3800" dirty="0" smtClean="0">
                <a:latin typeface="华文新魏" panose="02010800040101010101" pitchFamily="2" charset="-122"/>
                <a:ea typeface="华文新魏" panose="02010800040101010101" pitchFamily="2" charset="-122"/>
              </a:rPr>
              <a:t>管理员</a:t>
            </a:r>
            <a:r>
              <a:rPr lang="zh-CN" altLang="en-US" sz="3800" dirty="0" smtClean="0">
                <a:ea typeface="华文新魏" panose="02010800040101010101" pitchFamily="2" charset="-122"/>
              </a:rPr>
              <a:t>”</a:t>
            </a:r>
            <a:r>
              <a:rPr lang="zh-CN" altLang="en-US" sz="3800" dirty="0" smtClean="0">
                <a:latin typeface="华文新魏" panose="02010800040101010101" pitchFamily="2" charset="-122"/>
              </a:rPr>
              <a:t>和</a:t>
            </a:r>
            <a:r>
              <a:rPr lang="zh-CN" altLang="en-US" sz="3800" dirty="0" smtClean="0">
                <a:ea typeface="华文新魏" panose="02010800040101010101" pitchFamily="2" charset="-122"/>
              </a:rPr>
              <a:t>“</a:t>
            </a:r>
            <a:r>
              <a:rPr lang="zh-CN" altLang="en-US" sz="3800" dirty="0" smtClean="0">
                <a:latin typeface="华文新魏" panose="02010800040101010101" pitchFamily="2" charset="-122"/>
                <a:ea typeface="华文新魏" panose="02010800040101010101" pitchFamily="2" charset="-122"/>
              </a:rPr>
              <a:t>服务员</a:t>
            </a:r>
            <a:r>
              <a:rPr lang="zh-CN" altLang="en-US" sz="3800" dirty="0" smtClean="0">
                <a:ea typeface="华文新魏" panose="02010800040101010101" pitchFamily="2" charset="-122"/>
              </a:rPr>
              <a:t>”</a:t>
            </a:r>
            <a:r>
              <a:rPr lang="zh-CN" altLang="en-US" sz="3800" dirty="0" smtClean="0">
                <a:latin typeface="华文新魏" panose="02010800040101010101" pitchFamily="2" charset="-122"/>
                <a:ea typeface="华文新魏" panose="02010800040101010101" pitchFamily="2" charset="-122"/>
              </a:rPr>
              <a:t> </a:t>
            </a:r>
            <a:endParaRPr lang="zh-CN" altLang="en-US" sz="4000" dirty="0" smtClean="0">
              <a:latin typeface="华文新魏" panose="02010800040101010101" pitchFamily="2" charset="-122"/>
              <a:ea typeface="华文新魏" panose="02010800040101010101" pitchFamily="2" charset="-122"/>
            </a:endParaRPr>
          </a:p>
        </p:txBody>
      </p:sp>
      <p:sp>
        <p:nvSpPr>
          <p:cNvPr id="28675" name="Rectangle 3"/>
          <p:cNvSpPr>
            <a:spLocks noGrp="1" noChangeArrowheads="1"/>
          </p:cNvSpPr>
          <p:nvPr>
            <p:ph idx="1"/>
          </p:nvPr>
        </p:nvSpPr>
        <p:spPr>
          <a:xfrm>
            <a:off x="323850" y="1557338"/>
            <a:ext cx="8424863" cy="4824412"/>
          </a:xfrm>
        </p:spPr>
        <p:txBody>
          <a:bodyPr/>
          <a:lstStyle/>
          <a:p>
            <a:pPr eaLnBrk="1" hangingPunct="1"/>
            <a:r>
              <a:rPr lang="zh-CN" altLang="en-US" dirty="0" smtClean="0">
                <a:ea typeface="华文新魏" panose="02010800040101010101" pitchFamily="2" charset="-122"/>
              </a:rPr>
              <a:t>对内作为“管理员”，</a:t>
            </a:r>
            <a:r>
              <a:rPr lang="zh-CN" altLang="zh-CN" dirty="0" smtClean="0">
                <a:ea typeface="华文新魏" panose="02010800040101010101" pitchFamily="2" charset="-122"/>
              </a:rPr>
              <a:t>做好软硬件资源的管理、控制与调度，在裸机基础上形成虚拟机供应用程序使用，并对程序执行进行控制和协调，提高系统效率和资源利用率；</a:t>
            </a:r>
            <a:endParaRPr lang="zh-CN" altLang="en-US" dirty="0" smtClean="0">
              <a:ea typeface="华文新魏" panose="02010800040101010101" pitchFamily="2" charset="-122"/>
            </a:endParaRPr>
          </a:p>
          <a:p>
            <a:pPr eaLnBrk="1" hangingPunct="1"/>
            <a:r>
              <a:rPr lang="zh-CN" altLang="en-US" dirty="0" smtClean="0">
                <a:ea typeface="华文新魏" panose="02010800040101010101" pitchFamily="2" charset="-122"/>
              </a:rPr>
              <a:t>对外作为“服务员”，是用户与硬件的接口和人机界面，为用户提供最友善的运行环境和最佳的服务，操作系统在管理好资源的基础上，向外提供强有力的服务</a:t>
            </a:r>
            <a:r>
              <a:rPr lang="en-US" altLang="zh-CN" dirty="0" smtClean="0">
                <a:ea typeface="华文新魏" panose="02010800040101010101" pitchFamily="2" charset="-122"/>
              </a:rPr>
              <a:t>;</a:t>
            </a:r>
            <a:endParaRPr lang="en-US" altLang="zh-CN" dirty="0" smtClean="0">
              <a:ea typeface="华文新魏" panose="02010800040101010101" pitchFamily="2" charset="-122"/>
            </a:endParaRPr>
          </a:p>
          <a:p>
            <a:pPr eaLnBrk="1" hangingPunct="1"/>
            <a:r>
              <a:rPr lang="zh-CN" altLang="en-US" dirty="0" smtClean="0">
                <a:ea typeface="华文新魏" panose="02010800040101010101" pitchFamily="2" charset="-122"/>
              </a:rPr>
              <a:t>所以，资源管理是操作系统一项主要任务。</a:t>
            </a:r>
            <a:endParaRPr lang="zh-CN" altLang="en-US" dirty="0" smtClean="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box(in)">
                                      <p:cBhvr>
                                        <p:cTn id="7" dur="500"/>
                                        <p:tgtEl>
                                          <p:spTgt spid="28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675">
                                            <p:txEl>
                                              <p:pRg st="1" end="1"/>
                                            </p:txEl>
                                          </p:spTgt>
                                        </p:tgtEl>
                                        <p:attrNameLst>
                                          <p:attrName>style.visibility</p:attrName>
                                        </p:attrNameLst>
                                      </p:cBhvr>
                                      <p:to>
                                        <p:strVal val="visible"/>
                                      </p:to>
                                    </p:set>
                                    <p:animEffect transition="in" filter="box(in)">
                                      <p:cBhvr>
                                        <p:cTn id="12" dur="500"/>
                                        <p:tgtEl>
                                          <p:spTgt spid="28675">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animEffect transition="in" filter="box(in)">
                                      <p:cBhvr>
                                        <p:cTn id="15" dur="500"/>
                                        <p:tgtEl>
                                          <p:spTgt spid="286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altLang="zh-CN" sz="4800" dirty="0" smtClean="0">
                <a:latin typeface="华文新魏" panose="02010800040101010101" pitchFamily="2" charset="-122"/>
                <a:ea typeface="华文新魏" panose="02010800040101010101" pitchFamily="2" charset="-122"/>
              </a:rPr>
              <a:t>1.1.3 </a:t>
            </a:r>
            <a:r>
              <a:rPr lang="zh-CN" altLang="en-US" sz="4800" dirty="0" smtClean="0">
                <a:latin typeface="华文新魏" panose="02010800040101010101" pitchFamily="2" charset="-122"/>
                <a:ea typeface="华文新魏" panose="02010800040101010101" pitchFamily="2" charset="-122"/>
              </a:rPr>
              <a:t>操作系统资源管理技术</a:t>
            </a:r>
            <a:endParaRPr lang="zh-CN" altLang="en-US" sz="4800" dirty="0" smtClean="0">
              <a:latin typeface="华文新魏" panose="02010800040101010101" pitchFamily="2" charset="-122"/>
              <a:ea typeface="华文新魏" panose="02010800040101010101" pitchFamily="2" charset="-122"/>
            </a:endParaRPr>
          </a:p>
        </p:txBody>
      </p:sp>
      <p:sp>
        <p:nvSpPr>
          <p:cNvPr id="96260" name="AutoShape 4"/>
          <p:cNvSpPr/>
          <p:nvPr/>
        </p:nvSpPr>
        <p:spPr bwMode="auto">
          <a:xfrm>
            <a:off x="3059113" y="1881188"/>
            <a:ext cx="533400" cy="3406775"/>
          </a:xfrm>
          <a:prstGeom prst="leftBrace">
            <a:avLst>
              <a:gd name="adj1" fmla="val 53224"/>
              <a:gd name="adj2" fmla="val 50000"/>
            </a:avLst>
          </a:prstGeom>
          <a:noFill/>
          <a:ln w="28575">
            <a:solidFill>
              <a:srgbClr val="FF3399"/>
            </a:solidFill>
            <a:round/>
          </a:ln>
        </p:spPr>
        <p:txBody>
          <a:bodyPr wrap="none" anchor="ctr"/>
          <a:lstStyle/>
          <a:p>
            <a:pPr algn="ctr"/>
            <a:endParaRPr lang="zh-CN" altLang="zh-CN">
              <a:solidFill>
                <a:srgbClr val="FF3399"/>
              </a:solidFill>
            </a:endParaRPr>
          </a:p>
        </p:txBody>
      </p:sp>
      <p:sp>
        <p:nvSpPr>
          <p:cNvPr id="96261" name="Rectangle 5"/>
          <p:cNvSpPr>
            <a:spLocks noChangeArrowheads="1"/>
          </p:cNvSpPr>
          <p:nvPr/>
        </p:nvSpPr>
        <p:spPr bwMode="auto">
          <a:xfrm>
            <a:off x="3959225" y="1470025"/>
            <a:ext cx="4202113" cy="1311275"/>
          </a:xfrm>
          <a:prstGeom prst="rect">
            <a:avLst/>
          </a:prstGeom>
          <a:noFill/>
          <a:ln w="9525">
            <a:noFill/>
            <a:miter lim="800000"/>
          </a:ln>
        </p:spPr>
        <p:txBody>
          <a:bodyPr wrap="none" anchor="ctr">
            <a:spAutoFit/>
          </a:bodyPr>
          <a:lstStyle/>
          <a:p>
            <a:r>
              <a:rPr lang="zh-CN" altLang="en-US">
                <a:solidFill>
                  <a:srgbClr val="FF3399"/>
                </a:solidFill>
                <a:ea typeface="华文新魏" panose="02010800040101010101" pitchFamily="2" charset="-122"/>
              </a:rPr>
              <a:t>资源复用</a:t>
            </a:r>
            <a:endParaRPr lang="zh-CN" altLang="en-US">
              <a:solidFill>
                <a:srgbClr val="FF3399"/>
              </a:solidFill>
              <a:ea typeface="华文新魏" panose="02010800040101010101" pitchFamily="2" charset="-122"/>
            </a:endParaRPr>
          </a:p>
          <a:p>
            <a:r>
              <a:rPr lang="en-US" altLang="zh-CN" sz="2800">
                <a:latin typeface="华文新魏" panose="02010800040101010101" pitchFamily="2" charset="-122"/>
                <a:ea typeface="华文新魏" panose="02010800040101010101" pitchFamily="2" charset="-122"/>
              </a:rPr>
              <a:t>(</a:t>
            </a:r>
            <a:r>
              <a:rPr lang="zh-CN" altLang="en-US" sz="2800">
                <a:latin typeface="华文新魏" panose="02010800040101010101" pitchFamily="2" charset="-122"/>
                <a:ea typeface="华文新魏" panose="02010800040101010101" pitchFamily="2" charset="-122"/>
              </a:rPr>
              <a:t>解决物理资源数量不足</a:t>
            </a:r>
            <a:r>
              <a:rPr lang="zh-CN" altLang="en-US">
                <a:latin typeface="华文新魏" panose="02010800040101010101" pitchFamily="2" charset="-122"/>
                <a:ea typeface="华文新魏" panose="02010800040101010101" pitchFamily="2" charset="-122"/>
              </a:rPr>
              <a:t> </a:t>
            </a:r>
            <a:r>
              <a:rPr lang="en-US" altLang="zh-CN" sz="2800">
                <a:latin typeface="华文新魏" panose="02010800040101010101" pitchFamily="2" charset="-122"/>
                <a:ea typeface="华文新魏" panose="02010800040101010101" pitchFamily="2" charset="-122"/>
              </a:rPr>
              <a:t>) </a:t>
            </a:r>
            <a:endParaRPr lang="en-US" altLang="zh-CN" sz="2800">
              <a:latin typeface="华文新魏" panose="02010800040101010101" pitchFamily="2" charset="-122"/>
              <a:ea typeface="华文新魏" panose="02010800040101010101" pitchFamily="2" charset="-122"/>
            </a:endParaRPr>
          </a:p>
        </p:txBody>
      </p:sp>
      <p:sp>
        <p:nvSpPr>
          <p:cNvPr id="96262" name="Rectangle 6"/>
          <p:cNvSpPr>
            <a:spLocks noChangeArrowheads="1"/>
          </p:cNvSpPr>
          <p:nvPr/>
        </p:nvSpPr>
        <p:spPr bwMode="auto">
          <a:xfrm>
            <a:off x="3868738" y="2914650"/>
            <a:ext cx="4344987" cy="1738313"/>
          </a:xfrm>
          <a:prstGeom prst="rect">
            <a:avLst/>
          </a:prstGeom>
          <a:noFill/>
          <a:ln w="9525">
            <a:noFill/>
            <a:miter lim="800000"/>
          </a:ln>
        </p:spPr>
        <p:txBody>
          <a:bodyPr wrap="none" anchor="ctr">
            <a:spAutoFit/>
          </a:bodyPr>
          <a:lstStyle/>
          <a:p>
            <a:r>
              <a:rPr lang="zh-CN" altLang="en-US">
                <a:solidFill>
                  <a:srgbClr val="FF3399"/>
                </a:solidFill>
                <a:ea typeface="华文新魏" panose="02010800040101010101" pitchFamily="2" charset="-122"/>
              </a:rPr>
              <a:t>资源虚拟</a:t>
            </a:r>
            <a:endParaRPr lang="zh-CN" altLang="en-US">
              <a:solidFill>
                <a:srgbClr val="FF3399"/>
              </a:solidFill>
              <a:ea typeface="华文新魏" panose="02010800040101010101" pitchFamily="2" charset="-122"/>
            </a:endParaRPr>
          </a:p>
          <a:p>
            <a:r>
              <a:rPr lang="en-US" altLang="zh-CN" sz="2800">
                <a:latin typeface="华文新魏" panose="02010800040101010101" pitchFamily="2" charset="-122"/>
                <a:ea typeface="华文新魏" panose="02010800040101010101" pitchFamily="2" charset="-122"/>
              </a:rPr>
              <a:t>(</a:t>
            </a:r>
            <a:r>
              <a:rPr lang="zh-CN" altLang="en-US" sz="2800">
                <a:latin typeface="华文新魏" panose="02010800040101010101" pitchFamily="2" charset="-122"/>
                <a:ea typeface="华文新魏" panose="02010800040101010101" pitchFamily="2" charset="-122"/>
              </a:rPr>
              <a:t>解决物理资源数量不足</a:t>
            </a:r>
            <a:r>
              <a:rPr lang="zh-CN" altLang="en-US">
                <a:latin typeface="华文新魏" panose="02010800040101010101" pitchFamily="2" charset="-122"/>
                <a:ea typeface="华文新魏" panose="02010800040101010101" pitchFamily="2" charset="-122"/>
              </a:rPr>
              <a:t> </a:t>
            </a:r>
            <a:r>
              <a:rPr lang="zh-CN" altLang="en-US" sz="2800">
                <a:latin typeface="华文新魏" panose="02010800040101010101" pitchFamily="2" charset="-122"/>
                <a:ea typeface="华文新魏" panose="02010800040101010101" pitchFamily="2" charset="-122"/>
              </a:rPr>
              <a:t>，</a:t>
            </a:r>
            <a:endParaRPr lang="zh-CN" altLang="en-US" sz="2800">
              <a:latin typeface="华文新魏" panose="02010800040101010101" pitchFamily="2" charset="-122"/>
              <a:ea typeface="华文新魏" panose="02010800040101010101" pitchFamily="2" charset="-122"/>
            </a:endParaRPr>
          </a:p>
          <a:p>
            <a:r>
              <a:rPr lang="zh-CN" altLang="en-US" sz="2800">
                <a:latin typeface="华文新魏" panose="02010800040101010101" pitchFamily="2" charset="-122"/>
                <a:ea typeface="华文新魏" panose="02010800040101010101" pitchFamily="2" charset="-122"/>
              </a:rPr>
              <a:t>提高服务的能力和水平 </a:t>
            </a:r>
            <a:r>
              <a:rPr lang="en-US" altLang="zh-CN" sz="2800">
                <a:latin typeface="华文新魏" panose="02010800040101010101" pitchFamily="2" charset="-122"/>
                <a:ea typeface="华文新魏" panose="02010800040101010101" pitchFamily="2" charset="-122"/>
              </a:rPr>
              <a:t>)</a:t>
            </a:r>
            <a:endParaRPr lang="en-US" altLang="zh-CN" sz="2800">
              <a:latin typeface="华文新魏" panose="02010800040101010101" pitchFamily="2" charset="-122"/>
              <a:ea typeface="华文新魏" panose="02010800040101010101" pitchFamily="2" charset="-122"/>
            </a:endParaRPr>
          </a:p>
        </p:txBody>
      </p:sp>
      <p:sp>
        <p:nvSpPr>
          <p:cNvPr id="96263" name="Rectangle 7"/>
          <p:cNvSpPr>
            <a:spLocks noChangeArrowheads="1"/>
          </p:cNvSpPr>
          <p:nvPr/>
        </p:nvSpPr>
        <p:spPr bwMode="auto">
          <a:xfrm>
            <a:off x="3868738" y="4868863"/>
            <a:ext cx="4375150" cy="1738312"/>
          </a:xfrm>
          <a:prstGeom prst="rect">
            <a:avLst/>
          </a:prstGeom>
          <a:noFill/>
          <a:ln w="9525">
            <a:noFill/>
            <a:miter lim="800000"/>
          </a:ln>
        </p:spPr>
        <p:txBody>
          <a:bodyPr anchor="ctr">
            <a:spAutoFit/>
          </a:bodyPr>
          <a:lstStyle/>
          <a:p>
            <a:r>
              <a:rPr lang="zh-CN" altLang="en-US">
                <a:solidFill>
                  <a:srgbClr val="FF3399"/>
                </a:solidFill>
                <a:ea typeface="华文新魏" panose="02010800040101010101" pitchFamily="2" charset="-122"/>
              </a:rPr>
              <a:t>资源抽象</a:t>
            </a:r>
            <a:endParaRPr lang="zh-CN" altLang="en-US">
              <a:solidFill>
                <a:srgbClr val="FF3399"/>
              </a:solidFill>
              <a:ea typeface="华文新魏" panose="02010800040101010101" pitchFamily="2" charset="-122"/>
            </a:endParaRPr>
          </a:p>
          <a:p>
            <a:r>
              <a:rPr lang="en-US" altLang="zh-CN" sz="2800">
                <a:latin typeface="华文新魏" panose="02010800040101010101" pitchFamily="2" charset="-122"/>
                <a:ea typeface="华文新魏" panose="02010800040101010101" pitchFamily="2" charset="-122"/>
              </a:rPr>
              <a:t>(</a:t>
            </a:r>
            <a:r>
              <a:rPr lang="zh-CN" altLang="en-US" sz="2800">
                <a:latin typeface="华文新魏" panose="02010800040101010101" pitchFamily="2" charset="-122"/>
                <a:ea typeface="华文新魏" panose="02010800040101010101" pitchFamily="2" charset="-122"/>
              </a:rPr>
              <a:t>处理系统的复杂性，解决</a:t>
            </a:r>
            <a:endParaRPr lang="zh-CN" altLang="en-US" sz="2800">
              <a:latin typeface="华文新魏" panose="02010800040101010101" pitchFamily="2" charset="-122"/>
              <a:ea typeface="华文新魏" panose="02010800040101010101" pitchFamily="2" charset="-122"/>
            </a:endParaRPr>
          </a:p>
          <a:p>
            <a:r>
              <a:rPr lang="zh-CN" altLang="en-US" sz="2800">
                <a:latin typeface="华文新魏" panose="02010800040101010101" pitchFamily="2" charset="-122"/>
                <a:ea typeface="华文新魏" panose="02010800040101010101" pitchFamily="2" charset="-122"/>
              </a:rPr>
              <a:t>资源的易用性</a:t>
            </a:r>
            <a:r>
              <a:rPr lang="en-US" altLang="zh-CN" sz="2800">
                <a:latin typeface="华文新魏" panose="02010800040101010101" pitchFamily="2" charset="-122"/>
                <a:ea typeface="华文新魏" panose="02010800040101010101" pitchFamily="2" charset="-122"/>
              </a:rPr>
              <a:t>)</a:t>
            </a:r>
            <a:r>
              <a:rPr lang="en-US" altLang="zh-CN">
                <a:latin typeface="华文新魏" panose="02010800040101010101" pitchFamily="2" charset="-122"/>
                <a:ea typeface="华文新魏" panose="02010800040101010101" pitchFamily="2" charset="-122"/>
              </a:rPr>
              <a:t>  </a:t>
            </a:r>
            <a:endParaRPr lang="en-US" altLang="zh-CN">
              <a:latin typeface="华文新魏" panose="02010800040101010101" pitchFamily="2" charset="-122"/>
              <a:ea typeface="华文新魏" panose="02010800040101010101" pitchFamily="2" charset="-122"/>
            </a:endParaRPr>
          </a:p>
        </p:txBody>
      </p:sp>
      <p:sp>
        <p:nvSpPr>
          <p:cNvPr id="96268" name="Text Box 12"/>
          <p:cNvSpPr txBox="1">
            <a:spLocks noChangeArrowheads="1"/>
          </p:cNvSpPr>
          <p:nvPr/>
        </p:nvSpPr>
        <p:spPr bwMode="auto">
          <a:xfrm>
            <a:off x="900113" y="2924175"/>
            <a:ext cx="2087562" cy="1311275"/>
          </a:xfrm>
          <a:prstGeom prst="rect">
            <a:avLst/>
          </a:prstGeom>
          <a:noFill/>
          <a:ln w="9525">
            <a:noFill/>
            <a:miter lim="800000"/>
          </a:ln>
        </p:spPr>
        <p:txBody>
          <a:bodyPr>
            <a:spAutoFit/>
          </a:bodyPr>
          <a:lstStyle/>
          <a:p>
            <a:pPr>
              <a:spcBef>
                <a:spcPct val="50000"/>
              </a:spcBef>
            </a:pPr>
            <a:r>
              <a:rPr lang="zh-CN" altLang="en-US">
                <a:solidFill>
                  <a:srgbClr val="FF3399"/>
                </a:solidFill>
                <a:ea typeface="华文新魏" panose="02010800040101010101" pitchFamily="2" charset="-122"/>
              </a:rPr>
              <a:t>资源管理技术</a:t>
            </a:r>
            <a:endParaRPr lang="zh-CN" altLang="en-US">
              <a:solidFill>
                <a:srgbClr val="FF3399"/>
              </a:solidFill>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6268"/>
                                        </p:tgtEl>
                                        <p:attrNameLst>
                                          <p:attrName>style.visibility</p:attrName>
                                        </p:attrNameLst>
                                      </p:cBhvr>
                                      <p:to>
                                        <p:strVal val="visible"/>
                                      </p:to>
                                    </p:set>
                                    <p:animEffect transition="in" filter="diamond(in)">
                                      <p:cBhvr>
                                        <p:cTn id="7" dur="2000"/>
                                        <p:tgtEl>
                                          <p:spTgt spid="96268"/>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96260"/>
                                        </p:tgtEl>
                                        <p:attrNameLst>
                                          <p:attrName>style.visibility</p:attrName>
                                        </p:attrNameLst>
                                      </p:cBhvr>
                                      <p:to>
                                        <p:strVal val="visible"/>
                                      </p:to>
                                    </p:set>
                                    <p:animEffect transition="in" filter="diamond(in)">
                                      <p:cBhvr>
                                        <p:cTn id="10" dur="2000"/>
                                        <p:tgtEl>
                                          <p:spTgt spid="9626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6261"/>
                                        </p:tgtEl>
                                        <p:attrNameLst>
                                          <p:attrName>style.visibility</p:attrName>
                                        </p:attrNameLst>
                                      </p:cBhvr>
                                      <p:to>
                                        <p:strVal val="visible"/>
                                      </p:to>
                                    </p:set>
                                    <p:anim calcmode="lin" valueType="num">
                                      <p:cBhvr additive="base">
                                        <p:cTn id="15" dur="500" fill="hold"/>
                                        <p:tgtEl>
                                          <p:spTgt spid="96261"/>
                                        </p:tgtEl>
                                        <p:attrNameLst>
                                          <p:attrName>ppt_x</p:attrName>
                                        </p:attrNameLst>
                                      </p:cBhvr>
                                      <p:tavLst>
                                        <p:tav tm="0">
                                          <p:val>
                                            <p:strVal val="#ppt_x"/>
                                          </p:val>
                                        </p:tav>
                                        <p:tav tm="100000">
                                          <p:val>
                                            <p:strVal val="#ppt_x"/>
                                          </p:val>
                                        </p:tav>
                                      </p:tavLst>
                                    </p:anim>
                                    <p:anim calcmode="lin" valueType="num">
                                      <p:cBhvr additive="base">
                                        <p:cTn id="16" dur="500" fill="hold"/>
                                        <p:tgtEl>
                                          <p:spTgt spid="9626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6262"/>
                                        </p:tgtEl>
                                        <p:attrNameLst>
                                          <p:attrName>style.visibility</p:attrName>
                                        </p:attrNameLst>
                                      </p:cBhvr>
                                      <p:to>
                                        <p:strVal val="visible"/>
                                      </p:to>
                                    </p:set>
                                    <p:anim calcmode="lin" valueType="num">
                                      <p:cBhvr additive="base">
                                        <p:cTn id="21" dur="500" fill="hold"/>
                                        <p:tgtEl>
                                          <p:spTgt spid="96262"/>
                                        </p:tgtEl>
                                        <p:attrNameLst>
                                          <p:attrName>ppt_x</p:attrName>
                                        </p:attrNameLst>
                                      </p:cBhvr>
                                      <p:tavLst>
                                        <p:tav tm="0">
                                          <p:val>
                                            <p:strVal val="#ppt_x"/>
                                          </p:val>
                                        </p:tav>
                                        <p:tav tm="100000">
                                          <p:val>
                                            <p:strVal val="#ppt_x"/>
                                          </p:val>
                                        </p:tav>
                                      </p:tavLst>
                                    </p:anim>
                                    <p:anim calcmode="lin" valueType="num">
                                      <p:cBhvr additive="base">
                                        <p:cTn id="22" dur="500" fill="hold"/>
                                        <p:tgtEl>
                                          <p:spTgt spid="9626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6263"/>
                                        </p:tgtEl>
                                        <p:attrNameLst>
                                          <p:attrName>style.visibility</p:attrName>
                                        </p:attrNameLst>
                                      </p:cBhvr>
                                      <p:to>
                                        <p:strVal val="visible"/>
                                      </p:to>
                                    </p:set>
                                    <p:anim calcmode="lin" valueType="num">
                                      <p:cBhvr additive="base">
                                        <p:cTn id="27" dur="500" fill="hold"/>
                                        <p:tgtEl>
                                          <p:spTgt spid="96263"/>
                                        </p:tgtEl>
                                        <p:attrNameLst>
                                          <p:attrName>ppt_x</p:attrName>
                                        </p:attrNameLst>
                                      </p:cBhvr>
                                      <p:tavLst>
                                        <p:tav tm="0">
                                          <p:val>
                                            <p:strVal val="#ppt_x"/>
                                          </p:val>
                                        </p:tav>
                                        <p:tav tm="100000">
                                          <p:val>
                                            <p:strVal val="#ppt_x"/>
                                          </p:val>
                                        </p:tav>
                                      </p:tavLst>
                                    </p:anim>
                                    <p:anim calcmode="lin" valueType="num">
                                      <p:cBhvr additive="base">
                                        <p:cTn id="28" dur="500" fill="hold"/>
                                        <p:tgtEl>
                                          <p:spTgt spid="962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bldLvl="0" animBg="1"/>
      <p:bldP spid="96261" grpId="0"/>
      <p:bldP spid="96262" grpId="0"/>
      <p:bldP spid="96263" grpId="0"/>
      <p:bldP spid="9626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altLang="zh-CN" sz="4800" dirty="0" smtClean="0">
                <a:latin typeface="华文新魏" panose="02010800040101010101" pitchFamily="2" charset="-122"/>
                <a:ea typeface="华文新魏" panose="02010800040101010101" pitchFamily="2" charset="-122"/>
              </a:rPr>
              <a:t>1.资源管理—</a:t>
            </a:r>
            <a:r>
              <a:rPr lang="en-US" altLang="zh-CN" sz="4800" dirty="0">
                <a:latin typeface="华文新魏" panose="02010800040101010101" pitchFamily="2" charset="-122"/>
              </a:rPr>
              <a:t>(</a:t>
            </a:r>
            <a:r>
              <a:rPr lang="en-US" altLang="zh-CN" sz="4800" dirty="0" smtClean="0">
                <a:latin typeface="华文新魏" panose="02010800040101010101" pitchFamily="2" charset="-122"/>
              </a:rPr>
              <a:t>1)</a:t>
            </a:r>
            <a:r>
              <a:rPr lang="zh-CN" altLang="en-US" sz="4800" dirty="0" smtClean="0">
                <a:latin typeface="华文新魏" panose="02010800040101010101" pitchFamily="2" charset="-122"/>
                <a:ea typeface="华文新魏" panose="02010800040101010101" pitchFamily="2" charset="-122"/>
              </a:rPr>
              <a:t>复用</a:t>
            </a:r>
            <a:r>
              <a:rPr lang="zh-CN" altLang="en-US" dirty="0" smtClean="0"/>
              <a:t> </a:t>
            </a:r>
            <a:endParaRPr lang="zh-CN" altLang="en-US" dirty="0" smtClean="0"/>
          </a:p>
        </p:txBody>
      </p:sp>
      <p:sp>
        <p:nvSpPr>
          <p:cNvPr id="10243" name="Rectangle 3"/>
          <p:cNvSpPr>
            <a:spLocks noGrp="1" noChangeArrowheads="1"/>
          </p:cNvSpPr>
          <p:nvPr>
            <p:ph idx="1"/>
          </p:nvPr>
        </p:nvSpPr>
        <p:spPr>
          <a:xfrm>
            <a:off x="251520" y="1340768"/>
            <a:ext cx="8712968" cy="4824561"/>
          </a:xfrm>
          <a:noFill/>
          <a:ln w="9525">
            <a:noFill/>
            <a:miter lim="800000"/>
          </a:ln>
        </p:spPr>
        <p:txBody>
          <a:bodyPr vert="horz" wrap="square" lIns="91440" tIns="45720" rIns="91440" bIns="45720" numCol="1" anchor="t" anchorCtr="0" compatLnSpc="1"/>
          <a:lstStyle/>
          <a:p>
            <a:r>
              <a:rPr lang="zh-CN" altLang="en-US" dirty="0" smtClean="0"/>
              <a:t>空分复用共享</a:t>
            </a:r>
            <a:endParaRPr lang="en-US" altLang="zh-CN" dirty="0" smtClean="0"/>
          </a:p>
          <a:p>
            <a:pPr lvl="1"/>
            <a:r>
              <a:rPr lang="zh-CN" altLang="en-US" dirty="0" smtClean="0"/>
              <a:t>资源分割成</a:t>
            </a:r>
            <a:r>
              <a:rPr lang="zh-CN" altLang="en-US" dirty="0"/>
              <a:t>多个</a:t>
            </a:r>
            <a:r>
              <a:rPr lang="zh-CN" altLang="en-US" dirty="0" smtClean="0"/>
              <a:t>更小的分配单元，供进程使用 </a:t>
            </a:r>
            <a:r>
              <a:rPr lang="zh-CN" altLang="en-US" dirty="0"/>
              <a:t>。</a:t>
            </a:r>
            <a:endParaRPr lang="zh-CN" altLang="en-US" dirty="0"/>
          </a:p>
          <a:p>
            <a:r>
              <a:rPr lang="zh-CN" altLang="en-US" dirty="0" smtClean="0"/>
              <a:t>时分复用共享</a:t>
            </a:r>
            <a:endParaRPr lang="en-US" altLang="zh-CN" dirty="0" smtClean="0"/>
          </a:p>
          <a:p>
            <a:pPr lvl="1"/>
            <a:r>
              <a:rPr lang="zh-CN" altLang="en-US" dirty="0" smtClean="0"/>
              <a:t>资源以整体为分配单元，在</a:t>
            </a:r>
            <a:r>
              <a:rPr lang="zh-CN" altLang="en-US" dirty="0"/>
              <a:t>一个</a:t>
            </a:r>
            <a:r>
              <a:rPr lang="zh-CN" altLang="en-US" dirty="0" smtClean="0"/>
              <a:t>时段内供一个进程独占使用。分为以下两种：</a:t>
            </a:r>
            <a:endParaRPr lang="en-US" altLang="zh-CN" dirty="0" smtClean="0"/>
          </a:p>
          <a:p>
            <a:pPr lvl="1" eaLnBrk="1" hangingPunct="1"/>
            <a:r>
              <a:rPr lang="zh-CN" altLang="en-US" dirty="0">
                <a:solidFill>
                  <a:srgbClr val="CC3300"/>
                </a:solidFill>
                <a:latin typeface="华文新魏" panose="02010800040101010101" pitchFamily="2" charset="-122"/>
              </a:rPr>
              <a:t>时分独占</a:t>
            </a:r>
            <a:r>
              <a:rPr lang="zh-CN" altLang="en-US" dirty="0" smtClean="0">
                <a:solidFill>
                  <a:srgbClr val="CC3300"/>
                </a:solidFill>
                <a:latin typeface="华文新魏" panose="02010800040101010101" pitchFamily="2" charset="-122"/>
              </a:rPr>
              <a:t>式</a:t>
            </a:r>
            <a:r>
              <a:rPr lang="zh-CN" altLang="en-US" dirty="0" smtClean="0">
                <a:latin typeface="华文新魏" panose="02010800040101010101" pitchFamily="2" charset="-122"/>
              </a:rPr>
              <a:t>：进程</a:t>
            </a:r>
            <a:r>
              <a:rPr lang="zh-CN" altLang="en-US" dirty="0">
                <a:latin typeface="华文新魏" panose="02010800040101010101" pitchFamily="2" charset="-122"/>
              </a:rPr>
              <a:t>获得时分独占式资源后，对资源执行多个操作，通常使用一个完整的周期后才会释放</a:t>
            </a:r>
            <a:r>
              <a:rPr lang="en-US" altLang="zh-CN" dirty="0">
                <a:latin typeface="华文新魏" panose="02010800040101010101" pitchFamily="2" charset="-122"/>
              </a:rPr>
              <a:t>(</a:t>
            </a:r>
            <a:r>
              <a:rPr lang="en-US" altLang="zh-CN" dirty="0" err="1">
                <a:latin typeface="华文新魏" panose="02010800040101010101" pitchFamily="2" charset="-122"/>
              </a:rPr>
              <a:t>如磁带</a:t>
            </a:r>
            <a:r>
              <a:rPr lang="en-US" altLang="zh-CN" dirty="0"/>
              <a:t>)</a:t>
            </a:r>
            <a:r>
              <a:rPr lang="zh-CN" altLang="en-US" dirty="0">
                <a:latin typeface="华文新魏" panose="02010800040101010101" pitchFamily="2" charset="-122"/>
              </a:rPr>
              <a:t>。</a:t>
            </a:r>
            <a:endParaRPr lang="zh-CN" altLang="en-US" dirty="0">
              <a:latin typeface="华文新魏" panose="02010800040101010101" pitchFamily="2" charset="-122"/>
            </a:endParaRPr>
          </a:p>
          <a:p>
            <a:pPr lvl="1" eaLnBrk="1" hangingPunct="1"/>
            <a:r>
              <a:rPr lang="zh-CN" altLang="en-US" dirty="0">
                <a:solidFill>
                  <a:srgbClr val="CC3300"/>
                </a:solidFill>
                <a:latin typeface="华文新魏" panose="02010800040101010101" pitchFamily="2" charset="-122"/>
              </a:rPr>
              <a:t>时分共享</a:t>
            </a:r>
            <a:r>
              <a:rPr lang="zh-CN" altLang="en-US" dirty="0" smtClean="0">
                <a:solidFill>
                  <a:srgbClr val="CC3300"/>
                </a:solidFill>
                <a:latin typeface="华文新魏" panose="02010800040101010101" pitchFamily="2" charset="-122"/>
              </a:rPr>
              <a:t>式</a:t>
            </a:r>
            <a:r>
              <a:rPr lang="zh-CN" altLang="en-US" dirty="0" smtClean="0">
                <a:latin typeface="华文新魏" panose="02010800040101010101" pitchFamily="2" charset="-122"/>
              </a:rPr>
              <a:t>：指</a:t>
            </a:r>
            <a:r>
              <a:rPr lang="zh-CN" altLang="en-US" dirty="0">
                <a:latin typeface="华文新魏" panose="02010800040101010101" pitchFamily="2" charset="-122"/>
              </a:rPr>
              <a:t>进程占用该类资源使用后，很可能随时被剥夺，被另一个</a:t>
            </a:r>
            <a:r>
              <a:rPr lang="zh-CN" altLang="en-US" dirty="0" smtClean="0">
                <a:latin typeface="华文新魏" panose="02010800040101010101" pitchFamily="2" charset="-122"/>
              </a:rPr>
              <a:t>进程抢占</a:t>
            </a:r>
            <a:r>
              <a:rPr lang="zh-CN" altLang="en-US" dirty="0">
                <a:latin typeface="华文新魏" panose="02010800040101010101" pitchFamily="2" charset="-122"/>
              </a:rPr>
              <a:t>使用</a:t>
            </a:r>
            <a:r>
              <a:rPr lang="en-US" altLang="zh-CN" dirty="0">
                <a:latin typeface="华文新魏" panose="02010800040101010101" pitchFamily="2" charset="-122"/>
              </a:rPr>
              <a:t>(</a:t>
            </a:r>
            <a:r>
              <a:rPr lang="en-US" altLang="zh-CN" dirty="0" err="1">
                <a:latin typeface="华文新魏" panose="02010800040101010101" pitchFamily="2" charset="-122"/>
              </a:rPr>
              <a:t>如处理器、磁盘机</a:t>
            </a:r>
            <a:r>
              <a:rPr lang="en-US" altLang="zh-CN" dirty="0">
                <a:latin typeface="华文新魏" panose="02010800040101010101" pitchFamily="2" charset="-122"/>
              </a:rPr>
              <a:t>)</a:t>
            </a:r>
            <a:r>
              <a:rPr lang="zh-CN" altLang="en-US" dirty="0">
                <a:latin typeface="华文新魏" panose="02010800040101010101" pitchFamily="2" charset="-122"/>
              </a:rPr>
              <a:t>。</a:t>
            </a:r>
            <a:endParaRPr lang="zh-CN" altLang="en-US" dirty="0">
              <a:latin typeface="华文新魏" panose="02010800040101010101" pitchFamily="2" charset="-122"/>
            </a:endParaRPr>
          </a:p>
          <a:p>
            <a:pPr lvl="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blinds(horizontal)">
                                      <p:cBhvr>
                                        <p:cTn id="12" dur="500"/>
                                        <p:tgtEl>
                                          <p:spTgt spid="10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7" dur="500"/>
                                        <p:tgtEl>
                                          <p:spTgt spid="10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blinds(horizontal)">
                                      <p:cBhvr>
                                        <p:cTn id="22" dur="500"/>
                                        <p:tgtEl>
                                          <p:spTgt spid="10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blinds(horizontal)">
                                      <p:cBhvr>
                                        <p:cTn id="27" dur="500"/>
                                        <p:tgtEl>
                                          <p:spTgt spid="10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243">
                                            <p:txEl>
                                              <p:pRg st="5" end="5"/>
                                            </p:txEl>
                                          </p:spTgt>
                                        </p:tgtEl>
                                        <p:attrNameLst>
                                          <p:attrName>style.visibility</p:attrName>
                                        </p:attrNameLst>
                                      </p:cBhvr>
                                      <p:to>
                                        <p:strVal val="visible"/>
                                      </p:to>
                                    </p:set>
                                    <p:animEffect transition="in" filter="blinds(horizontal)">
                                      <p:cBhvr>
                                        <p:cTn id="32"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zh-CN" sz="4800" dirty="0">
                <a:latin typeface="华文新魏" panose="02010800040101010101" pitchFamily="2" charset="-122"/>
              </a:rPr>
              <a:t>1.资源管理</a:t>
            </a:r>
            <a:r>
              <a:rPr lang="en-US" altLang="zh-CN" sz="4800" dirty="0" smtClean="0">
                <a:latin typeface="华文新魏" panose="02010800040101010101" pitchFamily="2" charset="-122"/>
              </a:rPr>
              <a:t>—</a:t>
            </a:r>
            <a:r>
              <a:rPr lang="en-US" altLang="zh-CN" sz="4800" dirty="0" smtClean="0">
                <a:latin typeface="华文新魏" panose="02010800040101010101" pitchFamily="2" charset="-122"/>
                <a:ea typeface="华文新魏" panose="02010800040101010101" pitchFamily="2" charset="-122"/>
              </a:rPr>
              <a:t>(2) </a:t>
            </a:r>
            <a:r>
              <a:rPr lang="zh-CN" altLang="en-US" sz="4800" dirty="0" smtClean="0">
                <a:latin typeface="华文新魏" panose="02010800040101010101" pitchFamily="2" charset="-122"/>
                <a:ea typeface="华文新魏" panose="02010800040101010101" pitchFamily="2" charset="-122"/>
              </a:rPr>
              <a:t>虚拟</a:t>
            </a:r>
            <a:r>
              <a:rPr lang="zh-CN" altLang="en-US" dirty="0" smtClean="0"/>
              <a:t> </a:t>
            </a:r>
            <a:endParaRPr lang="zh-CN" altLang="en-US" dirty="0" smtClean="0"/>
          </a:p>
        </p:txBody>
      </p:sp>
      <p:sp>
        <p:nvSpPr>
          <p:cNvPr id="12291" name="Rectangle 3"/>
          <p:cNvSpPr>
            <a:spLocks noGrp="1" noChangeArrowheads="1"/>
          </p:cNvSpPr>
          <p:nvPr>
            <p:ph idx="1"/>
          </p:nvPr>
        </p:nvSpPr>
        <p:spPr>
          <a:xfrm>
            <a:off x="539750" y="1341438"/>
            <a:ext cx="8353425" cy="5183187"/>
          </a:xfrm>
        </p:spPr>
        <p:txBody>
          <a:bodyPr/>
          <a:lstStyle/>
          <a:p>
            <a:pPr eaLnBrk="1" hangingPunct="1"/>
            <a:r>
              <a:rPr lang="zh-CN" altLang="en-US" sz="3600" dirty="0" smtClean="0">
                <a:latin typeface="华文新魏" panose="02010800040101010101" pitchFamily="2" charset="-122"/>
                <a:ea typeface="华文新魏" panose="02010800040101010101" pitchFamily="2" charset="-122"/>
              </a:rPr>
              <a:t>资源</a:t>
            </a:r>
            <a:r>
              <a:rPr lang="zh-CN" altLang="en-US" sz="3600" dirty="0" smtClean="0">
                <a:latin typeface="华文新魏" panose="02010800040101010101" pitchFamily="2" charset="-122"/>
                <a:ea typeface="华文新魏" panose="02010800040101010101" pitchFamily="2" charset="-122"/>
              </a:rPr>
              <a:t>转化、模拟或整合技术，可将物理上的一个资源变成逻辑上的多个对应物</a:t>
            </a:r>
            <a:r>
              <a:rPr lang="en-US" altLang="zh-CN" sz="3600" dirty="0" smtClean="0">
                <a:latin typeface="华文新魏" panose="02010800040101010101" pitchFamily="2" charset="-122"/>
                <a:ea typeface="华文新魏" panose="02010800040101010101" pitchFamily="2" charset="-122"/>
              </a:rPr>
              <a:t>(或</a:t>
            </a:r>
            <a:r>
              <a:rPr lang="zh-CN" altLang="en-US" sz="3600" dirty="0" smtClean="0">
                <a:latin typeface="华文新魏" panose="02010800040101010101" pitchFamily="2" charset="-122"/>
                <a:ea typeface="华文新魏" panose="02010800040101010101" pitchFamily="2" charset="-122"/>
              </a:rPr>
              <a:t>物理上</a:t>
            </a:r>
            <a:r>
              <a:rPr lang="en-US" altLang="zh-CN" sz="3600" dirty="0" err="1" smtClean="0">
                <a:latin typeface="华文新魏" panose="02010800040101010101" pitchFamily="2" charset="-122"/>
                <a:ea typeface="华文新魏" panose="02010800040101010101" pitchFamily="2" charset="-122"/>
              </a:rPr>
              <a:t>多个变成</a:t>
            </a:r>
            <a:r>
              <a:rPr lang="zh-CN" altLang="en-US" sz="3600" dirty="0" smtClean="0">
                <a:latin typeface="华文新魏" panose="02010800040101010101" pitchFamily="2" charset="-122"/>
                <a:ea typeface="华文新魏" panose="02010800040101010101" pitchFamily="2" charset="-122"/>
              </a:rPr>
              <a:t>逻辑上</a:t>
            </a:r>
            <a:r>
              <a:rPr lang="en-US" altLang="zh-CN" sz="3600" dirty="0" err="1" smtClean="0">
                <a:latin typeface="华文新魏" panose="02010800040101010101" pitchFamily="2" charset="-122"/>
                <a:ea typeface="华文新魏" panose="02010800040101010101" pitchFamily="2" charset="-122"/>
              </a:rPr>
              <a:t>一个</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 。</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空分复用分割实际存在的物理资源，虚拟实现虚构假想的虚拟同类资源。</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资源虚拟例子</a:t>
            </a:r>
            <a:endParaRPr lang="en-US" altLang="zh-CN" sz="3600"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虚拟设备、虚拟主存、虚拟文件、虚拟屏幕</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终端</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、虚拟信道  。</a:t>
            </a:r>
            <a:endParaRPr lang="zh-CN" altLang="en-US"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checkerboard(across)">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12" dur="500"/>
                                        <p:tgtEl>
                                          <p:spTgt spid="12291">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5" dur="500"/>
                                        <p:tgtEl>
                                          <p:spTgt spid="12291">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2291">
                                            <p:txEl>
                                              <p:pRg st="3" end="3"/>
                                            </p:txEl>
                                          </p:spTgt>
                                        </p:tgtEl>
                                        <p:attrNameLst>
                                          <p:attrName>style.visibility</p:attrName>
                                        </p:attrNameLst>
                                      </p:cBhvr>
                                      <p:to>
                                        <p:strVal val="visible"/>
                                      </p:to>
                                    </p:set>
                                    <p:animEffect transition="in" filter="checkerboard(across)">
                                      <p:cBhvr>
                                        <p:cTn id="18" dur="500"/>
                                        <p:tgtEl>
                                          <p:spTgt spid="12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tLang="zh-CN" sz="4800" dirty="0">
                <a:latin typeface="华文新魏" panose="02010800040101010101" pitchFamily="2" charset="-122"/>
              </a:rPr>
              <a:t>1.资源管理</a:t>
            </a:r>
            <a:r>
              <a:rPr lang="en-US" altLang="zh-CN" sz="4800" dirty="0" smtClean="0">
                <a:latin typeface="华文新魏" panose="02010800040101010101" pitchFamily="2" charset="-122"/>
              </a:rPr>
              <a:t>—(</a:t>
            </a:r>
            <a:r>
              <a:rPr lang="en-US" altLang="zh-CN" sz="4800" dirty="0" smtClean="0">
                <a:latin typeface="华文新魏" panose="02010800040101010101" pitchFamily="2" charset="-122"/>
                <a:ea typeface="华文新魏" panose="02010800040101010101" pitchFamily="2" charset="-122"/>
              </a:rPr>
              <a:t>3) </a:t>
            </a:r>
            <a:r>
              <a:rPr lang="zh-CN" altLang="en-US" sz="4800" dirty="0" smtClean="0">
                <a:latin typeface="华文新魏" panose="02010800040101010101" pitchFamily="2" charset="-122"/>
                <a:ea typeface="华文新魏" panose="02010800040101010101" pitchFamily="2" charset="-122"/>
              </a:rPr>
              <a:t>抽象</a:t>
            </a:r>
            <a:endParaRPr lang="zh-CN" altLang="en-US" sz="4800" dirty="0" smtClean="0">
              <a:latin typeface="华文新魏" panose="02010800040101010101" pitchFamily="2" charset="-122"/>
              <a:ea typeface="华文新魏" panose="02010800040101010101" pitchFamily="2" charset="-122"/>
            </a:endParaRPr>
          </a:p>
        </p:txBody>
      </p:sp>
      <p:sp>
        <p:nvSpPr>
          <p:cNvPr id="13315" name="Rectangle 3"/>
          <p:cNvSpPr>
            <a:spLocks noGrp="1" noChangeArrowheads="1"/>
          </p:cNvSpPr>
          <p:nvPr>
            <p:ph idx="1"/>
          </p:nvPr>
        </p:nvSpPr>
        <p:spPr>
          <a:xfrm>
            <a:off x="468313" y="1341438"/>
            <a:ext cx="8351837" cy="5111750"/>
          </a:xfrm>
        </p:spPr>
        <p:txBody>
          <a:bodyPr/>
          <a:lstStyle/>
          <a:p>
            <a:pPr eaLnBrk="1" hangingPunct="1"/>
            <a:r>
              <a:rPr lang="zh-CN" altLang="en-US" sz="4000" dirty="0" smtClean="0">
                <a:latin typeface="华文新魏" panose="02010800040101010101" pitchFamily="2" charset="-122"/>
                <a:ea typeface="华文新魏" panose="02010800040101010101" pitchFamily="2" charset="-122"/>
              </a:rPr>
              <a:t>资源抽象用于处理系统的复杂性，重点解决资源的易用性。</a:t>
            </a:r>
            <a:endParaRPr lang="zh-CN" altLang="en-US" sz="4000" dirty="0" smtClean="0">
              <a:latin typeface="华文新魏" panose="02010800040101010101" pitchFamily="2" charset="-122"/>
              <a:ea typeface="华文新魏" panose="02010800040101010101" pitchFamily="2" charset="-122"/>
            </a:endParaRPr>
          </a:p>
          <a:p>
            <a:pPr eaLnBrk="1" hangingPunct="1"/>
            <a:r>
              <a:rPr lang="zh-CN" altLang="en-US" sz="4000" dirty="0" smtClean="0">
                <a:ea typeface="华文新魏" panose="02010800040101010101" pitchFamily="2" charset="-122"/>
              </a:rPr>
              <a:t>资源抽象指通过创建软件来屏蔽硬件资源的物理特性和接口细节，简化对硬件资源的操作、控制和使用的一类技术。</a:t>
            </a:r>
            <a:endParaRPr lang="zh-CN" altLang="en-US" sz="4000" dirty="0" smtClean="0">
              <a:ea typeface="华文新魏" panose="02010800040101010101" pitchFamily="2" charset="-122"/>
            </a:endParaRPr>
          </a:p>
          <a:p>
            <a:pPr eaLnBrk="1" hangingPunct="1"/>
            <a:r>
              <a:rPr lang="zh-CN" altLang="en-US" dirty="0" smtClean="0"/>
              <a:t> </a:t>
            </a:r>
            <a:r>
              <a:rPr lang="zh-CN" altLang="en-US" sz="4000" dirty="0" smtClean="0">
                <a:ea typeface="华文新魏" panose="02010800040101010101" pitchFamily="2" charset="-122"/>
              </a:rPr>
              <a:t>单级资源抽象与多级资源抽象。</a:t>
            </a:r>
            <a:endParaRPr lang="zh-CN" altLang="en-US" sz="4000" dirty="0" smtClean="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heel(4)">
                                      <p:cBhvr>
                                        <p:cTn id="7" dur="2000"/>
                                        <p:tgtEl>
                                          <p:spTgt spid="13315">
                                            <p:txEl>
                                              <p:pRg st="0" end="0"/>
                                            </p:txEl>
                                          </p:spTgt>
                                        </p:tgtEl>
                                      </p:cBhvr>
                                    </p:animEffect>
                                  </p:childTnLst>
                                </p:cTn>
                              </p:par>
                              <p:par>
                                <p:cTn id="8" presetID="21" presetClass="entr" presetSubtype="4" fill="hold"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wheel(4)">
                                      <p:cBhvr>
                                        <p:cTn id="10" dur="2000"/>
                                        <p:tgtEl>
                                          <p:spTgt spid="13315">
                                            <p:txEl>
                                              <p:pRg st="1" end="1"/>
                                            </p:txEl>
                                          </p:spTgt>
                                        </p:tgtEl>
                                      </p:cBhvr>
                                    </p:animEffect>
                                  </p:childTnLst>
                                </p:cTn>
                              </p:par>
                              <p:par>
                                <p:cTn id="11" presetID="21" presetClass="entr" presetSubtype="4" fill="hold"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Effect transition="in" filter="wheel(4)">
                                      <p:cBhvr>
                                        <p:cTn id="13" dur="20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8" name="Group 29"/>
          <p:cNvGrpSpPr/>
          <p:nvPr/>
        </p:nvGrpSpPr>
        <p:grpSpPr bwMode="auto">
          <a:xfrm>
            <a:off x="1405399" y="2259863"/>
            <a:ext cx="2734553" cy="3949574"/>
            <a:chOff x="3390" y="3715"/>
            <a:chExt cx="1280" cy="2401"/>
          </a:xfrm>
        </p:grpSpPr>
        <p:grpSp>
          <p:nvGrpSpPr>
            <p:cNvPr id="31760" name="Group 34"/>
            <p:cNvGrpSpPr/>
            <p:nvPr/>
          </p:nvGrpSpPr>
          <p:grpSpPr bwMode="auto">
            <a:xfrm>
              <a:off x="3390" y="4713"/>
              <a:ext cx="1280" cy="1403"/>
              <a:chOff x="3390" y="4807"/>
              <a:chExt cx="1280" cy="1403"/>
            </a:xfrm>
          </p:grpSpPr>
          <p:sp>
            <p:nvSpPr>
              <p:cNvPr id="31765" name="Oval 38"/>
              <p:cNvSpPr>
                <a:spLocks noChangeArrowheads="1"/>
              </p:cNvSpPr>
              <p:nvPr/>
            </p:nvSpPr>
            <p:spPr bwMode="auto">
              <a:xfrm>
                <a:off x="3390" y="4807"/>
                <a:ext cx="1280" cy="1403"/>
              </a:xfrm>
              <a:prstGeom prst="ellipse">
                <a:avLst/>
              </a:prstGeom>
              <a:solidFill>
                <a:srgbClr val="99FFCC"/>
              </a:solidFill>
              <a:ln w="9525">
                <a:solidFill>
                  <a:srgbClr val="000000"/>
                </a:solidFill>
                <a:prstDash val="dash"/>
                <a:round/>
              </a:ln>
            </p:spPr>
            <p:txBody>
              <a:bodyPr/>
              <a:lstStyle/>
              <a:p>
                <a:endParaRPr lang="zh-CN" altLang="en-US"/>
              </a:p>
            </p:txBody>
          </p:sp>
          <p:grpSp>
            <p:nvGrpSpPr>
              <p:cNvPr id="31766" name="Group 35"/>
              <p:cNvGrpSpPr/>
              <p:nvPr/>
            </p:nvGrpSpPr>
            <p:grpSpPr bwMode="auto">
              <a:xfrm>
                <a:off x="3539" y="5117"/>
                <a:ext cx="1001" cy="773"/>
                <a:chOff x="3509" y="4887"/>
                <a:chExt cx="1001" cy="773"/>
              </a:xfrm>
            </p:grpSpPr>
            <p:sp>
              <p:nvSpPr>
                <p:cNvPr id="14373" name="Text Box 37"/>
                <p:cNvSpPr txBox="1">
                  <a:spLocks noChangeArrowheads="1"/>
                </p:cNvSpPr>
                <p:nvPr/>
              </p:nvSpPr>
              <p:spPr bwMode="auto">
                <a:xfrm>
                  <a:off x="3509" y="4887"/>
                  <a:ext cx="1001" cy="773"/>
                </a:xfrm>
                <a:prstGeom prst="rect">
                  <a:avLst/>
                </a:prstGeom>
                <a:solidFill>
                  <a:srgbClr val="CC99FF"/>
                </a:solidFill>
                <a:ln w="9525">
                  <a:solidFill>
                    <a:srgbClr val="CC99FF"/>
                  </a:solidFill>
                  <a:miter lim="800000"/>
                </a:ln>
              </p:spPr>
              <p:txBody>
                <a:bodyPr/>
                <a:lstStyle/>
                <a:p>
                  <a:pPr indent="95250" eaLnBrk="0" hangingPunct="0">
                    <a:defRPr/>
                  </a:pPr>
                  <a:r>
                    <a:rPr lang="zh-CN" altLang="en-US" sz="2800" dirty="0">
                      <a:solidFill>
                        <a:schemeClr val="tx2"/>
                      </a:solidFill>
                      <a:latin typeface="华文新魏" panose="02010800040101010101" pitchFamily="2" charset="-122"/>
                      <a:ea typeface="华文新魏" panose="02010800040101010101" pitchFamily="2" charset="-122"/>
                      <a:cs typeface="+mj-cs"/>
                    </a:rPr>
                    <a:t>物理接口</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a:p>
                  <a:pPr indent="95250" eaLnBrk="0" hangingPunct="0">
                    <a:defRPr/>
                  </a:pPr>
                  <a:r>
                    <a:rPr lang="zh-CN" altLang="en-US" sz="2800" dirty="0">
                      <a:solidFill>
                        <a:schemeClr val="tx2"/>
                      </a:solidFill>
                      <a:latin typeface="华文新魏" panose="02010800040101010101" pitchFamily="2" charset="-122"/>
                      <a:ea typeface="华文新魏" panose="02010800040101010101" pitchFamily="2" charset="-122"/>
                      <a:cs typeface="+mj-cs"/>
                    </a:rPr>
                    <a:t>    设备  </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p:txBody>
            </p:sp>
            <p:cxnSp>
              <p:nvCxnSpPr>
                <p:cNvPr id="31768" name="AutoShape 36"/>
                <p:cNvCxnSpPr>
                  <a:cxnSpLocks noChangeShapeType="1"/>
                </p:cNvCxnSpPr>
                <p:nvPr/>
              </p:nvCxnSpPr>
              <p:spPr bwMode="auto">
                <a:xfrm>
                  <a:off x="3509" y="5170"/>
                  <a:ext cx="1001" cy="0"/>
                </a:xfrm>
                <a:prstGeom prst="straightConnector1">
                  <a:avLst/>
                </a:prstGeom>
                <a:noFill/>
                <a:ln w="9525">
                  <a:solidFill>
                    <a:srgbClr val="000000"/>
                  </a:solidFill>
                  <a:prstDash val="dash"/>
                  <a:round/>
                </a:ln>
              </p:spPr>
            </p:cxnSp>
          </p:grpSp>
        </p:grpSp>
        <p:sp>
          <p:nvSpPr>
            <p:cNvPr id="31761" name="AutoShape 33"/>
            <p:cNvSpPr>
              <a:spLocks noChangeArrowheads="1"/>
            </p:cNvSpPr>
            <p:nvPr/>
          </p:nvSpPr>
          <p:spPr bwMode="auto">
            <a:xfrm>
              <a:off x="3981" y="4660"/>
              <a:ext cx="140" cy="363"/>
            </a:xfrm>
            <a:prstGeom prst="downArrow">
              <a:avLst>
                <a:gd name="adj1" fmla="val 50000"/>
                <a:gd name="adj2" fmla="val 64821"/>
              </a:avLst>
            </a:prstGeom>
            <a:solidFill>
              <a:srgbClr val="FFFFFF"/>
            </a:solidFill>
            <a:ln w="9525">
              <a:solidFill>
                <a:srgbClr val="000000"/>
              </a:solidFill>
              <a:miter lim="800000"/>
            </a:ln>
          </p:spPr>
          <p:txBody>
            <a:bodyPr/>
            <a:lstStyle/>
            <a:p>
              <a:endParaRPr lang="zh-CN" altLang="en-US"/>
            </a:p>
          </p:txBody>
        </p:sp>
        <p:sp>
          <p:nvSpPr>
            <p:cNvPr id="14368" name="Text Box 32"/>
            <p:cNvSpPr txBox="1">
              <a:spLocks noChangeArrowheads="1"/>
            </p:cNvSpPr>
            <p:nvPr/>
          </p:nvSpPr>
          <p:spPr bwMode="auto">
            <a:xfrm>
              <a:off x="3737" y="3715"/>
              <a:ext cx="664" cy="345"/>
            </a:xfrm>
            <a:prstGeom prst="rect">
              <a:avLst/>
            </a:prstGeom>
            <a:solidFill>
              <a:srgbClr val="99FFCC"/>
            </a:solidFill>
            <a:ln w="9525">
              <a:solidFill>
                <a:srgbClr val="000000"/>
              </a:solidFill>
              <a:miter lim="800000"/>
            </a:ln>
          </p:spPr>
          <p:txBody>
            <a:bodyPr/>
            <a:lstStyle/>
            <a:p>
              <a:pPr eaLnBrk="0" hangingPunct="0">
                <a:defRPr/>
              </a:pPr>
              <a:r>
                <a:rPr lang="en-US" altLang="zh-CN" sz="2800" dirty="0">
                  <a:solidFill>
                    <a:schemeClr val="tx2"/>
                  </a:solidFill>
                  <a:latin typeface="华文新魏" panose="02010800040101010101" pitchFamily="2" charset="-122"/>
                  <a:ea typeface="华文新魏" panose="02010800040101010101" pitchFamily="2" charset="-122"/>
                  <a:cs typeface="+mj-cs"/>
                </a:rPr>
                <a:t>  </a:t>
              </a:r>
              <a:r>
                <a:rPr lang="zh-CN" altLang="zh-CN" sz="2800" dirty="0">
                  <a:solidFill>
                    <a:schemeClr val="tx2"/>
                  </a:solidFill>
                  <a:latin typeface="华文新魏" panose="02010800040101010101" pitchFamily="2" charset="-122"/>
                  <a:ea typeface="华文新魏" panose="02010800040101010101" pitchFamily="2" charset="-122"/>
                  <a:cs typeface="+mj-cs"/>
                </a:rPr>
                <a:t>用户</a:t>
              </a:r>
              <a:endParaRPr lang="zh-CN" altLang="zh-CN" sz="2800" dirty="0">
                <a:solidFill>
                  <a:schemeClr val="tx2"/>
                </a:solidFill>
                <a:latin typeface="华文新魏" panose="02010800040101010101" pitchFamily="2" charset="-122"/>
                <a:ea typeface="华文新魏" panose="02010800040101010101" pitchFamily="2" charset="-122"/>
                <a:cs typeface="+mj-cs"/>
              </a:endParaRPr>
            </a:p>
          </p:txBody>
        </p:sp>
        <p:sp>
          <p:nvSpPr>
            <p:cNvPr id="14367" name="Text Box 31"/>
            <p:cNvSpPr txBox="1">
              <a:spLocks noChangeArrowheads="1"/>
            </p:cNvSpPr>
            <p:nvPr/>
          </p:nvSpPr>
          <p:spPr bwMode="auto">
            <a:xfrm>
              <a:off x="3450" y="4322"/>
              <a:ext cx="1220" cy="339"/>
            </a:xfrm>
            <a:prstGeom prst="rect">
              <a:avLst/>
            </a:prstGeom>
            <a:solidFill>
              <a:srgbClr val="FFC000"/>
            </a:solidFill>
            <a:ln w="9525">
              <a:solidFill>
                <a:srgbClr val="99FFCC"/>
              </a:solidFill>
              <a:miter lim="800000"/>
            </a:ln>
          </p:spPr>
          <p:txBody>
            <a:bodyPr/>
            <a:lstStyle/>
            <a:p>
              <a:pPr eaLnBrk="0" hangingPunct="0">
                <a:defRPr/>
              </a:pPr>
              <a:r>
                <a:rPr lang="en-US" altLang="zh-CN" sz="2800" dirty="0">
                  <a:solidFill>
                    <a:schemeClr val="tx2"/>
                  </a:solidFill>
                  <a:latin typeface="华文新魏" panose="02010800040101010101" pitchFamily="2" charset="-122"/>
                  <a:ea typeface="华文新魏" panose="02010800040101010101" pitchFamily="2" charset="-122"/>
                  <a:cs typeface="+mj-cs"/>
                </a:rPr>
                <a:t>  I/O</a:t>
              </a:r>
              <a:r>
                <a:rPr lang="zh-CN" altLang="en-US" sz="2800" dirty="0">
                  <a:solidFill>
                    <a:schemeClr val="tx2"/>
                  </a:solidFill>
                  <a:latin typeface="华文新魏" panose="02010800040101010101" pitchFamily="2" charset="-122"/>
                  <a:ea typeface="华文新魏" panose="02010800040101010101" pitchFamily="2" charset="-122"/>
                  <a:cs typeface="+mj-cs"/>
                </a:rPr>
                <a:t>机器指令</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a:p>
              <a:pPr eaLnBrk="0" hangingPunct="0">
                <a:defRPr/>
              </a:pPr>
              <a:endParaRPr lang="zh-CN" altLang="en-US" dirty="0">
                <a:ea typeface="宋体" panose="02010600030101010101" pitchFamily="2" charset="-122"/>
              </a:endParaRPr>
            </a:p>
          </p:txBody>
        </p:sp>
        <p:cxnSp>
          <p:nvCxnSpPr>
            <p:cNvPr id="31764" name="AutoShape 30"/>
            <p:cNvCxnSpPr>
              <a:cxnSpLocks noChangeShapeType="1"/>
            </p:cNvCxnSpPr>
            <p:nvPr/>
          </p:nvCxnSpPr>
          <p:spPr bwMode="auto">
            <a:xfrm>
              <a:off x="4071" y="4063"/>
              <a:ext cx="1" cy="247"/>
            </a:xfrm>
            <a:prstGeom prst="straightConnector1">
              <a:avLst/>
            </a:prstGeom>
            <a:noFill/>
            <a:ln w="9525">
              <a:solidFill>
                <a:srgbClr val="000000"/>
              </a:solidFill>
              <a:round/>
              <a:tailEnd type="triangle" w="med" len="med"/>
            </a:ln>
          </p:spPr>
        </p:cxnSp>
      </p:grpSp>
      <p:sp>
        <p:nvSpPr>
          <p:cNvPr id="31745" name="标题 1"/>
          <p:cNvSpPr>
            <a:spLocks noGrp="1"/>
          </p:cNvSpPr>
          <p:nvPr>
            <p:ph type="title"/>
          </p:nvPr>
        </p:nvSpPr>
        <p:spPr>
          <a:xfrm>
            <a:off x="903288" y="549275"/>
            <a:ext cx="7772400" cy="863600"/>
          </a:xfrm>
        </p:spPr>
        <p:txBody>
          <a:bodyPr/>
          <a:lstStyle/>
          <a:p>
            <a:r>
              <a:rPr lang="zh-CN" altLang="en-US" sz="4000" dirty="0" smtClean="0">
                <a:latin typeface="华文新魏" panose="02010800040101010101" pitchFamily="2" charset="-122"/>
                <a:ea typeface="华文新魏" panose="02010800040101010101" pitchFamily="2" charset="-122"/>
              </a:rPr>
              <a:t>设备</a:t>
            </a:r>
            <a:r>
              <a:rPr lang="zh-CN" altLang="zh-CN" sz="4000" dirty="0" smtClean="0">
                <a:latin typeface="华文新魏" panose="02010800040101010101" pitchFamily="2" charset="-122"/>
                <a:ea typeface="华文新魏" panose="02010800040101010101" pitchFamily="2" charset="-122"/>
              </a:rPr>
              <a:t>抽象接口</a:t>
            </a:r>
            <a:r>
              <a:rPr lang="en-US" altLang="zh-CN" sz="4000" dirty="0" smtClean="0">
                <a:latin typeface="华文新魏" panose="02010800040101010101" pitchFamily="2" charset="-122"/>
                <a:ea typeface="华文新魏" panose="02010800040101010101" pitchFamily="2" charset="-122"/>
              </a:rPr>
              <a:t>(</a:t>
            </a:r>
            <a:r>
              <a:rPr lang="zh-CN" altLang="zh-CN" sz="2800" dirty="0" smtClean="0">
                <a:latin typeface="华文新魏" panose="02010800040101010101" pitchFamily="2" charset="-122"/>
                <a:ea typeface="华文新魏" panose="02010800040101010101" pitchFamily="2" charset="-122"/>
              </a:rPr>
              <a:t>隐蔽</a:t>
            </a:r>
            <a:r>
              <a:rPr lang="en-US" altLang="zh-CN" sz="2800" dirty="0" smtClean="0">
                <a:latin typeface="华文新魏" panose="02010800040101010101" pitchFamily="2" charset="-122"/>
                <a:ea typeface="华文新魏" panose="02010800040101010101" pitchFamily="2" charset="-122"/>
              </a:rPr>
              <a:t>I/O</a:t>
            </a:r>
            <a:r>
              <a:rPr lang="zh-CN" altLang="zh-CN" sz="2800" dirty="0" smtClean="0">
                <a:latin typeface="华文新魏" panose="02010800040101010101" pitchFamily="2" charset="-122"/>
                <a:ea typeface="华文新魏" panose="02010800040101010101" pitchFamily="2" charset="-122"/>
              </a:rPr>
              <a:t>操作实现细节</a:t>
            </a:r>
            <a:r>
              <a:rPr lang="en-US" altLang="zh-CN" sz="4000" dirty="0" smtClean="0">
                <a:latin typeface="华文新魏" panose="02010800040101010101" pitchFamily="2" charset="-122"/>
                <a:ea typeface="华文新魏" panose="02010800040101010101" pitchFamily="2" charset="-122"/>
              </a:rPr>
              <a:t>)</a:t>
            </a:r>
            <a:br>
              <a:rPr lang="zh-CN" altLang="zh-CN" dirty="0" smtClean="0"/>
            </a:br>
            <a:endParaRPr lang="zh-CN" altLang="en-US" dirty="0" smtClean="0"/>
          </a:p>
        </p:txBody>
      </p:sp>
      <p:sp>
        <p:nvSpPr>
          <p:cNvPr id="31746" name="Rectangle 39"/>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pSp>
        <p:nvGrpSpPr>
          <p:cNvPr id="31749" name="Group 18"/>
          <p:cNvGrpSpPr/>
          <p:nvPr/>
        </p:nvGrpSpPr>
        <p:grpSpPr bwMode="auto">
          <a:xfrm>
            <a:off x="5036711" y="1054100"/>
            <a:ext cx="3567737" cy="5543550"/>
            <a:chOff x="6140" y="3560"/>
            <a:chExt cx="1670" cy="3370"/>
          </a:xfrm>
        </p:grpSpPr>
        <p:sp>
          <p:nvSpPr>
            <p:cNvPr id="31750" name="Oval 28"/>
            <p:cNvSpPr>
              <a:spLocks noChangeArrowheads="1"/>
            </p:cNvSpPr>
            <p:nvPr/>
          </p:nvSpPr>
          <p:spPr bwMode="auto">
            <a:xfrm>
              <a:off x="6140" y="4860"/>
              <a:ext cx="1670" cy="2070"/>
            </a:xfrm>
            <a:prstGeom prst="ellipse">
              <a:avLst/>
            </a:prstGeom>
            <a:solidFill>
              <a:srgbClr val="00CCFF"/>
            </a:solidFill>
            <a:ln w="9525">
              <a:solidFill>
                <a:srgbClr val="000000"/>
              </a:solidFill>
              <a:prstDash val="dash"/>
              <a:round/>
            </a:ln>
          </p:spPr>
          <p:txBody>
            <a:bodyPr/>
            <a:lstStyle/>
            <a:p>
              <a:endParaRPr lang="zh-CN" altLang="en-US"/>
            </a:p>
          </p:txBody>
        </p:sp>
        <p:sp>
          <p:nvSpPr>
            <p:cNvPr id="14363" name="Text Box 27"/>
            <p:cNvSpPr txBox="1">
              <a:spLocks noChangeArrowheads="1"/>
            </p:cNvSpPr>
            <p:nvPr/>
          </p:nvSpPr>
          <p:spPr bwMode="auto">
            <a:xfrm>
              <a:off x="6316" y="4170"/>
              <a:ext cx="1315" cy="576"/>
            </a:xfrm>
            <a:prstGeom prst="rect">
              <a:avLst/>
            </a:prstGeom>
            <a:solidFill>
              <a:srgbClr val="00CCFF"/>
            </a:solidFill>
            <a:ln w="9525">
              <a:solidFill>
                <a:srgbClr val="000000"/>
              </a:solidFill>
              <a:miter lim="800000"/>
            </a:ln>
          </p:spPr>
          <p:txBody>
            <a:bodyPr/>
            <a:lstStyle/>
            <a:p>
              <a:pPr eaLnBrk="0" hangingPunct="0">
                <a:defRPr/>
              </a:pPr>
              <a:r>
                <a:rPr lang="en-US" altLang="zh-CN" sz="2800" dirty="0">
                  <a:solidFill>
                    <a:schemeClr val="tx2"/>
                  </a:solidFill>
                  <a:latin typeface="华文新魏" panose="02010800040101010101" pitchFamily="2" charset="-122"/>
                  <a:ea typeface="华文新魏" panose="02010800040101010101" pitchFamily="2" charset="-122"/>
                  <a:cs typeface="+mj-cs"/>
                </a:rPr>
                <a:t>  I/O</a:t>
              </a:r>
              <a:r>
                <a:rPr lang="zh-CN" altLang="en-US" sz="2800" dirty="0">
                  <a:solidFill>
                    <a:schemeClr val="tx2"/>
                  </a:solidFill>
                  <a:latin typeface="华文新魏" panose="02010800040101010101" pitchFamily="2" charset="-122"/>
                  <a:ea typeface="华文新魏" panose="02010800040101010101" pitchFamily="2" charset="-122"/>
                  <a:cs typeface="+mj-cs"/>
                </a:rPr>
                <a:t>系统调用</a:t>
              </a:r>
              <a:r>
                <a:rPr lang="en-US" altLang="zh-CN" sz="2800" dirty="0">
                  <a:solidFill>
                    <a:schemeClr val="tx2"/>
                  </a:solidFill>
                  <a:latin typeface="华文新魏" panose="02010800040101010101" pitchFamily="2" charset="-122"/>
                  <a:ea typeface="华文新魏" panose="02010800040101010101" pitchFamily="2" charset="-122"/>
                  <a:cs typeface="+mj-cs"/>
                </a:rPr>
                <a:t>read( ),write( )</a:t>
              </a:r>
              <a:endParaRPr lang="en-US" altLang="zh-CN" sz="2800" dirty="0">
                <a:solidFill>
                  <a:schemeClr val="tx2"/>
                </a:solidFill>
                <a:latin typeface="华文新魏" panose="02010800040101010101" pitchFamily="2" charset="-122"/>
                <a:ea typeface="华文新魏" panose="02010800040101010101" pitchFamily="2" charset="-122"/>
                <a:cs typeface="+mj-cs"/>
              </a:endParaRPr>
            </a:p>
            <a:p>
              <a:pPr eaLnBrk="0" hangingPunct="0">
                <a:defRPr/>
              </a:pPr>
              <a:endParaRPr lang="en-US" altLang="zh-CN" sz="2800" dirty="0">
                <a:solidFill>
                  <a:schemeClr val="tx2"/>
                </a:solidFill>
                <a:latin typeface="华文新魏" panose="02010800040101010101" pitchFamily="2" charset="-122"/>
                <a:ea typeface="华文新魏" panose="02010800040101010101" pitchFamily="2" charset="-122"/>
                <a:cs typeface="+mj-cs"/>
              </a:endParaRPr>
            </a:p>
          </p:txBody>
        </p:sp>
        <p:sp>
          <p:nvSpPr>
            <p:cNvPr id="14362" name="Text Box 26"/>
            <p:cNvSpPr txBox="1">
              <a:spLocks noChangeArrowheads="1"/>
            </p:cNvSpPr>
            <p:nvPr/>
          </p:nvSpPr>
          <p:spPr bwMode="auto">
            <a:xfrm>
              <a:off x="6375" y="5204"/>
              <a:ext cx="1192" cy="566"/>
            </a:xfrm>
            <a:prstGeom prst="rect">
              <a:avLst/>
            </a:prstGeom>
            <a:solidFill>
              <a:srgbClr val="FFC000"/>
            </a:solidFill>
            <a:ln w="9525">
              <a:solidFill>
                <a:srgbClr val="000000"/>
              </a:solidFill>
              <a:miter lim="800000"/>
            </a:ln>
          </p:spPr>
          <p:txBody>
            <a:bodyPr/>
            <a:lstStyle/>
            <a:p>
              <a:pPr indent="47625" eaLnBrk="0" hangingPunct="0">
                <a:defRPr/>
              </a:pPr>
              <a:r>
                <a:rPr lang="en-US" altLang="zh-CN" sz="2800" dirty="0">
                  <a:solidFill>
                    <a:schemeClr val="tx2"/>
                  </a:solidFill>
                  <a:latin typeface="华文新魏" panose="02010800040101010101" pitchFamily="2" charset="-122"/>
                  <a:ea typeface="华文新魏" panose="02010800040101010101" pitchFamily="2" charset="-122"/>
                  <a:cs typeface="+mj-cs"/>
                </a:rPr>
                <a:t>I/O</a:t>
              </a:r>
              <a:r>
                <a:rPr lang="zh-CN" altLang="en-US" sz="2800" dirty="0">
                  <a:solidFill>
                    <a:schemeClr val="tx2"/>
                  </a:solidFill>
                  <a:latin typeface="华文新魏" panose="02010800040101010101" pitchFamily="2" charset="-122"/>
                  <a:ea typeface="华文新魏" panose="02010800040101010101" pitchFamily="2" charset="-122"/>
                  <a:cs typeface="+mj-cs"/>
                </a:rPr>
                <a:t>软件及设</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a:p>
              <a:pPr indent="47625" eaLnBrk="0" hangingPunct="0">
                <a:defRPr/>
              </a:pPr>
              <a:r>
                <a:rPr lang="zh-CN" altLang="en-US" sz="2800" dirty="0">
                  <a:solidFill>
                    <a:schemeClr val="tx2"/>
                  </a:solidFill>
                  <a:latin typeface="华文新魏" panose="02010800040101010101" pitchFamily="2" charset="-122"/>
                  <a:ea typeface="华文新魏" panose="02010800040101010101" pitchFamily="2" charset="-122"/>
                  <a:cs typeface="+mj-cs"/>
                </a:rPr>
                <a:t> 备驱动程序</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p:txBody>
        </p:sp>
        <p:sp>
          <p:nvSpPr>
            <p:cNvPr id="14361" name="Text Box 25"/>
            <p:cNvSpPr txBox="1">
              <a:spLocks noChangeArrowheads="1"/>
            </p:cNvSpPr>
            <p:nvPr/>
          </p:nvSpPr>
          <p:spPr bwMode="auto">
            <a:xfrm>
              <a:off x="6666" y="3560"/>
              <a:ext cx="623" cy="303"/>
            </a:xfrm>
            <a:prstGeom prst="rect">
              <a:avLst/>
            </a:prstGeom>
            <a:solidFill>
              <a:srgbClr val="00CCFF"/>
            </a:solidFill>
            <a:ln w="9525">
              <a:solidFill>
                <a:srgbClr val="000000"/>
              </a:solidFill>
              <a:miter lim="800000"/>
            </a:ln>
          </p:spPr>
          <p:txBody>
            <a:bodyPr/>
            <a:lstStyle/>
            <a:p>
              <a:pPr eaLnBrk="0" hangingPunct="0">
                <a:defRPr/>
              </a:pPr>
              <a:r>
                <a:rPr lang="en-US" altLang="zh-CN" sz="2800" dirty="0">
                  <a:solidFill>
                    <a:schemeClr val="tx2"/>
                  </a:solidFill>
                  <a:latin typeface="华文新魏" panose="02010800040101010101" pitchFamily="2" charset="-122"/>
                  <a:ea typeface="华文新魏" panose="02010800040101010101" pitchFamily="2" charset="-122"/>
                  <a:cs typeface="+mj-cs"/>
                </a:rPr>
                <a:t>  </a:t>
              </a:r>
              <a:r>
                <a:rPr lang="zh-CN" altLang="zh-CN" sz="2800" dirty="0">
                  <a:solidFill>
                    <a:schemeClr val="tx2"/>
                  </a:solidFill>
                  <a:latin typeface="华文新魏" panose="02010800040101010101" pitchFamily="2" charset="-122"/>
                  <a:ea typeface="华文新魏" panose="02010800040101010101" pitchFamily="2" charset="-122"/>
                  <a:cs typeface="+mj-cs"/>
                </a:rPr>
                <a:t>用户</a:t>
              </a:r>
              <a:endParaRPr lang="zh-CN" altLang="zh-CN" sz="2800" dirty="0">
                <a:solidFill>
                  <a:schemeClr val="tx2"/>
                </a:solidFill>
                <a:latin typeface="华文新魏" panose="02010800040101010101" pitchFamily="2" charset="-122"/>
                <a:ea typeface="华文新魏" panose="02010800040101010101" pitchFamily="2" charset="-122"/>
                <a:cs typeface="+mj-cs"/>
              </a:endParaRPr>
            </a:p>
          </p:txBody>
        </p:sp>
        <p:cxnSp>
          <p:nvCxnSpPr>
            <p:cNvPr id="31754" name="AutoShape 24"/>
            <p:cNvCxnSpPr>
              <a:cxnSpLocks noChangeShapeType="1"/>
            </p:cNvCxnSpPr>
            <p:nvPr/>
          </p:nvCxnSpPr>
          <p:spPr bwMode="auto">
            <a:xfrm>
              <a:off x="7000" y="3873"/>
              <a:ext cx="1" cy="287"/>
            </a:xfrm>
            <a:prstGeom prst="straightConnector1">
              <a:avLst/>
            </a:prstGeom>
            <a:noFill/>
            <a:ln w="9525">
              <a:solidFill>
                <a:srgbClr val="000000"/>
              </a:solidFill>
              <a:round/>
              <a:tailEnd type="triangle" w="med" len="med"/>
            </a:ln>
          </p:spPr>
        </p:cxnSp>
        <p:sp>
          <p:nvSpPr>
            <p:cNvPr id="31755" name="AutoShape 23"/>
            <p:cNvSpPr>
              <a:spLocks noChangeArrowheads="1"/>
            </p:cNvSpPr>
            <p:nvPr/>
          </p:nvSpPr>
          <p:spPr bwMode="auto">
            <a:xfrm>
              <a:off x="6910" y="4753"/>
              <a:ext cx="140" cy="437"/>
            </a:xfrm>
            <a:prstGeom prst="downArrow">
              <a:avLst>
                <a:gd name="adj1" fmla="val 50000"/>
                <a:gd name="adj2" fmla="val 78036"/>
              </a:avLst>
            </a:prstGeom>
            <a:solidFill>
              <a:srgbClr val="FFFFFF"/>
            </a:solidFill>
            <a:ln w="9525">
              <a:solidFill>
                <a:srgbClr val="000000"/>
              </a:solidFill>
              <a:miter lim="800000"/>
            </a:ln>
          </p:spPr>
          <p:txBody>
            <a:bodyPr/>
            <a:lstStyle/>
            <a:p>
              <a:endParaRPr lang="zh-CN" altLang="en-US"/>
            </a:p>
          </p:txBody>
        </p:sp>
        <p:grpSp>
          <p:nvGrpSpPr>
            <p:cNvPr id="31756" name="Group 20"/>
            <p:cNvGrpSpPr/>
            <p:nvPr/>
          </p:nvGrpSpPr>
          <p:grpSpPr bwMode="auto">
            <a:xfrm>
              <a:off x="6465" y="6010"/>
              <a:ext cx="1001" cy="700"/>
              <a:chOff x="3509" y="4887"/>
              <a:chExt cx="1001" cy="773"/>
            </a:xfrm>
          </p:grpSpPr>
          <p:sp>
            <p:nvSpPr>
              <p:cNvPr id="14358" name="Text Box 22"/>
              <p:cNvSpPr txBox="1">
                <a:spLocks noChangeArrowheads="1"/>
              </p:cNvSpPr>
              <p:nvPr/>
            </p:nvSpPr>
            <p:spPr bwMode="auto">
              <a:xfrm>
                <a:off x="3509" y="4887"/>
                <a:ext cx="1003" cy="773"/>
              </a:xfrm>
              <a:prstGeom prst="rect">
                <a:avLst/>
              </a:prstGeom>
              <a:solidFill>
                <a:srgbClr val="CC99FF"/>
              </a:solidFill>
              <a:ln w="9525">
                <a:solidFill>
                  <a:srgbClr val="000000"/>
                </a:solidFill>
                <a:miter lim="800000"/>
              </a:ln>
            </p:spPr>
            <p:txBody>
              <a:bodyPr/>
              <a:lstStyle/>
              <a:p>
                <a:pPr indent="95250" eaLnBrk="0" hangingPunct="0">
                  <a:defRPr/>
                </a:pPr>
                <a:r>
                  <a:rPr lang="zh-CN" altLang="en-US" sz="2800" dirty="0">
                    <a:solidFill>
                      <a:schemeClr val="tx2"/>
                    </a:solidFill>
                    <a:latin typeface="华文新魏" panose="02010800040101010101" pitchFamily="2" charset="-122"/>
                    <a:ea typeface="华文新魏" panose="02010800040101010101" pitchFamily="2" charset="-122"/>
                    <a:cs typeface="+mj-cs"/>
                  </a:rPr>
                  <a:t> 物理接口</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a:p>
                <a:pPr indent="95250" eaLnBrk="0" hangingPunct="0">
                  <a:defRPr/>
                </a:pPr>
                <a:r>
                  <a:rPr lang="zh-CN" altLang="en-US" sz="2800" dirty="0">
                    <a:solidFill>
                      <a:schemeClr val="tx2"/>
                    </a:solidFill>
                    <a:latin typeface="华文新魏" panose="02010800040101010101" pitchFamily="2" charset="-122"/>
                    <a:ea typeface="华文新魏" panose="02010800040101010101" pitchFamily="2" charset="-122"/>
                    <a:cs typeface="+mj-cs"/>
                  </a:rPr>
                  <a:t>    设备  </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p:txBody>
          </p:sp>
          <p:cxnSp>
            <p:nvCxnSpPr>
              <p:cNvPr id="31759" name="AutoShape 21"/>
              <p:cNvCxnSpPr>
                <a:cxnSpLocks noChangeShapeType="1"/>
              </p:cNvCxnSpPr>
              <p:nvPr/>
            </p:nvCxnSpPr>
            <p:spPr bwMode="auto">
              <a:xfrm>
                <a:off x="3509" y="5170"/>
                <a:ext cx="1001" cy="0"/>
              </a:xfrm>
              <a:prstGeom prst="straightConnector1">
                <a:avLst/>
              </a:prstGeom>
              <a:noFill/>
              <a:ln w="9525">
                <a:solidFill>
                  <a:srgbClr val="000000"/>
                </a:solidFill>
                <a:prstDash val="dash"/>
                <a:round/>
              </a:ln>
            </p:spPr>
          </p:cxnSp>
        </p:grpSp>
        <p:sp>
          <p:nvSpPr>
            <p:cNvPr id="31757" name="AutoShape 19"/>
            <p:cNvSpPr>
              <a:spLocks noChangeArrowheads="1"/>
            </p:cNvSpPr>
            <p:nvPr/>
          </p:nvSpPr>
          <p:spPr bwMode="auto">
            <a:xfrm>
              <a:off x="6907" y="5723"/>
              <a:ext cx="143" cy="307"/>
            </a:xfrm>
            <a:prstGeom prst="upDownArrow">
              <a:avLst>
                <a:gd name="adj1" fmla="val 50000"/>
                <a:gd name="adj2" fmla="val 42937"/>
              </a:avLst>
            </a:prstGeom>
            <a:solidFill>
              <a:srgbClr val="FFFFFF"/>
            </a:solidFill>
            <a:ln w="9525">
              <a:solidFill>
                <a:srgbClr val="000000"/>
              </a:solidFill>
              <a:miter lim="800000"/>
            </a:ln>
          </p:spPr>
          <p:txBody>
            <a:bodyPr/>
            <a:lstStyle/>
            <a:p>
              <a:endParaRPr lang="zh-CN" altLang="en-US"/>
            </a:p>
          </p:txBody>
        </p:sp>
      </p:grpSp>
      <p:grpSp>
        <p:nvGrpSpPr>
          <p:cNvPr id="4" name="组合 3"/>
          <p:cNvGrpSpPr/>
          <p:nvPr/>
        </p:nvGrpSpPr>
        <p:grpSpPr>
          <a:xfrm>
            <a:off x="-18373" y="1988840"/>
            <a:ext cx="1710053" cy="1051495"/>
            <a:chOff x="-18373" y="1988840"/>
            <a:chExt cx="1710053" cy="1051495"/>
          </a:xfrm>
        </p:grpSpPr>
        <p:sp>
          <p:nvSpPr>
            <p:cNvPr id="3" name="云形标注 2"/>
            <p:cNvSpPr/>
            <p:nvPr/>
          </p:nvSpPr>
          <p:spPr bwMode="auto">
            <a:xfrm>
              <a:off x="125643" y="1988840"/>
              <a:ext cx="1472198" cy="1051495"/>
            </a:xfrm>
            <a:prstGeom prst="cloudCallout">
              <a:avLst>
                <a:gd name="adj1" fmla="val 64247"/>
                <a:gd name="adj2" fmla="val 7570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 name="矩形 1"/>
            <p:cNvSpPr/>
            <p:nvPr/>
          </p:nvSpPr>
          <p:spPr>
            <a:xfrm>
              <a:off x="-18373" y="1988841"/>
              <a:ext cx="1710053" cy="923330"/>
            </a:xfrm>
            <a:prstGeom prst="rect">
              <a:avLst/>
            </a:prstGeom>
          </p:spPr>
          <p:txBody>
            <a:bodyPr wrap="square">
              <a:spAutoFit/>
            </a:bodyPr>
            <a:lstStyle/>
            <a:p>
              <a:pPr lvl="1" eaLnBrk="1" hangingPunct="1"/>
              <a:r>
                <a:rPr lang="en-US" altLang="zh-CN" sz="1800" dirty="0">
                  <a:solidFill>
                    <a:srgbClr val="FF0000"/>
                  </a:solidFill>
                  <a:latin typeface="华文新魏" panose="02010800040101010101" pitchFamily="2" charset="-122"/>
                  <a:ea typeface="华文新魏" panose="02010800040101010101" pitchFamily="2" charset="-122"/>
                </a:rPr>
                <a:t>load</a:t>
              </a:r>
              <a:r>
                <a:rPr lang="en-US" altLang="zh-CN" sz="1800" dirty="0" smtClean="0">
                  <a:solidFill>
                    <a:srgbClr val="FF0000"/>
                  </a:solidFill>
                  <a:latin typeface="华文新魏" panose="02010800040101010101" pitchFamily="2" charset="-122"/>
                  <a:ea typeface="华文新魏" panose="02010800040101010101" pitchFamily="2" charset="-122"/>
                </a:rPr>
                <a:t>(…);    </a:t>
              </a:r>
              <a:endParaRPr lang="en-US" altLang="zh-CN" sz="1800" dirty="0">
                <a:solidFill>
                  <a:srgbClr val="FF0000"/>
                </a:solidFill>
                <a:latin typeface="华文新魏" panose="02010800040101010101" pitchFamily="2" charset="-122"/>
                <a:ea typeface="华文新魏" panose="02010800040101010101" pitchFamily="2" charset="-122"/>
              </a:endParaRPr>
            </a:p>
            <a:p>
              <a:pPr lvl="1" eaLnBrk="1" hangingPunct="1"/>
              <a:r>
                <a:rPr lang="en-US" altLang="zh-CN" sz="1800" dirty="0">
                  <a:solidFill>
                    <a:srgbClr val="FF0000"/>
                  </a:solidFill>
                  <a:latin typeface="华文新魏" panose="02010800040101010101" pitchFamily="2" charset="-122"/>
                  <a:ea typeface="华文新魏" panose="02010800040101010101" pitchFamily="2" charset="-122"/>
                </a:rPr>
                <a:t>seek</a:t>
              </a:r>
              <a:r>
                <a:rPr lang="en-US" altLang="zh-CN" sz="1800" dirty="0" smtClean="0">
                  <a:solidFill>
                    <a:srgbClr val="FF0000"/>
                  </a:solidFill>
                  <a:latin typeface="华文新魏" panose="02010800040101010101" pitchFamily="2" charset="-122"/>
                  <a:ea typeface="华文新魏" panose="02010800040101010101" pitchFamily="2" charset="-122"/>
                </a:rPr>
                <a:t>(…); </a:t>
              </a:r>
              <a:endParaRPr lang="en-US" altLang="zh-CN" sz="1800" dirty="0">
                <a:solidFill>
                  <a:srgbClr val="FF0000"/>
                </a:solidFill>
                <a:latin typeface="华文新魏" panose="02010800040101010101" pitchFamily="2" charset="-122"/>
                <a:ea typeface="华文新魏" panose="02010800040101010101" pitchFamily="2" charset="-122"/>
              </a:endParaRPr>
            </a:p>
            <a:p>
              <a:pPr lvl="1" eaLnBrk="1" hangingPunct="1"/>
              <a:r>
                <a:rPr lang="en-US" altLang="zh-CN" sz="1800" dirty="0">
                  <a:solidFill>
                    <a:srgbClr val="FF0000"/>
                  </a:solidFill>
                  <a:latin typeface="华文新魏" panose="02010800040101010101" pitchFamily="2" charset="-122"/>
                  <a:ea typeface="华文新魏" panose="02010800040101010101" pitchFamily="2" charset="-122"/>
                </a:rPr>
                <a:t>out</a:t>
              </a:r>
              <a:r>
                <a:rPr lang="en-US" altLang="zh-CN" sz="1800" dirty="0" smtClean="0">
                  <a:solidFill>
                    <a:srgbClr val="FF0000"/>
                  </a:solidFill>
                  <a:latin typeface="华文新魏" panose="02010800040101010101" pitchFamily="2" charset="-122"/>
                  <a:ea typeface="华文新魏" panose="02010800040101010101" pitchFamily="2" charset="-122"/>
                </a:rPr>
                <a:t>(…);</a:t>
              </a:r>
              <a:endParaRPr lang="en-US" altLang="zh-CN" sz="1800" dirty="0">
                <a:solidFill>
                  <a:srgbClr val="FF0000"/>
                </a:solidFill>
                <a:latin typeface="华文新魏" panose="02010800040101010101" pitchFamily="2" charset="-122"/>
                <a:ea typeface="华文新魏" panose="02010800040101010101" pitchFamily="2" charset="-122"/>
              </a:endParaRPr>
            </a:p>
          </p:txBody>
        </p:sp>
      </p:grpSp>
      <p:sp>
        <p:nvSpPr>
          <p:cNvPr id="6" name="虚尾箭头 5"/>
          <p:cNvSpPr/>
          <p:nvPr/>
        </p:nvSpPr>
        <p:spPr bwMode="auto">
          <a:xfrm>
            <a:off x="4427984" y="3211717"/>
            <a:ext cx="864096" cy="618454"/>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smtClean="0"/>
              <a:t>课程要求</a:t>
            </a:r>
            <a:endParaRPr lang="zh-CN" altLang="en-US" smtClean="0">
              <a:solidFill>
                <a:schemeClr val="tx1"/>
              </a:solidFill>
            </a:endParaRPr>
          </a:p>
        </p:txBody>
      </p:sp>
      <p:sp>
        <p:nvSpPr>
          <p:cNvPr id="68611" name="Rectangle 3"/>
          <p:cNvSpPr>
            <a:spLocks noGrp="1" noChangeArrowheads="1"/>
          </p:cNvSpPr>
          <p:nvPr>
            <p:ph type="body" idx="1"/>
          </p:nvPr>
        </p:nvSpPr>
        <p:spPr>
          <a:xfrm>
            <a:off x="684213" y="1989138"/>
            <a:ext cx="6589712" cy="4114800"/>
          </a:xfrm>
        </p:spPr>
        <p:txBody>
          <a:bodyPr/>
          <a:lstStyle/>
          <a:p>
            <a:r>
              <a:rPr lang="zh-CN" altLang="en-US" smtClean="0"/>
              <a:t>作业和出勤：</a:t>
            </a:r>
            <a:r>
              <a:rPr lang="en-US" altLang="zh-CN" smtClean="0"/>
              <a:t>10%</a:t>
            </a:r>
            <a:endParaRPr lang="en-US" altLang="zh-CN" smtClean="0"/>
          </a:p>
          <a:p>
            <a:r>
              <a:rPr lang="zh-CN" altLang="en-US" smtClean="0"/>
              <a:t>上机实验：</a:t>
            </a:r>
            <a:r>
              <a:rPr lang="en-US" altLang="zh-CN" smtClean="0"/>
              <a:t>10%</a:t>
            </a:r>
            <a:endParaRPr lang="en-US" altLang="zh-CN" smtClean="0"/>
          </a:p>
          <a:p>
            <a:r>
              <a:rPr lang="zh-CN" altLang="en-US" smtClean="0"/>
              <a:t>考试：</a:t>
            </a:r>
            <a:r>
              <a:rPr lang="en-US" altLang="zh-CN" smtClean="0"/>
              <a:t>80%</a:t>
            </a:r>
            <a:endParaRPr lang="en-US" altLang="zh-CN"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zh-CN" altLang="en-US" sz="4800" smtClean="0">
                <a:ea typeface="华文新魏" panose="02010800040101010101" pitchFamily="2" charset="-122"/>
              </a:rPr>
              <a:t>单级资源抽象例子</a:t>
            </a:r>
            <a:endParaRPr lang="zh-CN" altLang="en-US" sz="4800" smtClean="0">
              <a:ea typeface="华文新魏" panose="02010800040101010101" pitchFamily="2" charset="-122"/>
            </a:endParaRPr>
          </a:p>
        </p:txBody>
      </p:sp>
      <p:sp>
        <p:nvSpPr>
          <p:cNvPr id="32770"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dirty="0" smtClean="0">
                <a:latin typeface="华文新魏" panose="02010800040101010101" pitchFamily="2" charset="-122"/>
                <a:ea typeface="华文新魏" panose="02010800040101010101" pitchFamily="2" charset="-122"/>
              </a:rPr>
              <a:t>  </a:t>
            </a:r>
            <a:r>
              <a:rPr lang="zh-CN" altLang="en-US" dirty="0" smtClean="0">
                <a:latin typeface="华文新魏" panose="02010800040101010101" pitchFamily="2" charset="-122"/>
                <a:ea typeface="华文新魏" panose="02010800040101010101" pitchFamily="2" charset="-122"/>
              </a:rPr>
              <a:t>一个简单抽象，可用系统调用</a:t>
            </a:r>
            <a:r>
              <a:rPr lang="en-US" altLang="zh-CN" dirty="0" smtClean="0">
                <a:latin typeface="华文新魏" panose="02010800040101010101" pitchFamily="2" charset="-122"/>
                <a:ea typeface="华文新魏" panose="02010800040101010101" pitchFamily="2" charset="-122"/>
              </a:rPr>
              <a:t>write( )</a:t>
            </a:r>
            <a:r>
              <a:rPr lang="zh-CN" altLang="en-US" dirty="0" smtClean="0">
                <a:latin typeface="华文新魏" panose="02010800040101010101" pitchFamily="2" charset="-122"/>
                <a:ea typeface="华文新魏" panose="02010800040101010101" pitchFamily="2" charset="-122"/>
              </a:rPr>
              <a:t>打包：</a:t>
            </a:r>
            <a:endParaRPr lang="zh-CN" altLang="en-US" dirty="0" smtClean="0">
              <a:latin typeface="华文新魏" panose="02010800040101010101" pitchFamily="2" charset="-122"/>
              <a:ea typeface="华文新魏" panose="02010800040101010101" pitchFamily="2" charset="-122"/>
            </a:endParaRPr>
          </a:p>
          <a:p>
            <a:pPr eaLnBrk="1" hangingPunct="1"/>
            <a:r>
              <a:rPr lang="en-US" altLang="zh-CN" dirty="0" smtClean="0">
                <a:latin typeface="华文新魏" panose="02010800040101010101" pitchFamily="2" charset="-122"/>
                <a:ea typeface="华文新魏" panose="02010800040101010101" pitchFamily="2" charset="-122"/>
              </a:rPr>
              <a:t>void write(char *</a:t>
            </a:r>
            <a:r>
              <a:rPr lang="en-US" altLang="zh-CN" dirty="0" err="1" smtClean="0">
                <a:latin typeface="华文新魏" panose="02010800040101010101" pitchFamily="2" charset="-122"/>
                <a:ea typeface="华文新魏" panose="02010800040101010101" pitchFamily="2" charset="-122"/>
              </a:rPr>
              <a:t>block,int</a:t>
            </a:r>
            <a:r>
              <a:rPr lang="en-US" altLang="zh-CN" dirty="0" smtClean="0">
                <a:latin typeface="华文新魏" panose="02010800040101010101" pitchFamily="2" charset="-122"/>
                <a:ea typeface="华文新魏" panose="02010800040101010101" pitchFamily="2" charset="-122"/>
              </a:rPr>
              <a:t> </a:t>
            </a:r>
            <a:r>
              <a:rPr lang="en-US" altLang="zh-CN" dirty="0" err="1" smtClean="0">
                <a:latin typeface="华文新魏" panose="02010800040101010101" pitchFamily="2" charset="-122"/>
                <a:ea typeface="华文新魏" panose="02010800040101010101" pitchFamily="2" charset="-122"/>
              </a:rPr>
              <a:t>length,int</a:t>
            </a:r>
            <a:r>
              <a:rPr lang="en-US" altLang="zh-CN" dirty="0" smtClean="0">
                <a:latin typeface="华文新魏" panose="02010800040101010101" pitchFamily="2" charset="-122"/>
                <a:ea typeface="华文新魏" panose="02010800040101010101" pitchFamily="2" charset="-122"/>
              </a:rPr>
              <a:t> </a:t>
            </a:r>
            <a:r>
              <a:rPr lang="en-US" altLang="zh-CN" dirty="0" err="1" smtClean="0">
                <a:latin typeface="华文新魏" panose="02010800040101010101" pitchFamily="2" charset="-122"/>
                <a:ea typeface="华文新魏" panose="02010800040101010101" pitchFamily="2" charset="-122"/>
              </a:rPr>
              <a:t>device,int</a:t>
            </a:r>
            <a:r>
              <a:rPr lang="en-US" altLang="zh-CN" dirty="0" smtClean="0">
                <a:latin typeface="华文新魏" panose="02010800040101010101" pitchFamily="2" charset="-122"/>
                <a:ea typeface="华文新魏" panose="02010800040101010101" pitchFamily="2" charset="-122"/>
              </a:rPr>
              <a:t> track, </a:t>
            </a:r>
            <a:r>
              <a:rPr lang="en-US" altLang="zh-CN" dirty="0" err="1" smtClean="0">
                <a:latin typeface="华文新魏" panose="02010800040101010101" pitchFamily="2" charset="-122"/>
                <a:ea typeface="华文新魏" panose="02010800040101010101" pitchFamily="2" charset="-122"/>
              </a:rPr>
              <a:t>int</a:t>
            </a:r>
            <a:r>
              <a:rPr lang="en-US" altLang="zh-CN" dirty="0" smtClean="0">
                <a:latin typeface="华文新魏" panose="02010800040101010101" pitchFamily="2" charset="-122"/>
                <a:ea typeface="华文新魏" panose="02010800040101010101" pitchFamily="2" charset="-122"/>
              </a:rPr>
              <a:t> sector) {</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latin typeface="华文新魏" panose="02010800040101010101" pitchFamily="2" charset="-122"/>
                <a:ea typeface="华文新魏" panose="02010800040101010101" pitchFamily="2" charset="-122"/>
              </a:rPr>
              <a:t>load(</a:t>
            </a:r>
            <a:r>
              <a:rPr lang="en-US" altLang="zh-CN" dirty="0" err="1" smtClean="0">
                <a:latin typeface="华文新魏" panose="02010800040101010101" pitchFamily="2" charset="-122"/>
                <a:ea typeface="华文新魏" panose="02010800040101010101" pitchFamily="2" charset="-122"/>
              </a:rPr>
              <a:t>block,length,device</a:t>
            </a:r>
            <a:r>
              <a:rPr lang="en-US" altLang="zh-CN" dirty="0" smtClean="0">
                <a:latin typeface="华文新魏" panose="02010800040101010101" pitchFamily="2" charset="-122"/>
                <a:ea typeface="华文新魏" panose="02010800040101010101" pitchFamily="2" charset="-122"/>
              </a:rPr>
              <a:t>);    </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latin typeface="华文新魏" panose="02010800040101010101" pitchFamily="2" charset="-122"/>
                <a:ea typeface="华文新魏" panose="02010800040101010101" pitchFamily="2" charset="-122"/>
              </a:rPr>
              <a:t>seek(</a:t>
            </a:r>
            <a:r>
              <a:rPr lang="en-US" altLang="zh-CN" dirty="0" err="1" smtClean="0">
                <a:latin typeface="华文新魏" panose="02010800040101010101" pitchFamily="2" charset="-122"/>
                <a:ea typeface="华文新魏" panose="02010800040101010101" pitchFamily="2" charset="-122"/>
              </a:rPr>
              <a:t>device,track</a:t>
            </a:r>
            <a:r>
              <a:rPr lang="en-US" altLang="zh-CN" dirty="0" smtClean="0">
                <a:latin typeface="华文新魏" panose="02010800040101010101" pitchFamily="2" charset="-122"/>
                <a:ea typeface="华文新魏" panose="02010800040101010101" pitchFamily="2" charset="-122"/>
              </a:rPr>
              <a:t>); </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latin typeface="华文新魏" panose="02010800040101010101" pitchFamily="2" charset="-122"/>
                <a:ea typeface="华文新魏" panose="02010800040101010101" pitchFamily="2" charset="-122"/>
              </a:rPr>
              <a:t>out(</a:t>
            </a:r>
            <a:r>
              <a:rPr lang="en-US" altLang="zh-CN" dirty="0" err="1" smtClean="0">
                <a:latin typeface="华文新魏" panose="02010800040101010101" pitchFamily="2" charset="-122"/>
                <a:ea typeface="华文新魏" panose="02010800040101010101" pitchFamily="2" charset="-122"/>
              </a:rPr>
              <a:t>device,sector</a:t>
            </a:r>
            <a:r>
              <a:rPr lang="en-US" altLang="zh-CN" dirty="0" smtClean="0">
                <a:latin typeface="华文新魏" panose="02010800040101010101" pitchFamily="2" charset="-122"/>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a:p>
            <a:pPr eaLnBrk="1" hangingPunct="1"/>
            <a:r>
              <a:rPr lang="en-US" altLang="zh-CN" dirty="0" smtClean="0">
                <a:latin typeface="华文新魏" panose="02010800040101010101" pitchFamily="2" charset="-122"/>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468313" y="404813"/>
            <a:ext cx="7772400" cy="1143000"/>
          </a:xfrm>
        </p:spPr>
        <p:txBody>
          <a:bodyPr/>
          <a:lstStyle/>
          <a:p>
            <a:pPr eaLnBrk="1" hangingPunct="1"/>
            <a:r>
              <a:rPr lang="zh-CN" altLang="en-US" sz="4800" smtClean="0">
                <a:ea typeface="华文新魏" panose="02010800040101010101" pitchFamily="2" charset="-122"/>
              </a:rPr>
              <a:t>多级资源抽象例子</a:t>
            </a:r>
            <a:endParaRPr lang="zh-CN" altLang="en-US" sz="4800" smtClean="0">
              <a:ea typeface="华文新魏" panose="02010800040101010101" pitchFamily="2" charset="-122"/>
            </a:endParaRPr>
          </a:p>
        </p:txBody>
      </p:sp>
      <p:sp>
        <p:nvSpPr>
          <p:cNvPr id="33794" name="Rectangle 3"/>
          <p:cNvSpPr>
            <a:spLocks noGrp="1" noChangeArrowheads="1"/>
          </p:cNvSpPr>
          <p:nvPr>
            <p:ph idx="1"/>
          </p:nvPr>
        </p:nvSpPr>
        <p:spPr>
          <a:xfrm>
            <a:off x="685800" y="1846263"/>
            <a:ext cx="7918450" cy="4895850"/>
          </a:xfrm>
        </p:spPr>
        <p:txBody>
          <a:bodyPr/>
          <a:lstStyle/>
          <a:p>
            <a:pPr eaLnBrk="1" hangingPunct="1"/>
            <a:r>
              <a:rPr lang="en-US" altLang="zh-CN" dirty="0" err="1" smtClean="0">
                <a:latin typeface="华文新魏" panose="02010800040101010101" pitchFamily="2" charset="-122"/>
                <a:ea typeface="华文新魏" panose="02010800040101010101" pitchFamily="2" charset="-122"/>
              </a:rPr>
              <a:t>int</a:t>
            </a:r>
            <a:r>
              <a:rPr lang="en-US" altLang="zh-CN" dirty="0" smtClean="0">
                <a:latin typeface="华文新魏" panose="02010800040101010101" pitchFamily="2" charset="-122"/>
                <a:ea typeface="华文新魏" panose="02010800040101010101" pitchFamily="2" charset="-122"/>
              </a:rPr>
              <a:t> </a:t>
            </a:r>
            <a:r>
              <a:rPr lang="en-US" altLang="zh-CN" dirty="0" err="1" smtClean="0">
                <a:latin typeface="华文新魏" panose="02010800040101010101" pitchFamily="2" charset="-122"/>
                <a:ea typeface="华文新魏" panose="02010800040101010101" pitchFamily="2" charset="-122"/>
              </a:rPr>
              <a:t>fprintf</a:t>
            </a:r>
            <a:r>
              <a:rPr lang="en-US" altLang="zh-CN" dirty="0" smtClean="0">
                <a:latin typeface="华文新魏" panose="02010800040101010101" pitchFamily="2" charset="-122"/>
                <a:ea typeface="华文新魏" panose="02010800040101010101" pitchFamily="2" charset="-122"/>
              </a:rPr>
              <a:t>(</a:t>
            </a:r>
            <a:r>
              <a:rPr lang="en-US" altLang="zh-CN" dirty="0" err="1" smtClean="0">
                <a:latin typeface="华文新魏" panose="02010800040101010101" pitchFamily="2" charset="-122"/>
                <a:ea typeface="华文新魏" panose="02010800040101010101" pitchFamily="2" charset="-122"/>
              </a:rPr>
              <a:t>fileID</a:t>
            </a:r>
            <a:r>
              <a:rPr lang="en-US" altLang="zh-CN" dirty="0" smtClean="0">
                <a:latin typeface="华文新魏" panose="02010800040101010101" pitchFamily="2" charset="-122"/>
                <a:ea typeface="华文新魏" panose="02010800040101010101" pitchFamily="2" charset="-122"/>
              </a:rPr>
              <a:t>,</a:t>
            </a:r>
            <a:r>
              <a:rPr lang="en-US" altLang="zh-CN" dirty="0" smtClean="0">
                <a:ea typeface="华文新魏" panose="02010800040101010101" pitchFamily="2" charset="-122"/>
              </a:rPr>
              <a:t>”</a:t>
            </a:r>
            <a:r>
              <a:rPr lang="en-US" altLang="zh-CN" dirty="0" smtClean="0">
                <a:latin typeface="华文新魏" panose="02010800040101010101" pitchFamily="2" charset="-122"/>
                <a:ea typeface="华文新魏" panose="02010800040101010101" pitchFamily="2" charset="-122"/>
              </a:rPr>
              <a:t>%</a:t>
            </a:r>
            <a:r>
              <a:rPr lang="en-US" altLang="zh-CN" dirty="0" err="1" smtClean="0">
                <a:latin typeface="华文新魏" panose="02010800040101010101" pitchFamily="2" charset="-122"/>
                <a:ea typeface="华文新魏" panose="02010800040101010101" pitchFamily="2" charset="-122"/>
              </a:rPr>
              <a:t>s</a:t>
            </a:r>
            <a:r>
              <a:rPr lang="en-US" altLang="zh-CN" dirty="0" err="1" smtClean="0">
                <a:ea typeface="华文新魏" panose="02010800040101010101" pitchFamily="2" charset="-122"/>
              </a:rPr>
              <a:t>”</a:t>
            </a:r>
            <a:r>
              <a:rPr lang="en-US" altLang="zh-CN" dirty="0" err="1" smtClean="0">
                <a:latin typeface="华文新魏" panose="02010800040101010101" pitchFamily="2" charset="-122"/>
                <a:ea typeface="华文新魏" panose="02010800040101010101" pitchFamily="2" charset="-122"/>
              </a:rPr>
              <a:t>,datum</a:t>
            </a:r>
            <a:r>
              <a:rPr lang="en-US" altLang="zh-CN" dirty="0" smtClean="0">
                <a:latin typeface="华文新魏" panose="02010800040101010101" pitchFamily="2" charset="-122"/>
                <a:ea typeface="华文新魏" panose="02010800040101010101" pitchFamily="2" charset="-122"/>
              </a:rPr>
              <a:t>) {</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latin typeface="华文新魏" panose="02010800040101010101" pitchFamily="2" charset="-122"/>
                <a:ea typeface="华文新魏" panose="02010800040101010101" pitchFamily="2" charset="-122"/>
              </a:rPr>
              <a:t> write(… );</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t>…</a:t>
            </a:r>
            <a:endParaRPr lang="en-US" altLang="zh-CN" dirty="0" smtClean="0"/>
          </a:p>
          <a:p>
            <a:pPr eaLnBrk="1" hangingPunct="1"/>
            <a:r>
              <a:rPr lang="en-US" altLang="zh-CN" dirty="0" smtClean="0"/>
              <a:t>};</a:t>
            </a:r>
            <a:endParaRPr lang="en-US" altLang="zh-CN"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468313" y="260350"/>
            <a:ext cx="7988300" cy="1143000"/>
          </a:xfrm>
        </p:spPr>
        <p:txBody>
          <a:bodyPr/>
          <a:lstStyle/>
          <a:p>
            <a:pPr eaLnBrk="1" hangingPunct="1"/>
            <a:r>
              <a:rPr lang="en-US" altLang="zh-CN" sz="4800" dirty="0">
                <a:latin typeface="华文新魏" panose="02010800040101010101" pitchFamily="2" charset="-122"/>
              </a:rPr>
              <a:t>1.资源管理</a:t>
            </a:r>
            <a:r>
              <a:rPr lang="en-US" altLang="zh-CN" sz="4800" dirty="0" smtClean="0">
                <a:latin typeface="华文新魏" panose="02010800040101010101" pitchFamily="2" charset="-122"/>
              </a:rPr>
              <a:t>—</a:t>
            </a:r>
            <a:r>
              <a:rPr lang="en-US" altLang="zh-CN" sz="4800" dirty="0" smtClean="0">
                <a:latin typeface="华文新魏" panose="02010800040101010101" pitchFamily="2" charset="-122"/>
                <a:ea typeface="华文新魏" panose="02010800040101010101" pitchFamily="2" charset="-122"/>
              </a:rPr>
              <a:t>(4) </a:t>
            </a:r>
            <a:r>
              <a:rPr lang="zh-CN" altLang="en-US" sz="4800" dirty="0" smtClean="0">
                <a:latin typeface="华文新魏" panose="02010800040101010101" pitchFamily="2" charset="-122"/>
                <a:ea typeface="华文新魏" panose="02010800040101010101" pitchFamily="2" charset="-122"/>
              </a:rPr>
              <a:t>组合使用</a:t>
            </a:r>
            <a:endParaRPr lang="zh-CN" altLang="en-US" sz="4800" dirty="0" smtClean="0">
              <a:latin typeface="华文新魏" panose="02010800040101010101" pitchFamily="2" charset="-122"/>
              <a:ea typeface="华文新魏" panose="02010800040101010101" pitchFamily="2" charset="-122"/>
            </a:endParaRPr>
          </a:p>
        </p:txBody>
      </p:sp>
      <p:sp>
        <p:nvSpPr>
          <p:cNvPr id="34818" name="Rectangle 3"/>
          <p:cNvSpPr>
            <a:spLocks noGrp="1" noChangeArrowheads="1"/>
          </p:cNvSpPr>
          <p:nvPr>
            <p:ph idx="1"/>
          </p:nvPr>
        </p:nvSpPr>
        <p:spPr>
          <a:xfrm>
            <a:off x="685800" y="1484313"/>
            <a:ext cx="7772400" cy="4895850"/>
          </a:xfrm>
        </p:spPr>
        <p:txBody>
          <a:bodyPr/>
          <a:lstStyle/>
          <a:p>
            <a:pPr eaLnBrk="1" hangingPunct="1"/>
            <a:r>
              <a:rPr lang="zh-CN" altLang="en-US" sz="3600" dirty="0" smtClean="0">
                <a:latin typeface="华文新魏" panose="02010800040101010101" pitchFamily="2" charset="-122"/>
                <a:ea typeface="华文新魏" panose="02010800040101010101" pitchFamily="2" charset="-122"/>
              </a:rPr>
              <a:t>对于一类资源，操作系统往往同时实施几种资源管理技术。</a:t>
            </a:r>
            <a:endParaRPr lang="zh-CN" altLang="en-US" sz="3600" dirty="0" smtClean="0">
              <a:latin typeface="华文新魏" panose="02010800040101010101" pitchFamily="2" charset="-122"/>
              <a:ea typeface="华文新魏" panose="02010800040101010101" pitchFamily="2" charset="-122"/>
            </a:endParaRPr>
          </a:p>
          <a:p>
            <a:pPr lvl="1" eaLnBrk="1" hangingPunct="1"/>
            <a:r>
              <a:rPr lang="zh-CN" altLang="en-US" sz="3200" dirty="0" smtClean="0">
                <a:latin typeface="华文新魏" panose="02010800040101010101" pitchFamily="2" charset="-122"/>
                <a:ea typeface="华文新魏" panose="02010800040101010101" pitchFamily="2" charset="-122"/>
              </a:rPr>
              <a:t>例</a:t>
            </a:r>
            <a:r>
              <a:rPr lang="en-US" altLang="zh-CN" sz="3200" dirty="0" smtClean="0">
                <a:latin typeface="华文新魏" panose="02010800040101010101" pitchFamily="2" charset="-122"/>
                <a:ea typeface="华文新魏" panose="02010800040101010101" pitchFamily="2" charset="-122"/>
              </a:rPr>
              <a:t>1 :</a:t>
            </a:r>
            <a:r>
              <a:rPr lang="zh-CN" altLang="en-US" sz="3200" dirty="0" smtClean="0">
                <a:latin typeface="华文新魏" panose="02010800040101010101" pitchFamily="2" charset="-122"/>
                <a:ea typeface="华文新魏" panose="02010800040101010101" pitchFamily="2" charset="-122"/>
              </a:rPr>
              <a:t>虚拟设备</a:t>
            </a:r>
            <a:r>
              <a:rPr lang="en-US" altLang="zh-CN" sz="3200" dirty="0" smtClean="0">
                <a:latin typeface="华文新魏" panose="02010800040101010101" pitchFamily="2" charset="-122"/>
                <a:ea typeface="华文新魏" panose="02010800040101010101" pitchFamily="2" charset="-122"/>
              </a:rPr>
              <a:t>--</a:t>
            </a:r>
            <a:r>
              <a:rPr lang="en-US" altLang="zh-CN" sz="3200" dirty="0" err="1" smtClean="0">
                <a:latin typeface="华文新魏" panose="02010800040101010101" pitchFamily="2" charset="-122"/>
                <a:ea typeface="华文新魏" panose="02010800040101010101" pitchFamily="2" charset="-122"/>
              </a:rPr>
              <a:t>抽象+虚拟</a:t>
            </a:r>
            <a:r>
              <a:rPr lang="zh-CN" altLang="en-US" sz="3200" dirty="0" smtClean="0">
                <a:latin typeface="华文新魏" panose="02010800040101010101" pitchFamily="2" charset="-122"/>
                <a:ea typeface="华文新魏" panose="02010800040101010101" pitchFamily="2" charset="-122"/>
              </a:rPr>
              <a:t>。</a:t>
            </a:r>
            <a:endParaRPr lang="en-US" altLang="zh-CN" sz="3200" dirty="0" smtClean="0">
              <a:latin typeface="华文新魏" panose="02010800040101010101" pitchFamily="2" charset="-122"/>
              <a:ea typeface="华文新魏" panose="02010800040101010101" pitchFamily="2" charset="-122"/>
            </a:endParaRPr>
          </a:p>
          <a:p>
            <a:pPr lvl="1" eaLnBrk="1" hangingPunct="1"/>
            <a:r>
              <a:rPr lang="zh-CN" altLang="en-US" sz="3200" dirty="0" smtClean="0">
                <a:latin typeface="华文新魏" panose="02010800040101010101" pitchFamily="2" charset="-122"/>
                <a:ea typeface="华文新魏" panose="02010800040101010101" pitchFamily="2" charset="-122"/>
              </a:rPr>
              <a:t>例</a:t>
            </a:r>
            <a:r>
              <a:rPr lang="en-US" altLang="zh-CN" sz="3200" dirty="0" smtClean="0">
                <a:latin typeface="华文新魏" panose="02010800040101010101" pitchFamily="2" charset="-122"/>
                <a:ea typeface="华文新魏" panose="02010800040101010101" pitchFamily="2" charset="-122"/>
              </a:rPr>
              <a:t>2:</a:t>
            </a:r>
            <a:r>
              <a:rPr lang="zh-CN" altLang="zh-CN" sz="3200" dirty="0" smtClean="0">
                <a:latin typeface="华文新魏" panose="02010800040101010101" pitchFamily="2" charset="-122"/>
                <a:ea typeface="华文新魏" panose="02010800040101010101" pitchFamily="2" charset="-122"/>
              </a:rPr>
              <a:t>虚拟</a:t>
            </a:r>
            <a:r>
              <a:rPr lang="zh-CN" altLang="en-US" sz="3200" dirty="0" smtClean="0">
                <a:latin typeface="华文新魏" panose="02010800040101010101" pitchFamily="2" charset="-122"/>
                <a:ea typeface="华文新魏" panose="02010800040101010101" pitchFamily="2" charset="-122"/>
              </a:rPr>
              <a:t>主存</a:t>
            </a:r>
            <a:r>
              <a:rPr lang="en-US" altLang="zh-CN" sz="3200" dirty="0" smtClean="0">
                <a:latin typeface="华文新魏" panose="02010800040101010101" pitchFamily="2" charset="-122"/>
                <a:ea typeface="华文新魏" panose="02010800040101010101" pitchFamily="2" charset="-122"/>
              </a:rPr>
              <a:t>--</a:t>
            </a:r>
            <a:r>
              <a:rPr lang="en-US" altLang="zh-CN" sz="3200" dirty="0" err="1" smtClean="0">
                <a:latin typeface="华文新魏" panose="02010800040101010101" pitchFamily="2" charset="-122"/>
                <a:ea typeface="华文新魏" panose="02010800040101010101" pitchFamily="2" charset="-122"/>
              </a:rPr>
              <a:t>复用+虚拟</a:t>
            </a:r>
            <a:r>
              <a:rPr lang="zh-CN" altLang="en-US" sz="3200" dirty="0" smtClean="0">
                <a:latin typeface="华文新魏" panose="02010800040101010101" pitchFamily="2" charset="-122"/>
                <a:ea typeface="华文新魏" panose="02010800040101010101" pitchFamily="2" charset="-122"/>
              </a:rPr>
              <a:t>。</a:t>
            </a:r>
            <a:endParaRPr lang="zh-CN" altLang="en-US" sz="3200" dirty="0" smtClean="0">
              <a:latin typeface="华文新魏" panose="02010800040101010101" pitchFamily="2" charset="-122"/>
              <a:ea typeface="华文新魏" panose="02010800040101010101" pitchFamily="2" charset="-122"/>
            </a:endParaRPr>
          </a:p>
          <a:p>
            <a:pPr lvl="1" eaLnBrk="1" hangingPunct="1"/>
            <a:r>
              <a:rPr lang="zh-CN" altLang="en-US" sz="3200" dirty="0" smtClean="0">
                <a:latin typeface="华文新魏" panose="02010800040101010101" pitchFamily="2" charset="-122"/>
                <a:ea typeface="华文新魏" panose="02010800040101010101" pitchFamily="2" charset="-122"/>
              </a:rPr>
              <a:t>例</a:t>
            </a:r>
            <a:r>
              <a:rPr lang="en-US" altLang="zh-CN" sz="3200" dirty="0" smtClean="0">
                <a:latin typeface="华文新魏" panose="02010800040101010101" pitchFamily="2" charset="-122"/>
                <a:ea typeface="华文新魏" panose="02010800040101010101" pitchFamily="2" charset="-122"/>
              </a:rPr>
              <a:t>3:</a:t>
            </a:r>
            <a:r>
              <a:rPr lang="zh-CN" altLang="en-US" sz="3200" dirty="0" smtClean="0">
                <a:latin typeface="华文新魏" panose="02010800040101010101" pitchFamily="2" charset="-122"/>
                <a:ea typeface="华文新魏" panose="02010800040101010101" pitchFamily="2" charset="-122"/>
              </a:rPr>
              <a:t>虚拟</a:t>
            </a:r>
            <a:r>
              <a:rPr lang="zh-CN" altLang="zh-CN" sz="3200" dirty="0" smtClean="0">
                <a:latin typeface="华文新魏" panose="02010800040101010101" pitchFamily="2" charset="-122"/>
                <a:ea typeface="华文新魏" panose="02010800040101010101" pitchFamily="2" charset="-122"/>
              </a:rPr>
              <a:t>屏幕</a:t>
            </a:r>
            <a:r>
              <a:rPr lang="en-US" altLang="zh-CN" sz="3200" dirty="0" smtClean="0">
                <a:latin typeface="华文新魏" panose="02010800040101010101" pitchFamily="2" charset="-122"/>
                <a:ea typeface="华文新魏" panose="02010800040101010101" pitchFamily="2" charset="-122"/>
              </a:rPr>
              <a:t>--</a:t>
            </a:r>
            <a:r>
              <a:rPr lang="en-US" altLang="zh-CN" sz="3200" dirty="0" err="1" smtClean="0">
                <a:latin typeface="华文新魏" panose="02010800040101010101" pitchFamily="2" charset="-122"/>
                <a:ea typeface="华文新魏" panose="02010800040101010101" pitchFamily="2" charset="-122"/>
              </a:rPr>
              <a:t>抽象+虚拟</a:t>
            </a:r>
            <a:r>
              <a:rPr lang="zh-CN" altLang="en-US" dirty="0" smtClean="0">
                <a:latin typeface="华文新魏" panose="02010800040101010101" pitchFamily="2" charset="-122"/>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a:p>
            <a:pPr eaLnBrk="1" hangingPunct="1"/>
            <a:endParaRPr lang="zh-CN" altLang="en-US"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684213" y="260350"/>
            <a:ext cx="7772400" cy="1143000"/>
          </a:xfrm>
        </p:spPr>
        <p:txBody>
          <a:bodyPr/>
          <a:lstStyle/>
          <a:p>
            <a:pPr eaLnBrk="1" hangingPunct="1"/>
            <a:r>
              <a:rPr lang="en-US" altLang="zh-CN" sz="4800" smtClean="0">
                <a:latin typeface="华文新魏" panose="02010800040101010101" pitchFamily="2" charset="-122"/>
                <a:ea typeface="华文新魏" panose="02010800040101010101" pitchFamily="2" charset="-122"/>
              </a:rPr>
              <a:t>2.</a:t>
            </a:r>
            <a:r>
              <a:rPr lang="zh-CN" altLang="en-US" sz="4800" smtClean="0">
                <a:latin typeface="华文新魏" panose="02010800040101010101" pitchFamily="2" charset="-122"/>
                <a:ea typeface="华文新魏" panose="02010800040101010101" pitchFamily="2" charset="-122"/>
              </a:rPr>
              <a:t>操作系统中三个基础抽象</a:t>
            </a:r>
            <a:endParaRPr lang="zh-CN" altLang="en-US" sz="4800" smtClean="0">
              <a:latin typeface="华文新魏" panose="02010800040101010101" pitchFamily="2" charset="-122"/>
              <a:ea typeface="华文新魏" panose="02010800040101010101" pitchFamily="2" charset="-122"/>
            </a:endParaRPr>
          </a:p>
        </p:txBody>
      </p:sp>
      <p:grpSp>
        <p:nvGrpSpPr>
          <p:cNvPr id="2" name="Group 4"/>
          <p:cNvGrpSpPr/>
          <p:nvPr/>
        </p:nvGrpSpPr>
        <p:grpSpPr bwMode="auto">
          <a:xfrm>
            <a:off x="1484693" y="1988840"/>
            <a:ext cx="2727267" cy="3384376"/>
            <a:chOff x="406" y="721"/>
            <a:chExt cx="3018" cy="3721"/>
          </a:xfrm>
          <a:solidFill>
            <a:srgbClr val="CC99FF"/>
          </a:solidFill>
        </p:grpSpPr>
        <p:sp>
          <p:nvSpPr>
            <p:cNvPr id="22533" name="Text Box 5"/>
            <p:cNvSpPr txBox="1">
              <a:spLocks noChangeArrowheads="1"/>
            </p:cNvSpPr>
            <p:nvPr/>
          </p:nvSpPr>
          <p:spPr bwMode="auto">
            <a:xfrm>
              <a:off x="406" y="721"/>
              <a:ext cx="3018" cy="3721"/>
            </a:xfrm>
            <a:prstGeom prst="rect">
              <a:avLst/>
            </a:prstGeom>
            <a:grpFill/>
            <a:ln w="9525">
              <a:solidFill>
                <a:srgbClr val="000000"/>
              </a:solidFill>
              <a:miter lim="800000"/>
            </a:ln>
            <a:effectLst>
              <a:outerShdw dist="107763" dir="18900000" algn="ctr" rotWithShape="0">
                <a:srgbClr val="808080">
                  <a:alpha val="50000"/>
                </a:srgbClr>
              </a:outerShdw>
            </a:effectLst>
          </p:spPr>
          <p:txBody>
            <a:bodyPr/>
            <a:lstStyle/>
            <a:p>
              <a:pPr algn="just">
                <a:defRPr/>
              </a:pPr>
              <a:r>
                <a:rPr lang="zh-CN" altLang="en-US" sz="1800" b="1" spc="-100" dirty="0">
                  <a:latin typeface="Calibri" panose="020F0502020204030204" pitchFamily="34" charset="0"/>
                  <a:ea typeface="宋体" panose="02010600030101010101" pitchFamily="2" charset="-122"/>
                </a:rPr>
                <a:t>                进 程（</a:t>
              </a:r>
              <a:r>
                <a:rPr lang="en-US" altLang="zh-CN" sz="1800" b="1" spc="-100" dirty="0">
                  <a:latin typeface="Calibri" panose="020F0502020204030204" pitchFamily="34" charset="0"/>
                  <a:ea typeface="宋体" panose="02010600030101010101" pitchFamily="2" charset="-122"/>
                </a:rPr>
                <a:t>process</a:t>
              </a:r>
              <a:r>
                <a:rPr lang="zh-CN" altLang="en-US" sz="1800" b="1" spc="-100" dirty="0">
                  <a:latin typeface="Calibri" panose="020F0502020204030204" pitchFamily="34" charset="0"/>
                  <a:ea typeface="宋体" panose="02010600030101010101" pitchFamily="2" charset="-122"/>
                </a:rPr>
                <a:t>）</a:t>
              </a:r>
              <a:endParaRPr lang="en-US" altLang="zh-CN" sz="1800" b="1" spc="-100" dirty="0">
                <a:ea typeface="宋体" panose="02010600030101010101" pitchFamily="2" charset="-122"/>
              </a:endParaRPr>
            </a:p>
            <a:p>
              <a:pPr algn="just">
                <a:defRPr/>
              </a:pPr>
              <a:r>
                <a:rPr lang="zh-CN" altLang="en-US" sz="1600" b="1" spc="-100" dirty="0">
                  <a:latin typeface="Calibri" panose="020F0502020204030204" pitchFamily="34" charset="0"/>
                  <a:ea typeface="宋体" panose="02010600030101010101" pitchFamily="2" charset="-122"/>
                </a:rPr>
                <a:t>（进程是处理器的一种抽象）</a:t>
              </a:r>
              <a:endParaRPr lang="zh-CN" altLang="en-US" sz="1600" b="1" spc="-100" dirty="0">
                <a:ea typeface="宋体" panose="02010600030101010101" pitchFamily="2" charset="-122"/>
              </a:endParaRPr>
            </a:p>
            <a:p>
              <a:pPr algn="just">
                <a:spcBef>
                  <a:spcPts val="1550"/>
                </a:spcBef>
                <a:spcAft>
                  <a:spcPts val="775"/>
                </a:spcAft>
                <a:defRPr/>
              </a:pPr>
              <a:r>
                <a:rPr lang="zh-CN" altLang="en-US" sz="1100" dirty="0">
                  <a:latin typeface="Calibri" panose="020F0502020204030204" pitchFamily="34" charset="0"/>
                  <a:ea typeface="宋体" panose="02010600030101010101" pitchFamily="2" charset="-122"/>
                </a:rPr>
                <a:t>用户：运行应用程序，以进程方式执行</a:t>
              </a:r>
              <a:endParaRPr lang="zh-CN" altLang="en-US" sz="1100" dirty="0">
                <a:ea typeface="宋体" panose="02010600030101010101" pitchFamily="2" charset="-122"/>
              </a:endParaRPr>
            </a:p>
            <a:p>
              <a:pPr algn="just">
                <a:spcBef>
                  <a:spcPts val="1550"/>
                </a:spcBef>
                <a:spcAft>
                  <a:spcPts val="775"/>
                </a:spcAft>
                <a:defRPr/>
              </a:pPr>
              <a:r>
                <a:rPr lang="zh-CN" altLang="en-US" sz="1100" dirty="0">
                  <a:latin typeface="Calibri" panose="020F0502020204030204" pitchFamily="34" charset="0"/>
                  <a:ea typeface="宋体" panose="02010600030101010101" pitchFamily="2" charset="-122"/>
                </a:rPr>
                <a:t>        </a:t>
              </a:r>
              <a:r>
                <a:rPr lang="zh-CN" altLang="en-US" sz="1100" b="1" dirty="0">
                  <a:latin typeface="Calibri" panose="020F0502020204030204" pitchFamily="34" charset="0"/>
                  <a:ea typeface="宋体" panose="02010600030101010101" pitchFamily="2" charset="-122"/>
                </a:rPr>
                <a:t>虚拟机界面            </a:t>
              </a:r>
              <a:r>
                <a:rPr lang="en-US" altLang="zh-CN" sz="1100" dirty="0">
                  <a:latin typeface="Calibri" panose="020F0502020204030204" pitchFamily="34" charset="0"/>
                  <a:ea typeface="宋体" panose="02010600030101010101" pitchFamily="2" charset="-122"/>
                </a:rPr>
                <a:t>fork</a:t>
              </a:r>
              <a:r>
                <a:rPr lang="zh-CN" altLang="en-US" sz="1100" dirty="0">
                  <a:latin typeface="Calibri" panose="020F0502020204030204" pitchFamily="34" charset="0"/>
                  <a:ea typeface="宋体" panose="02010600030101010101" pitchFamily="2" charset="-122"/>
                </a:rPr>
                <a:t>、</a:t>
              </a:r>
              <a:r>
                <a:rPr lang="en-US" altLang="zh-CN" sz="1100" dirty="0">
                  <a:latin typeface="Calibri" panose="020F0502020204030204" pitchFamily="34" charset="0"/>
                  <a:ea typeface="宋体" panose="02010600030101010101" pitchFamily="2" charset="-122"/>
                </a:rPr>
                <a:t>wait</a:t>
              </a:r>
              <a:r>
                <a:rPr lang="zh-CN" altLang="en-US" sz="1100" dirty="0">
                  <a:latin typeface="Calibri" panose="020F0502020204030204" pitchFamily="34" charset="0"/>
                  <a:ea typeface="宋体" panose="02010600030101010101" pitchFamily="2" charset="-122"/>
                </a:rPr>
                <a:t>、</a:t>
              </a:r>
              <a:r>
                <a:rPr lang="en-US" altLang="zh-CN" sz="1100" dirty="0">
                  <a:latin typeface="Calibri" panose="020F0502020204030204" pitchFamily="34" charset="0"/>
                  <a:ea typeface="宋体" panose="02010600030101010101" pitchFamily="2" charset="-122"/>
                </a:rPr>
                <a:t>exec...                                      </a:t>
              </a:r>
              <a:endParaRPr lang="en-US" altLang="zh-CN" sz="1100" dirty="0">
                <a:latin typeface="Calibri" panose="020F0502020204030204" pitchFamily="34" charset="0"/>
                <a:ea typeface="宋体" panose="02010600030101010101" pitchFamily="2" charset="-122"/>
              </a:endParaRPr>
            </a:p>
            <a:p>
              <a:pPr algn="just">
                <a:spcBef>
                  <a:spcPts val="1550"/>
                </a:spcBef>
                <a:spcAft>
                  <a:spcPts val="775"/>
                </a:spcAft>
                <a:defRPr/>
              </a:pPr>
              <a:r>
                <a:rPr lang="en-US" altLang="zh-CN" sz="1100" dirty="0">
                  <a:latin typeface="Calibri" panose="020F0502020204030204" pitchFamily="34" charset="0"/>
                  <a:ea typeface="宋体" panose="02010600030101010101" pitchFamily="2" charset="-122"/>
                </a:rPr>
                <a:t>OS</a:t>
              </a:r>
              <a:r>
                <a:rPr lang="zh-CN" altLang="en-US" sz="1100" dirty="0">
                  <a:latin typeface="Calibri" panose="020F0502020204030204" pitchFamily="34" charset="0"/>
                  <a:ea typeface="宋体" panose="02010600030101010101" pitchFamily="2" charset="-122"/>
                </a:rPr>
                <a:t>：进程及其管理</a:t>
              </a:r>
              <a:endParaRPr lang="zh-CN" altLang="en-US" sz="1100" dirty="0">
                <a:latin typeface="Calibri" panose="020F0502020204030204" pitchFamily="34" charset="0"/>
                <a:ea typeface="宋体" panose="02010600030101010101" pitchFamily="2" charset="-122"/>
              </a:endParaRPr>
            </a:p>
            <a:p>
              <a:pPr algn="just">
                <a:defRPr/>
              </a:pPr>
              <a:r>
                <a:rPr lang="zh-CN" altLang="en-US" sz="1100" b="1" dirty="0">
                  <a:latin typeface="Calibri" panose="020F0502020204030204" pitchFamily="34" charset="0"/>
                  <a:ea typeface="宋体" panose="02010600030101010101" pitchFamily="2" charset="-122"/>
                </a:rPr>
                <a:t>   </a:t>
              </a:r>
              <a:endParaRPr lang="en-US" altLang="zh-CN" sz="1100" b="1" dirty="0">
                <a:latin typeface="Calibri" panose="020F0502020204030204" pitchFamily="34" charset="0"/>
                <a:ea typeface="宋体" panose="02010600030101010101" pitchFamily="2" charset="-122"/>
              </a:endParaRPr>
            </a:p>
            <a:p>
              <a:pPr algn="just">
                <a:defRPr/>
              </a:pPr>
              <a:r>
                <a:rPr lang="en-US" altLang="zh-CN" sz="1100" b="1" dirty="0">
                  <a:latin typeface="Calibri" panose="020F0502020204030204" pitchFamily="34" charset="0"/>
                  <a:ea typeface="宋体" panose="02010600030101010101" pitchFamily="2" charset="-122"/>
                </a:rPr>
                <a:t>        </a:t>
              </a:r>
              <a:r>
                <a:rPr lang="zh-CN" altLang="en-US" sz="1100" b="1" dirty="0">
                  <a:latin typeface="Calibri" panose="020F0502020204030204" pitchFamily="34" charset="0"/>
                  <a:ea typeface="宋体" panose="02010600030101010101" pitchFamily="2" charset="-122"/>
                </a:rPr>
                <a:t>物理机界面           </a:t>
              </a:r>
              <a:r>
                <a:rPr lang="zh-CN" altLang="en-US" sz="1100" dirty="0">
                  <a:latin typeface="Calibri" panose="020F0502020204030204" pitchFamily="34" charset="0"/>
                  <a:ea typeface="宋体" panose="02010600030101010101" pitchFamily="2" charset="-122"/>
                </a:rPr>
                <a:t>进程调度和切换</a:t>
              </a:r>
              <a:endParaRPr lang="zh-CN" altLang="en-US" sz="1100" dirty="0">
                <a:latin typeface="Calibri" panose="020F0502020204030204" pitchFamily="34" charset="0"/>
                <a:ea typeface="宋体" panose="02010600030101010101" pitchFamily="2" charset="-122"/>
              </a:endParaRPr>
            </a:p>
            <a:p>
              <a:pPr algn="just">
                <a:defRPr/>
              </a:pPr>
              <a:endParaRPr lang="en-US" altLang="zh-CN" sz="1100" dirty="0">
                <a:latin typeface="Calibri" panose="020F0502020204030204" pitchFamily="34" charset="0"/>
                <a:ea typeface="宋体" panose="02010600030101010101" pitchFamily="2" charset="-122"/>
              </a:endParaRPr>
            </a:p>
            <a:p>
              <a:pPr algn="just">
                <a:defRPr/>
              </a:pPr>
              <a:endParaRPr lang="en-US" altLang="zh-CN" sz="1100" dirty="0">
                <a:latin typeface="Calibri" panose="020F0502020204030204" pitchFamily="34" charset="0"/>
                <a:ea typeface="宋体" panose="02010600030101010101" pitchFamily="2" charset="-122"/>
              </a:endParaRPr>
            </a:p>
            <a:p>
              <a:pPr algn="just">
                <a:defRPr/>
              </a:pPr>
              <a:r>
                <a:rPr lang="zh-CN" altLang="en-US" sz="1100" dirty="0">
                  <a:latin typeface="Calibri" panose="020F0502020204030204" pitchFamily="34" charset="0"/>
                  <a:ea typeface="宋体" panose="02010600030101010101" pitchFamily="2" charset="-122"/>
                </a:rPr>
                <a:t>硬件：处理器</a:t>
              </a:r>
              <a:endParaRPr lang="zh-CN" altLang="en-US" sz="1100" dirty="0">
                <a:latin typeface="Calibri" panose="020F0502020204030204" pitchFamily="34" charset="0"/>
                <a:ea typeface="宋体" panose="02010600030101010101" pitchFamily="2" charset="-122"/>
              </a:endParaRPr>
            </a:p>
            <a:p>
              <a:pPr>
                <a:defRPr/>
              </a:pPr>
              <a:endParaRPr lang="zh-CN" dirty="0">
                <a:ea typeface="宋体" panose="02010600030101010101" pitchFamily="2" charset="-122"/>
              </a:endParaRPr>
            </a:p>
          </p:txBody>
        </p:sp>
        <p:cxnSp>
          <p:nvCxnSpPr>
            <p:cNvPr id="22534" name="AutoShape 6"/>
            <p:cNvCxnSpPr>
              <a:cxnSpLocks noChangeShapeType="1"/>
            </p:cNvCxnSpPr>
            <p:nvPr/>
          </p:nvCxnSpPr>
          <p:spPr bwMode="auto">
            <a:xfrm>
              <a:off x="486" y="2225"/>
              <a:ext cx="263" cy="0"/>
            </a:xfrm>
            <a:prstGeom prst="straightConnector1">
              <a:avLst/>
            </a:prstGeom>
            <a:grpFill/>
            <a:ln w="28575">
              <a:solidFill>
                <a:srgbClr val="000000"/>
              </a:solidFill>
              <a:round/>
            </a:ln>
          </p:spPr>
        </p:cxnSp>
        <p:cxnSp>
          <p:nvCxnSpPr>
            <p:cNvPr id="22535" name="AutoShape 7"/>
            <p:cNvCxnSpPr>
              <a:cxnSpLocks noChangeShapeType="1"/>
            </p:cNvCxnSpPr>
            <p:nvPr/>
          </p:nvCxnSpPr>
          <p:spPr bwMode="auto">
            <a:xfrm>
              <a:off x="1601" y="2224"/>
              <a:ext cx="263" cy="1"/>
            </a:xfrm>
            <a:prstGeom prst="straightConnector1">
              <a:avLst/>
            </a:prstGeom>
            <a:grpFill/>
            <a:ln w="28575">
              <a:solidFill>
                <a:srgbClr val="000000"/>
              </a:solidFill>
              <a:round/>
            </a:ln>
          </p:spPr>
        </p:cxnSp>
        <p:cxnSp>
          <p:nvCxnSpPr>
            <p:cNvPr id="22536" name="AutoShape 8"/>
            <p:cNvCxnSpPr>
              <a:cxnSpLocks noChangeShapeType="1"/>
            </p:cNvCxnSpPr>
            <p:nvPr/>
          </p:nvCxnSpPr>
          <p:spPr bwMode="auto">
            <a:xfrm>
              <a:off x="462" y="3174"/>
              <a:ext cx="263" cy="1"/>
            </a:xfrm>
            <a:prstGeom prst="straightConnector1">
              <a:avLst/>
            </a:prstGeom>
            <a:grpFill/>
            <a:ln w="28575">
              <a:solidFill>
                <a:srgbClr val="000000"/>
              </a:solidFill>
              <a:round/>
            </a:ln>
          </p:spPr>
        </p:cxnSp>
        <p:cxnSp>
          <p:nvCxnSpPr>
            <p:cNvPr id="22537" name="AutoShape 9"/>
            <p:cNvCxnSpPr>
              <a:cxnSpLocks noChangeShapeType="1"/>
            </p:cNvCxnSpPr>
            <p:nvPr/>
          </p:nvCxnSpPr>
          <p:spPr bwMode="auto">
            <a:xfrm>
              <a:off x="1601" y="3175"/>
              <a:ext cx="263" cy="1"/>
            </a:xfrm>
            <a:prstGeom prst="straightConnector1">
              <a:avLst/>
            </a:prstGeom>
            <a:grpFill/>
            <a:ln w="28575">
              <a:solidFill>
                <a:srgbClr val="000000"/>
              </a:solidFill>
              <a:round/>
            </a:ln>
          </p:spPr>
        </p:cxnSp>
      </p:grpSp>
      <p:sp>
        <p:nvSpPr>
          <p:cNvPr id="22545" name="Text Box 17"/>
          <p:cNvSpPr txBox="1">
            <a:spLocks noChangeArrowheads="1"/>
          </p:cNvSpPr>
          <p:nvPr/>
        </p:nvSpPr>
        <p:spPr bwMode="auto">
          <a:xfrm>
            <a:off x="5003800" y="1989138"/>
            <a:ext cx="2716213" cy="3384550"/>
          </a:xfrm>
          <a:prstGeom prst="rect">
            <a:avLst/>
          </a:prstGeom>
          <a:solidFill>
            <a:srgbClr val="00CCFF"/>
          </a:solidFill>
          <a:ln w="9525">
            <a:solidFill>
              <a:srgbClr val="000000"/>
            </a:solidFill>
            <a:miter lim="800000"/>
          </a:ln>
          <a:effectLst>
            <a:outerShdw dist="35921" dir="2700000" algn="ctr" rotWithShape="0">
              <a:srgbClr val="B2B2B2"/>
            </a:outerShdw>
          </a:effectLst>
        </p:spPr>
        <p:txBody>
          <a:bodyPr/>
          <a:lstStyle/>
          <a:p>
            <a:pPr algn="just">
              <a:buClr>
                <a:srgbClr val="CC3300"/>
              </a:buClr>
              <a:buFont typeface="Wingdings" panose="05000000000000000000" pitchFamily="2" charset="2"/>
              <a:buChar char="n"/>
              <a:defRPr/>
            </a:pPr>
            <a:r>
              <a:rPr lang="zh-CN" altLang="zh-CN" sz="2000" b="1">
                <a:latin typeface="Calibri" panose="020F0502020204030204" pitchFamily="34" charset="0"/>
              </a:rPr>
              <a:t>进程是对于进入内存的执行程序在处理器上操作的状态集的一个抽象</a:t>
            </a:r>
            <a:r>
              <a:rPr lang="zh-CN" altLang="en-US" sz="2000" b="1">
                <a:latin typeface="Calibri" panose="020F0502020204030204" pitchFamily="34" charset="0"/>
              </a:rPr>
              <a:t>。</a:t>
            </a:r>
            <a:endParaRPr lang="zh-CN" altLang="en-US" sz="2000" b="1">
              <a:latin typeface="Calibri" panose="020F0502020204030204" pitchFamily="34" charset="0"/>
            </a:endParaRPr>
          </a:p>
          <a:p>
            <a:pPr algn="just">
              <a:buClr>
                <a:srgbClr val="CC3300"/>
              </a:buClr>
              <a:buFont typeface="Wingdings" panose="05000000000000000000" pitchFamily="2" charset="2"/>
              <a:buChar char="n"/>
              <a:defRPr/>
            </a:pPr>
            <a:r>
              <a:rPr lang="zh-CN" altLang="zh-CN" sz="2000" b="1">
                <a:latin typeface="Calibri" panose="020F0502020204030204" pitchFamily="34" charset="0"/>
              </a:rPr>
              <a:t>进程抽象的效果是让用户感觉到有自己独享的处理器，从而，可为用户提供多任务操作系统和分时操作系统。</a:t>
            </a:r>
            <a:endParaRPr lang="zh-CN" altLang="zh-CN" sz="180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22545"/>
                                        </p:tgtEl>
                                        <p:attrNameLst>
                                          <p:attrName>style.visibility</p:attrName>
                                        </p:attrNameLst>
                                      </p:cBhvr>
                                      <p:to>
                                        <p:strVal val="visible"/>
                                      </p:to>
                                    </p:set>
                                    <p:animEffect transition="in" filter="wheel(4)">
                                      <p:cBhvr>
                                        <p:cTn id="10" dur="2000"/>
                                        <p:tgtEl>
                                          <p:spTgt spid="22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5"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684213" y="260350"/>
            <a:ext cx="7772400" cy="1143000"/>
          </a:xfrm>
        </p:spPr>
        <p:txBody>
          <a:bodyPr/>
          <a:lstStyle/>
          <a:p>
            <a:pPr eaLnBrk="1" hangingPunct="1"/>
            <a:r>
              <a:rPr lang="zh-CN" altLang="en-US" sz="4800" smtClean="0">
                <a:latin typeface="华文新魏" panose="02010800040101010101" pitchFamily="2" charset="-122"/>
                <a:ea typeface="华文新魏" panose="02010800040101010101" pitchFamily="2" charset="-122"/>
              </a:rPr>
              <a:t>操作系统中三个基础抽象</a:t>
            </a:r>
            <a:endParaRPr lang="zh-CN" altLang="en-US" sz="4800" smtClean="0">
              <a:latin typeface="华文新魏" panose="02010800040101010101" pitchFamily="2" charset="-122"/>
              <a:ea typeface="华文新魏" panose="02010800040101010101" pitchFamily="2" charset="-122"/>
            </a:endParaRPr>
          </a:p>
        </p:txBody>
      </p:sp>
      <p:grpSp>
        <p:nvGrpSpPr>
          <p:cNvPr id="2" name="Group 10"/>
          <p:cNvGrpSpPr/>
          <p:nvPr/>
        </p:nvGrpSpPr>
        <p:grpSpPr bwMode="auto">
          <a:xfrm>
            <a:off x="1547813" y="1989138"/>
            <a:ext cx="2808287" cy="3384550"/>
            <a:chOff x="3405" y="1147"/>
            <a:chExt cx="2868" cy="2880"/>
          </a:xfrm>
        </p:grpSpPr>
        <p:sp>
          <p:nvSpPr>
            <p:cNvPr id="22539" name="Text Box 11"/>
            <p:cNvSpPr txBox="1">
              <a:spLocks noChangeArrowheads="1"/>
            </p:cNvSpPr>
            <p:nvPr/>
          </p:nvSpPr>
          <p:spPr bwMode="auto">
            <a:xfrm>
              <a:off x="3405" y="1147"/>
              <a:ext cx="2868" cy="2880"/>
            </a:xfrm>
            <a:prstGeom prst="rect">
              <a:avLst/>
            </a:prstGeom>
            <a:solidFill>
              <a:srgbClr val="CCFF99"/>
            </a:solidFill>
            <a:ln w="9525">
              <a:solidFill>
                <a:srgbClr val="000000"/>
              </a:solidFill>
              <a:miter lim="800000"/>
            </a:ln>
            <a:effectLst>
              <a:outerShdw blurRad="50800" dist="38100" dir="18900000" algn="bl" rotWithShape="0">
                <a:prstClr val="black">
                  <a:alpha val="40000"/>
                </a:prstClr>
              </a:outerShdw>
            </a:effectLst>
          </p:spPr>
          <p:txBody>
            <a:bodyPr/>
            <a:lstStyle/>
            <a:p>
              <a:pPr algn="just">
                <a:lnSpc>
                  <a:spcPts val="1500"/>
                </a:lnSpc>
                <a:spcAft>
                  <a:spcPts val="1200"/>
                </a:spcAft>
                <a:defRPr/>
              </a:pPr>
              <a:r>
                <a:rPr lang="en-US" altLang="zh-CN" sz="1000">
                  <a:latin typeface="Calibri" panose="020F0502020204030204" pitchFamily="34" charset="0"/>
                </a:rPr>
                <a:t>          </a:t>
              </a:r>
              <a:r>
                <a:rPr lang="zh-CN" altLang="en-US" sz="1800" b="1">
                  <a:latin typeface="Calibri" panose="020F0502020204030204" pitchFamily="34" charset="0"/>
                </a:rPr>
                <a:t>虚 存</a:t>
              </a:r>
              <a:r>
                <a:rPr lang="en-US" altLang="zh-CN" sz="1800" b="1">
                  <a:latin typeface="Calibri" panose="020F0502020204030204" pitchFamily="34" charset="0"/>
                </a:rPr>
                <a:t>(virtual  memory) </a:t>
              </a:r>
              <a:endParaRPr lang="en-US" altLang="zh-CN" sz="1800" b="1">
                <a:latin typeface="Calibri" panose="020F0502020204030204" pitchFamily="34" charset="0"/>
              </a:endParaRPr>
            </a:p>
            <a:p>
              <a:pPr algn="just">
                <a:lnSpc>
                  <a:spcPts val="1500"/>
                </a:lnSpc>
                <a:spcAft>
                  <a:spcPts val="1200"/>
                </a:spcAft>
                <a:defRPr/>
              </a:pPr>
              <a:r>
                <a:rPr lang="zh-CN" altLang="en-US" sz="1800" b="1">
                  <a:latin typeface="Calibri" panose="020F0502020204030204" pitchFamily="34" charset="0"/>
                </a:rPr>
                <a:t>（虚存是内存的一种抽象）</a:t>
              </a:r>
              <a:endParaRPr lang="en-US" altLang="zh-CN" sz="1800" b="1">
                <a:latin typeface="Calibri" panose="020F0502020204030204" pitchFamily="34" charset="0"/>
              </a:endParaRPr>
            </a:p>
            <a:p>
              <a:pPr algn="just">
                <a:lnSpc>
                  <a:spcPts val="1000"/>
                </a:lnSpc>
                <a:spcAft>
                  <a:spcPts val="1200"/>
                </a:spcAft>
                <a:defRPr/>
              </a:pPr>
              <a:r>
                <a:rPr lang="zh-CN" altLang="en-US" sz="1100">
                  <a:latin typeface="Calibri" panose="020F0502020204030204" pitchFamily="34" charset="0"/>
                </a:rPr>
                <a:t>用户：运行应用程序，使用逻辑地址</a:t>
              </a:r>
              <a:endParaRPr lang="en-US" altLang="zh-CN" sz="1100">
                <a:latin typeface="Calibri" panose="020F0502020204030204" pitchFamily="34" charset="0"/>
              </a:endParaRPr>
            </a:p>
            <a:p>
              <a:pPr algn="just">
                <a:lnSpc>
                  <a:spcPts val="1000"/>
                </a:lnSpc>
                <a:spcAft>
                  <a:spcPts val="1550"/>
                </a:spcAft>
                <a:defRPr/>
              </a:pPr>
              <a:r>
                <a:rPr lang="en-US" altLang="zh-CN" sz="1100" b="1">
                  <a:latin typeface="Calibri" panose="020F0502020204030204" pitchFamily="34" charset="0"/>
                </a:rPr>
                <a:t>        </a:t>
              </a:r>
              <a:endParaRPr lang="en-US" altLang="zh-CN" sz="1100" b="1">
                <a:latin typeface="Calibri" panose="020F0502020204030204" pitchFamily="34" charset="0"/>
              </a:endParaRPr>
            </a:p>
            <a:p>
              <a:pPr algn="just">
                <a:lnSpc>
                  <a:spcPts val="1000"/>
                </a:lnSpc>
                <a:spcAft>
                  <a:spcPts val="1550"/>
                </a:spcAft>
                <a:defRPr/>
              </a:pPr>
              <a:r>
                <a:rPr lang="en-US" altLang="zh-CN" sz="1100" b="1">
                  <a:latin typeface="Calibri" panose="020F0502020204030204" pitchFamily="34" charset="0"/>
                </a:rPr>
                <a:t>         </a:t>
              </a:r>
              <a:r>
                <a:rPr lang="zh-CN" altLang="en-US" sz="1100" b="1">
                  <a:latin typeface="Calibri" panose="020F0502020204030204" pitchFamily="34" charset="0"/>
                </a:rPr>
                <a:t>虚拟机界面 </a:t>
              </a:r>
              <a:r>
                <a:rPr lang="en-US" altLang="zh-CN" sz="1100" b="1">
                  <a:latin typeface="Calibri" panose="020F0502020204030204" pitchFamily="34" charset="0"/>
                </a:rPr>
                <a:t>            </a:t>
              </a:r>
              <a:r>
                <a:rPr lang="zh-CN" altLang="en-US" sz="1100">
                  <a:latin typeface="Calibri" panose="020F0502020204030204" pitchFamily="34" charset="0"/>
                </a:rPr>
                <a:t>虚拟地址</a:t>
              </a:r>
              <a:endParaRPr lang="zh-CN" altLang="en-US" sz="1100">
                <a:latin typeface="Calibri" panose="020F0502020204030204" pitchFamily="34" charset="0"/>
              </a:endParaRPr>
            </a:p>
            <a:p>
              <a:pPr algn="just">
                <a:lnSpc>
                  <a:spcPts val="1000"/>
                </a:lnSpc>
                <a:defRPr/>
              </a:pPr>
              <a:r>
                <a:rPr lang="en-US" altLang="zh-CN" sz="1100">
                  <a:latin typeface="Calibri" panose="020F0502020204030204" pitchFamily="34" charset="0"/>
                </a:rPr>
                <a:t>OS:</a:t>
              </a:r>
              <a:r>
                <a:rPr lang="zh-CN" altLang="en-US" sz="1100">
                  <a:latin typeface="Calibri" panose="020F0502020204030204" pitchFamily="34" charset="0"/>
                </a:rPr>
                <a:t>虚存及其管理</a:t>
              </a:r>
              <a:endParaRPr lang="zh-CN" altLang="en-US" sz="1100">
                <a:latin typeface="Calibri" panose="020F0502020204030204" pitchFamily="34" charset="0"/>
              </a:endParaRPr>
            </a:p>
            <a:p>
              <a:pPr algn="just">
                <a:lnSpc>
                  <a:spcPts val="1000"/>
                </a:lnSpc>
                <a:defRPr/>
              </a:pPr>
              <a:endParaRPr lang="en-US" altLang="zh-CN" sz="1100" b="1">
                <a:latin typeface="Calibri" panose="020F0502020204030204" pitchFamily="34" charset="0"/>
              </a:endParaRPr>
            </a:p>
            <a:p>
              <a:pPr algn="just">
                <a:lnSpc>
                  <a:spcPts val="1000"/>
                </a:lnSpc>
                <a:defRPr/>
              </a:pPr>
              <a:r>
                <a:rPr lang="zh-CN" altLang="en-US" sz="1100" b="1">
                  <a:latin typeface="Calibri" panose="020F0502020204030204" pitchFamily="34" charset="0"/>
                </a:rPr>
                <a:t>          </a:t>
              </a:r>
              <a:endParaRPr lang="en-US" altLang="zh-CN" sz="1100" b="1">
                <a:latin typeface="Calibri" panose="020F0502020204030204" pitchFamily="34" charset="0"/>
              </a:endParaRPr>
            </a:p>
            <a:p>
              <a:pPr algn="just">
                <a:lnSpc>
                  <a:spcPts val="1000"/>
                </a:lnSpc>
                <a:defRPr/>
              </a:pPr>
              <a:r>
                <a:rPr lang="en-US" altLang="zh-CN" sz="1100" b="1">
                  <a:latin typeface="Calibri" panose="020F0502020204030204" pitchFamily="34" charset="0"/>
                </a:rPr>
                <a:t>         </a:t>
              </a:r>
              <a:r>
                <a:rPr lang="zh-CN" altLang="en-US" sz="1100" b="1">
                  <a:latin typeface="Calibri" panose="020F0502020204030204" pitchFamily="34" charset="0"/>
                </a:rPr>
                <a:t>物理机界面</a:t>
              </a:r>
              <a:r>
                <a:rPr lang="zh-CN" altLang="en-US" sz="1100">
                  <a:latin typeface="Calibri" panose="020F0502020204030204" pitchFamily="34" charset="0"/>
                </a:rPr>
                <a:t> </a:t>
              </a:r>
              <a:r>
                <a:rPr lang="en-US" altLang="zh-CN" sz="1100" b="1">
                  <a:latin typeface="Calibri" panose="020F0502020204030204" pitchFamily="34" charset="0"/>
                </a:rPr>
                <a:t>          </a:t>
              </a:r>
              <a:r>
                <a:rPr lang="zh-CN" altLang="en-US" sz="1100">
                  <a:latin typeface="Calibri" panose="020F0502020204030204" pitchFamily="34" charset="0"/>
                </a:rPr>
                <a:t>物理地址</a:t>
              </a:r>
              <a:endParaRPr lang="zh-CN" altLang="en-US" sz="1100">
                <a:latin typeface="Calibri" panose="020F0502020204030204" pitchFamily="34" charset="0"/>
              </a:endParaRPr>
            </a:p>
            <a:p>
              <a:pPr algn="just">
                <a:defRPr/>
              </a:pPr>
              <a:endParaRPr lang="en-US" altLang="zh-CN" sz="1100">
                <a:latin typeface="Calibri" panose="020F0502020204030204" pitchFamily="34" charset="0"/>
              </a:endParaRPr>
            </a:p>
            <a:p>
              <a:pPr algn="just">
                <a:defRPr/>
              </a:pPr>
              <a:endParaRPr lang="en-US" altLang="zh-CN" sz="1100">
                <a:latin typeface="Calibri" panose="020F0502020204030204" pitchFamily="34" charset="0"/>
              </a:endParaRPr>
            </a:p>
            <a:p>
              <a:pPr algn="just">
                <a:defRPr/>
              </a:pPr>
              <a:r>
                <a:rPr lang="zh-CN" altLang="en-US" sz="1100">
                  <a:latin typeface="Calibri" panose="020F0502020204030204" pitchFamily="34" charset="0"/>
                </a:rPr>
                <a:t>硬件</a:t>
              </a:r>
              <a:r>
                <a:rPr lang="en-US" altLang="zh-CN" sz="1100">
                  <a:latin typeface="Calibri" panose="020F0502020204030204" pitchFamily="34" charset="0"/>
                </a:rPr>
                <a:t>:</a:t>
              </a:r>
              <a:r>
                <a:rPr lang="zh-CN" altLang="en-US" sz="1100">
                  <a:latin typeface="Calibri" panose="020F0502020204030204" pitchFamily="34" charset="0"/>
                </a:rPr>
                <a:t>主存</a:t>
              </a:r>
              <a:r>
                <a:rPr lang="en-US" altLang="zh-CN" sz="1100">
                  <a:latin typeface="Calibri" panose="020F0502020204030204" pitchFamily="34" charset="0"/>
                </a:rPr>
                <a:t>+</a:t>
              </a:r>
              <a:r>
                <a:rPr lang="zh-CN" altLang="en-US" sz="1100">
                  <a:latin typeface="Calibri" panose="020F0502020204030204" pitchFamily="34" charset="0"/>
                </a:rPr>
                <a:t>辅存</a:t>
              </a:r>
              <a:endParaRPr lang="zh-CN" altLang="en-US" sz="1100">
                <a:latin typeface="Calibri" panose="020F0502020204030204" pitchFamily="34" charset="0"/>
              </a:endParaRPr>
            </a:p>
          </p:txBody>
        </p:sp>
        <p:cxnSp>
          <p:nvCxnSpPr>
            <p:cNvPr id="36869" name="AutoShape 12"/>
            <p:cNvCxnSpPr>
              <a:cxnSpLocks noChangeShapeType="1"/>
            </p:cNvCxnSpPr>
            <p:nvPr/>
          </p:nvCxnSpPr>
          <p:spPr bwMode="auto">
            <a:xfrm>
              <a:off x="3452" y="2310"/>
              <a:ext cx="263" cy="1"/>
            </a:xfrm>
            <a:prstGeom prst="straightConnector1">
              <a:avLst/>
            </a:prstGeom>
            <a:noFill/>
            <a:ln w="28575">
              <a:solidFill>
                <a:srgbClr val="000000"/>
              </a:solidFill>
              <a:round/>
            </a:ln>
          </p:spPr>
        </p:cxnSp>
        <p:cxnSp>
          <p:nvCxnSpPr>
            <p:cNvPr id="36870" name="AutoShape 13"/>
            <p:cNvCxnSpPr>
              <a:cxnSpLocks noChangeShapeType="1"/>
            </p:cNvCxnSpPr>
            <p:nvPr/>
          </p:nvCxnSpPr>
          <p:spPr bwMode="auto">
            <a:xfrm>
              <a:off x="4539" y="2310"/>
              <a:ext cx="263" cy="1"/>
            </a:xfrm>
            <a:prstGeom prst="straightConnector1">
              <a:avLst/>
            </a:prstGeom>
            <a:noFill/>
            <a:ln w="28575">
              <a:solidFill>
                <a:srgbClr val="000000"/>
              </a:solidFill>
              <a:round/>
            </a:ln>
          </p:spPr>
        </p:cxnSp>
        <p:cxnSp>
          <p:nvCxnSpPr>
            <p:cNvPr id="36871" name="AutoShape 14"/>
            <p:cNvCxnSpPr>
              <a:cxnSpLocks noChangeShapeType="1"/>
            </p:cNvCxnSpPr>
            <p:nvPr/>
          </p:nvCxnSpPr>
          <p:spPr bwMode="auto">
            <a:xfrm>
              <a:off x="3456" y="2898"/>
              <a:ext cx="263" cy="1"/>
            </a:xfrm>
            <a:prstGeom prst="straightConnector1">
              <a:avLst/>
            </a:prstGeom>
            <a:noFill/>
            <a:ln w="28575">
              <a:solidFill>
                <a:srgbClr val="000000"/>
              </a:solidFill>
              <a:round/>
            </a:ln>
          </p:spPr>
        </p:cxnSp>
        <p:cxnSp>
          <p:nvCxnSpPr>
            <p:cNvPr id="36872" name="AutoShape 15"/>
            <p:cNvCxnSpPr>
              <a:cxnSpLocks noChangeShapeType="1"/>
            </p:cNvCxnSpPr>
            <p:nvPr/>
          </p:nvCxnSpPr>
          <p:spPr bwMode="auto">
            <a:xfrm>
              <a:off x="4539" y="2923"/>
              <a:ext cx="263" cy="1"/>
            </a:xfrm>
            <a:prstGeom prst="straightConnector1">
              <a:avLst/>
            </a:prstGeom>
            <a:noFill/>
            <a:ln w="28575">
              <a:solidFill>
                <a:srgbClr val="000000"/>
              </a:solidFill>
              <a:round/>
            </a:ln>
          </p:spPr>
        </p:cxnSp>
      </p:grpSp>
      <p:sp>
        <p:nvSpPr>
          <p:cNvPr id="22545" name="Text Box 17"/>
          <p:cNvSpPr txBox="1">
            <a:spLocks noChangeArrowheads="1"/>
          </p:cNvSpPr>
          <p:nvPr/>
        </p:nvSpPr>
        <p:spPr bwMode="auto">
          <a:xfrm>
            <a:off x="4859338" y="1989138"/>
            <a:ext cx="2952750" cy="3384550"/>
          </a:xfrm>
          <a:prstGeom prst="rect">
            <a:avLst/>
          </a:prstGeom>
          <a:solidFill>
            <a:srgbClr val="66FFCC"/>
          </a:solidFill>
          <a:ln w="9525">
            <a:solidFill>
              <a:srgbClr val="000000"/>
            </a:solidFill>
            <a:miter lim="800000"/>
          </a:ln>
          <a:effectLst>
            <a:outerShdw dist="35921" dir="2700000" algn="ctr" rotWithShape="0">
              <a:srgbClr val="B2B2B2"/>
            </a:outerShdw>
          </a:effectLst>
        </p:spPr>
        <p:txBody>
          <a:bodyPr/>
          <a:lstStyle/>
          <a:p>
            <a:pPr algn="just">
              <a:buClr>
                <a:srgbClr val="CC3300"/>
              </a:buClr>
              <a:buFont typeface="Wingdings" panose="05000000000000000000" pitchFamily="2" charset="2"/>
              <a:buChar char="n"/>
              <a:defRPr/>
            </a:pPr>
            <a:r>
              <a:rPr lang="zh-CN" altLang="zh-CN" sz="1800">
                <a:latin typeface="Calibri" panose="020F0502020204030204" pitchFamily="34" charset="0"/>
                <a:ea typeface="Microsoft JhengHei" panose="020B0604030504040204" charset="-120"/>
                <a:cs typeface="Microsoft JhengHei" panose="020B0604030504040204" charset="-120"/>
              </a:rPr>
              <a:t>虚存抽象的效果是给用户造成假象，感觉独占了一个连续地址空间，编写应用程序的长度不受物理内存大小限制。</a:t>
            </a:r>
            <a:endParaRPr lang="zh-CN" altLang="en-US" sz="1800">
              <a:latin typeface="Calibri" panose="020F0502020204030204" pitchFamily="34" charset="0"/>
              <a:ea typeface="Microsoft JhengHei" panose="020B0604030504040204" charset="-120"/>
              <a:cs typeface="Microsoft JhengHei" panose="020B0604030504040204" charset="-120"/>
            </a:endParaRPr>
          </a:p>
          <a:p>
            <a:pPr algn="just">
              <a:buClr>
                <a:srgbClr val="CC3300"/>
              </a:buClr>
              <a:buFont typeface="Wingdings" panose="05000000000000000000" pitchFamily="2" charset="2"/>
              <a:buChar char="n"/>
              <a:defRPr/>
            </a:pPr>
            <a:r>
              <a:rPr lang="zh-CN" altLang="zh-CN" sz="1800">
                <a:latin typeface="Calibri" panose="020F0502020204030204" pitchFamily="34" charset="0"/>
                <a:ea typeface="Microsoft JhengHei" panose="020B0604030504040204" charset="-120"/>
                <a:cs typeface="Microsoft JhengHei" panose="020B0604030504040204" charset="-120"/>
              </a:rPr>
              <a:t>虚存是通过结合对内存和外存的管理来实现的，把一个进程的虚存中的内容存储在磁盘上，用内存作为磁盘的高速缓存，以此为用户提供比物理内存空间大得多的虚拟内存空间。 </a:t>
            </a:r>
            <a:endParaRPr lang="zh-CN" altLang="zh-CN" sz="1800">
              <a:latin typeface="Calibri" panose="020F0502020204030204" pitchFamily="34" charset="0"/>
              <a:ea typeface="Microsoft JhengHei" panose="020B0604030504040204" charset="-120"/>
              <a:cs typeface="Microsoft JhengHei" panose="020B060403050404020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22545"/>
                                        </p:tgtEl>
                                        <p:attrNameLst>
                                          <p:attrName>style.visibility</p:attrName>
                                        </p:attrNameLst>
                                      </p:cBhvr>
                                      <p:to>
                                        <p:strVal val="visible"/>
                                      </p:to>
                                    </p:set>
                                    <p:animEffect transition="in" filter="wheel(4)">
                                      <p:cBhvr>
                                        <p:cTn id="10" dur="2000"/>
                                        <p:tgtEl>
                                          <p:spTgt spid="22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5"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684213" y="260350"/>
            <a:ext cx="7772400" cy="1143000"/>
          </a:xfrm>
        </p:spPr>
        <p:txBody>
          <a:bodyPr/>
          <a:lstStyle/>
          <a:p>
            <a:pPr eaLnBrk="1" hangingPunct="1"/>
            <a:r>
              <a:rPr lang="en-US" altLang="zh-CN" sz="4800" smtClean="0">
                <a:latin typeface="华文新魏" panose="02010800040101010101" pitchFamily="2" charset="-122"/>
                <a:ea typeface="华文新魏" panose="02010800040101010101" pitchFamily="2" charset="-122"/>
              </a:rPr>
              <a:t>2.</a:t>
            </a:r>
            <a:r>
              <a:rPr lang="zh-CN" altLang="en-US" sz="4800" smtClean="0">
                <a:latin typeface="华文新魏" panose="02010800040101010101" pitchFamily="2" charset="-122"/>
                <a:ea typeface="华文新魏" panose="02010800040101010101" pitchFamily="2" charset="-122"/>
              </a:rPr>
              <a:t>操作系统中三个基础抽象</a:t>
            </a:r>
            <a:endParaRPr lang="zh-CN" altLang="en-US" sz="4800" smtClean="0">
              <a:latin typeface="华文新魏" panose="02010800040101010101" pitchFamily="2" charset="-122"/>
              <a:ea typeface="华文新魏" panose="02010800040101010101" pitchFamily="2" charset="-122"/>
            </a:endParaRPr>
          </a:p>
        </p:txBody>
      </p:sp>
      <p:sp>
        <p:nvSpPr>
          <p:cNvPr id="22533" name="Text Box 5"/>
          <p:cNvSpPr txBox="1">
            <a:spLocks noChangeArrowheads="1"/>
          </p:cNvSpPr>
          <p:nvPr/>
        </p:nvSpPr>
        <p:spPr bwMode="auto">
          <a:xfrm>
            <a:off x="4643438" y="1989138"/>
            <a:ext cx="3313112" cy="4319587"/>
          </a:xfrm>
          <a:prstGeom prst="rect">
            <a:avLst/>
          </a:prstGeom>
          <a:solidFill>
            <a:srgbClr val="CC99FF"/>
          </a:solidFill>
          <a:ln w="9525">
            <a:solidFill>
              <a:srgbClr val="000000"/>
            </a:solidFill>
            <a:miter lim="800000"/>
          </a:ln>
          <a:effectLst>
            <a:outerShdw dist="107763" dir="18900000" algn="ctr" rotWithShape="0">
              <a:srgbClr val="808080">
                <a:alpha val="50000"/>
              </a:srgbClr>
            </a:outerShdw>
          </a:effectLst>
        </p:spPr>
        <p:txBody>
          <a:bodyPr/>
          <a:lstStyle/>
          <a:p>
            <a:pPr algn="just">
              <a:buClr>
                <a:srgbClr val="CC3300"/>
              </a:buClr>
              <a:buFont typeface="Wingdings" panose="05000000000000000000" pitchFamily="2" charset="2"/>
              <a:buChar char="n"/>
              <a:defRPr/>
            </a:pPr>
            <a:r>
              <a:rPr lang="zh-CN" altLang="zh-CN" sz="2800"/>
              <a:t>文件是通过将文件中的字节映射到存储设备的物理块中来实现文件抽象。</a:t>
            </a:r>
            <a:endParaRPr lang="en-US" altLang="zh-CN" sz="2800"/>
          </a:p>
          <a:p>
            <a:pPr algn="just">
              <a:buClr>
                <a:srgbClr val="CC3300"/>
              </a:buClr>
              <a:buFont typeface="Wingdings" panose="05000000000000000000" pitchFamily="2" charset="2"/>
              <a:buChar char="n"/>
              <a:defRPr/>
            </a:pPr>
            <a:r>
              <a:rPr lang="zh-CN" altLang="zh-CN" sz="2800">
                <a:latin typeface="Calibri" panose="020F0502020204030204" pitchFamily="34" charset="0"/>
                <a:ea typeface="Microsoft JhengHei" panose="020B0604030504040204" charset="-120"/>
                <a:cs typeface="Microsoft JhengHei" panose="020B0604030504040204" charset="-120"/>
              </a:rPr>
              <a:t>文件抽象的效果是让用户感觉到总能满足自己对设备上信息的存取需求，而且使用十分方便。</a:t>
            </a:r>
            <a:endParaRPr lang="zh-CN" altLang="zh-CN" sz="2800"/>
          </a:p>
        </p:txBody>
      </p:sp>
      <p:grpSp>
        <p:nvGrpSpPr>
          <p:cNvPr id="2" name="Group 16"/>
          <p:cNvGrpSpPr/>
          <p:nvPr/>
        </p:nvGrpSpPr>
        <p:grpSpPr bwMode="auto">
          <a:xfrm>
            <a:off x="1034498" y="1989138"/>
            <a:ext cx="3344302" cy="4458290"/>
            <a:chOff x="6018" y="712"/>
            <a:chExt cx="2937" cy="3011"/>
          </a:xfrm>
          <a:effectLst>
            <a:outerShdw blurRad="50800" dist="38100" algn="l" rotWithShape="0">
              <a:prstClr val="black">
                <a:alpha val="40000"/>
              </a:prstClr>
            </a:outerShdw>
          </a:effectLst>
        </p:grpSpPr>
        <p:sp>
          <p:nvSpPr>
            <p:cNvPr id="22545" name="Text Box 17"/>
            <p:cNvSpPr txBox="1">
              <a:spLocks noChangeArrowheads="1"/>
            </p:cNvSpPr>
            <p:nvPr/>
          </p:nvSpPr>
          <p:spPr bwMode="auto">
            <a:xfrm>
              <a:off x="6025" y="712"/>
              <a:ext cx="2930" cy="3011"/>
            </a:xfrm>
            <a:prstGeom prst="rect">
              <a:avLst/>
            </a:prstGeom>
            <a:solidFill>
              <a:srgbClr val="66FFCC"/>
            </a:solidFill>
            <a:ln w="9525">
              <a:solidFill>
                <a:srgbClr val="000000"/>
              </a:solidFill>
              <a:miter lim="800000"/>
            </a:ln>
            <a:effectLst>
              <a:outerShdw dist="35921" dir="2700000" algn="ctr" rotWithShape="0">
                <a:srgbClr val="B2B2B2"/>
              </a:outerShdw>
            </a:effectLst>
          </p:spPr>
          <p:txBody>
            <a:bodyPr/>
            <a:lstStyle/>
            <a:p>
              <a:pPr algn="just">
                <a:defRPr/>
              </a:pPr>
              <a:r>
                <a:rPr lang="en-US" altLang="zh-CN" sz="1800" b="1" kern="600" spc="-100" dirty="0">
                  <a:latin typeface="Calibri" panose="020F0502020204030204" pitchFamily="34" charset="0"/>
                  <a:ea typeface="宋体" panose="02010600030101010101" pitchFamily="2" charset="-122"/>
                </a:rPr>
                <a:t>                     </a:t>
              </a:r>
              <a:r>
                <a:rPr lang="zh-CN" altLang="en-US" sz="1800" b="1" kern="600" spc="-100" dirty="0">
                  <a:latin typeface="Calibri" panose="020F0502020204030204" pitchFamily="34" charset="0"/>
                  <a:ea typeface="宋体" panose="02010600030101010101" pitchFamily="2" charset="-122"/>
                </a:rPr>
                <a:t>文件</a:t>
              </a:r>
              <a:r>
                <a:rPr lang="en-US" altLang="zh-CN" sz="1800" b="1" kern="600" spc="-100" dirty="0">
                  <a:latin typeface="Calibri" panose="020F0502020204030204" pitchFamily="34" charset="0"/>
                  <a:ea typeface="宋体" panose="02010600030101010101" pitchFamily="2" charset="-122"/>
                </a:rPr>
                <a:t>(file)</a:t>
              </a:r>
              <a:endParaRPr lang="en-US" altLang="zh-CN" sz="1800" b="1" kern="600" spc="-100" dirty="0">
                <a:latin typeface="Calibri" panose="020F0502020204030204" pitchFamily="34" charset="0"/>
                <a:ea typeface="宋体" panose="02010600030101010101" pitchFamily="2" charset="-122"/>
              </a:endParaRPr>
            </a:p>
            <a:p>
              <a:pPr algn="just">
                <a:defRPr/>
              </a:pPr>
              <a:r>
                <a:rPr lang="zh-CN" altLang="en-US" sz="1600" b="1" spc="-100" dirty="0">
                  <a:latin typeface="Calibri" panose="020F0502020204030204" pitchFamily="34" charset="0"/>
                  <a:ea typeface="宋体" panose="02010600030101010101" pitchFamily="2" charset="-122"/>
                </a:rPr>
                <a:t>（文件是设备的一种抽象）</a:t>
              </a:r>
              <a:endParaRPr lang="zh-CN" altLang="en-US" sz="1600" b="1" spc="-100" dirty="0">
                <a:latin typeface="Calibri" panose="020F0502020204030204" pitchFamily="34" charset="0"/>
                <a:ea typeface="宋体" panose="02010600030101010101" pitchFamily="2" charset="-122"/>
              </a:endParaRPr>
            </a:p>
            <a:p>
              <a:pPr algn="just">
                <a:spcAft>
                  <a:spcPts val="1550"/>
                </a:spcAft>
                <a:defRPr/>
              </a:pPr>
              <a:endParaRPr lang="en-US" altLang="zh-CN" sz="1100" dirty="0">
                <a:latin typeface="Calibri" panose="020F0502020204030204" pitchFamily="34" charset="0"/>
                <a:ea typeface="宋体" panose="02010600030101010101" pitchFamily="2" charset="-122"/>
              </a:endParaRPr>
            </a:p>
            <a:p>
              <a:pPr algn="just">
                <a:spcAft>
                  <a:spcPts val="1550"/>
                </a:spcAft>
                <a:defRPr/>
              </a:pPr>
              <a:r>
                <a:rPr lang="zh-CN" altLang="en-US" sz="1100" dirty="0">
                  <a:latin typeface="Calibri" panose="020F0502020204030204" pitchFamily="34" charset="0"/>
                  <a:ea typeface="宋体" panose="02010600030101010101" pitchFamily="2" charset="-122"/>
                </a:rPr>
                <a:t>用户：运行应用程序，使用文件</a:t>
              </a:r>
              <a:endParaRPr lang="zh-CN" altLang="en-US" sz="1100" dirty="0">
                <a:latin typeface="Calibri" panose="020F0502020204030204" pitchFamily="34" charset="0"/>
                <a:ea typeface="宋体" panose="02010600030101010101" pitchFamily="2" charset="-122"/>
              </a:endParaRPr>
            </a:p>
            <a:p>
              <a:pPr algn="just">
                <a:defRPr/>
              </a:pPr>
              <a:r>
                <a:rPr lang="zh-CN" altLang="en-US" sz="1100" b="1" dirty="0">
                  <a:latin typeface="Calibri" panose="020F0502020204030204" pitchFamily="34" charset="0"/>
                  <a:ea typeface="宋体" panose="02010600030101010101" pitchFamily="2" charset="-122"/>
                </a:rPr>
                <a:t>       虚拟机</a:t>
              </a:r>
              <a:r>
                <a:rPr lang="zh-CN" altLang="en-US" sz="1100" dirty="0">
                  <a:latin typeface="Calibri" panose="020F0502020204030204" pitchFamily="34" charset="0"/>
                  <a:ea typeface="宋体" panose="02010600030101010101" pitchFamily="2" charset="-122"/>
                </a:rPr>
                <a:t>界面          </a:t>
              </a:r>
              <a:r>
                <a:rPr lang="en-US" altLang="zh-CN" sz="1100" dirty="0">
                  <a:latin typeface="Calibri" panose="020F0502020204030204" pitchFamily="34" charset="0"/>
                  <a:ea typeface="宋体" panose="02010600030101010101" pitchFamily="2" charset="-122"/>
                </a:rPr>
                <a:t>open</a:t>
              </a:r>
              <a:r>
                <a:rPr lang="zh-CN" altLang="en-US" sz="1100" dirty="0">
                  <a:latin typeface="Calibri" panose="020F0502020204030204" pitchFamily="34" charset="0"/>
                  <a:ea typeface="宋体" panose="02010600030101010101" pitchFamily="2" charset="-122"/>
                </a:rPr>
                <a:t>、 </a:t>
              </a:r>
              <a:r>
                <a:rPr lang="en-US" altLang="zh-CN" sz="1100" dirty="0">
                  <a:latin typeface="Calibri" panose="020F0502020204030204" pitchFamily="34" charset="0"/>
                  <a:ea typeface="宋体" panose="02010600030101010101" pitchFamily="2" charset="-122"/>
                </a:rPr>
                <a:t>read</a:t>
              </a:r>
              <a:r>
                <a:rPr lang="zh-CN" altLang="en-US" sz="1100" dirty="0">
                  <a:latin typeface="Calibri" panose="020F0502020204030204" pitchFamily="34" charset="0"/>
                  <a:ea typeface="宋体" panose="02010600030101010101" pitchFamily="2" charset="-122"/>
                </a:rPr>
                <a:t>、</a:t>
              </a:r>
              <a:r>
                <a:rPr lang="en-US" altLang="zh-CN" sz="1100" dirty="0">
                  <a:latin typeface="Calibri" panose="020F0502020204030204" pitchFamily="34" charset="0"/>
                  <a:ea typeface="宋体" panose="02010600030101010101" pitchFamily="2" charset="-122"/>
                </a:rPr>
                <a:t>write...                          </a:t>
              </a:r>
              <a:endParaRPr lang="en-US" altLang="zh-CN" sz="1100" dirty="0">
                <a:latin typeface="Calibri" panose="020F0502020204030204" pitchFamily="34" charset="0"/>
                <a:ea typeface="宋体" panose="02010600030101010101" pitchFamily="2" charset="-122"/>
              </a:endParaRPr>
            </a:p>
            <a:p>
              <a:pPr algn="just">
                <a:defRPr/>
              </a:pPr>
              <a:endParaRPr lang="en-US" altLang="zh-CN" sz="1100" dirty="0">
                <a:latin typeface="Calibri" panose="020F0502020204030204" pitchFamily="34" charset="0"/>
                <a:ea typeface="宋体" panose="02010600030101010101" pitchFamily="2" charset="-122"/>
              </a:endParaRPr>
            </a:p>
            <a:p>
              <a:pPr algn="just">
                <a:defRPr/>
              </a:pPr>
              <a:r>
                <a:rPr lang="en-US" altLang="zh-CN" sz="1100" dirty="0">
                  <a:latin typeface="Calibri" panose="020F0502020204030204" pitchFamily="34" charset="0"/>
                  <a:ea typeface="宋体" panose="02010600030101010101" pitchFamily="2" charset="-122"/>
                </a:rPr>
                <a:t>OS:</a:t>
              </a:r>
              <a:r>
                <a:rPr lang="zh-CN" altLang="en-US" sz="1100" dirty="0">
                  <a:latin typeface="Calibri" panose="020F0502020204030204" pitchFamily="34" charset="0"/>
                  <a:ea typeface="宋体" panose="02010600030101010101" pitchFamily="2" charset="-122"/>
                </a:rPr>
                <a:t>文件及其管理</a:t>
              </a:r>
              <a:endParaRPr lang="zh-CN" altLang="en-US" sz="1100" dirty="0">
                <a:latin typeface="Calibri" panose="020F0502020204030204" pitchFamily="34" charset="0"/>
                <a:ea typeface="宋体" panose="02010600030101010101" pitchFamily="2" charset="-122"/>
              </a:endParaRPr>
            </a:p>
            <a:p>
              <a:pPr algn="just">
                <a:defRPr/>
              </a:pPr>
              <a:endParaRPr lang="en-US" altLang="zh-CN" sz="1100" b="1" dirty="0">
                <a:latin typeface="Calibri" panose="020F0502020204030204" pitchFamily="34" charset="0"/>
                <a:ea typeface="宋体" panose="02010600030101010101" pitchFamily="2" charset="-122"/>
              </a:endParaRPr>
            </a:p>
            <a:p>
              <a:pPr algn="just">
                <a:defRPr/>
              </a:pPr>
              <a:r>
                <a:rPr lang="en-US" altLang="zh-CN" sz="1100" b="1" dirty="0">
                  <a:latin typeface="Calibri" panose="020F0502020204030204" pitchFamily="34" charset="0"/>
                  <a:ea typeface="宋体" panose="02010600030101010101" pitchFamily="2" charset="-122"/>
                </a:rPr>
                <a:t>      </a:t>
              </a:r>
              <a:r>
                <a:rPr lang="zh-CN" altLang="en-US" sz="1100" b="1" dirty="0">
                  <a:latin typeface="Calibri" panose="020F0502020204030204" pitchFamily="34" charset="0"/>
                  <a:ea typeface="宋体" panose="02010600030101010101" pitchFamily="2" charset="-122"/>
                </a:rPr>
                <a:t>物理机界面            </a:t>
              </a:r>
              <a:r>
                <a:rPr lang="zh-CN" altLang="en-US" sz="1100" dirty="0">
                  <a:latin typeface="Calibri" panose="020F0502020204030204" pitchFamily="34" charset="0"/>
                  <a:ea typeface="宋体" panose="02010600030101010101" pitchFamily="2" charset="-122"/>
                </a:rPr>
                <a:t>设备驱动</a:t>
              </a:r>
              <a:endParaRPr lang="zh-CN" altLang="en-US" sz="1100" dirty="0">
                <a:latin typeface="Calibri" panose="020F0502020204030204" pitchFamily="34" charset="0"/>
                <a:ea typeface="宋体" panose="02010600030101010101" pitchFamily="2" charset="-122"/>
              </a:endParaRPr>
            </a:p>
            <a:p>
              <a:pPr algn="just">
                <a:defRPr/>
              </a:pPr>
              <a:endParaRPr lang="en-US" altLang="zh-CN" sz="1100" dirty="0">
                <a:latin typeface="Calibri" panose="020F0502020204030204" pitchFamily="34" charset="0"/>
                <a:ea typeface="宋体" panose="02010600030101010101" pitchFamily="2" charset="-122"/>
              </a:endParaRPr>
            </a:p>
            <a:p>
              <a:pPr algn="just">
                <a:defRPr/>
              </a:pPr>
              <a:endParaRPr lang="en-US" altLang="zh-CN" sz="1100" dirty="0">
                <a:latin typeface="Calibri" panose="020F0502020204030204" pitchFamily="34" charset="0"/>
                <a:ea typeface="宋体" panose="02010600030101010101" pitchFamily="2" charset="-122"/>
              </a:endParaRPr>
            </a:p>
            <a:p>
              <a:pPr algn="just">
                <a:defRPr/>
              </a:pPr>
              <a:r>
                <a:rPr lang="zh-CN" altLang="en-US" sz="1100" dirty="0">
                  <a:latin typeface="Calibri" panose="020F0502020204030204" pitchFamily="34" charset="0"/>
                  <a:ea typeface="宋体" panose="02010600030101010101" pitchFamily="2" charset="-122"/>
                </a:rPr>
                <a:t>硬件</a:t>
              </a:r>
              <a:r>
                <a:rPr lang="en-US" altLang="zh-CN" sz="1100" dirty="0">
                  <a:latin typeface="Calibri" panose="020F0502020204030204" pitchFamily="34" charset="0"/>
                  <a:ea typeface="宋体" panose="02010600030101010101" pitchFamily="2" charset="-122"/>
                </a:rPr>
                <a:t>:</a:t>
              </a:r>
              <a:r>
                <a:rPr lang="zh-CN" altLang="en-US" sz="1100" dirty="0">
                  <a:latin typeface="Calibri" panose="020F0502020204030204" pitchFamily="34" charset="0"/>
                  <a:ea typeface="宋体" panose="02010600030101010101" pitchFamily="2" charset="-122"/>
                </a:rPr>
                <a:t>磁盘及其他设备</a:t>
              </a:r>
              <a:endParaRPr lang="zh-CN" altLang="zh-CN" sz="1100" dirty="0">
                <a:latin typeface="Calibri" panose="020F0502020204030204" pitchFamily="34" charset="0"/>
                <a:ea typeface="宋体" panose="02010600030101010101" pitchFamily="2" charset="-122"/>
              </a:endParaRPr>
            </a:p>
          </p:txBody>
        </p:sp>
        <p:cxnSp>
          <p:nvCxnSpPr>
            <p:cNvPr id="22546" name="AutoShape 18"/>
            <p:cNvCxnSpPr>
              <a:cxnSpLocks noChangeShapeType="1"/>
            </p:cNvCxnSpPr>
            <p:nvPr/>
          </p:nvCxnSpPr>
          <p:spPr bwMode="auto">
            <a:xfrm>
              <a:off x="6018" y="1684"/>
              <a:ext cx="264" cy="1"/>
            </a:xfrm>
            <a:prstGeom prst="straightConnector1">
              <a:avLst/>
            </a:prstGeom>
            <a:noFill/>
            <a:ln w="28575">
              <a:solidFill>
                <a:srgbClr val="000000"/>
              </a:solidFill>
              <a:round/>
            </a:ln>
            <a:effectLst>
              <a:outerShdw dist="35921" dir="2700000" algn="ctr" rotWithShape="0">
                <a:srgbClr val="B2B2B2"/>
              </a:outerShdw>
            </a:effectLst>
          </p:spPr>
        </p:cxnSp>
        <p:cxnSp>
          <p:nvCxnSpPr>
            <p:cNvPr id="22547" name="AutoShape 19"/>
            <p:cNvCxnSpPr>
              <a:cxnSpLocks noChangeShapeType="1"/>
            </p:cNvCxnSpPr>
            <p:nvPr/>
          </p:nvCxnSpPr>
          <p:spPr bwMode="auto">
            <a:xfrm>
              <a:off x="6962" y="1685"/>
              <a:ext cx="264" cy="0"/>
            </a:xfrm>
            <a:prstGeom prst="straightConnector1">
              <a:avLst/>
            </a:prstGeom>
            <a:noFill/>
            <a:ln w="28575">
              <a:solidFill>
                <a:srgbClr val="000000"/>
              </a:solidFill>
              <a:round/>
            </a:ln>
            <a:effectLst>
              <a:outerShdw dist="35921" dir="2700000" algn="ctr" rotWithShape="0">
                <a:srgbClr val="B2B2B2"/>
              </a:outerShdw>
            </a:effectLst>
          </p:spPr>
        </p:cxnSp>
        <p:cxnSp>
          <p:nvCxnSpPr>
            <p:cNvPr id="22548" name="AutoShape 20"/>
            <p:cNvCxnSpPr>
              <a:cxnSpLocks noChangeShapeType="1"/>
            </p:cNvCxnSpPr>
            <p:nvPr/>
          </p:nvCxnSpPr>
          <p:spPr bwMode="auto">
            <a:xfrm>
              <a:off x="6048" y="2171"/>
              <a:ext cx="264" cy="0"/>
            </a:xfrm>
            <a:prstGeom prst="straightConnector1">
              <a:avLst/>
            </a:prstGeom>
            <a:noFill/>
            <a:ln w="28575">
              <a:solidFill>
                <a:srgbClr val="000000"/>
              </a:solidFill>
              <a:round/>
            </a:ln>
            <a:effectLst>
              <a:outerShdw dist="35921" dir="2700000" algn="ctr" rotWithShape="0">
                <a:srgbClr val="B2B2B2"/>
              </a:outerShdw>
            </a:effectLst>
          </p:spPr>
        </p:cxnSp>
        <p:cxnSp>
          <p:nvCxnSpPr>
            <p:cNvPr id="22549" name="AutoShape 21"/>
            <p:cNvCxnSpPr>
              <a:cxnSpLocks noChangeShapeType="1"/>
            </p:cNvCxnSpPr>
            <p:nvPr/>
          </p:nvCxnSpPr>
          <p:spPr bwMode="auto">
            <a:xfrm>
              <a:off x="6911" y="2171"/>
              <a:ext cx="262" cy="0"/>
            </a:xfrm>
            <a:prstGeom prst="straightConnector1">
              <a:avLst/>
            </a:prstGeom>
            <a:noFill/>
            <a:ln w="28575">
              <a:solidFill>
                <a:srgbClr val="000000"/>
              </a:solidFill>
              <a:round/>
            </a:ln>
            <a:effectLst>
              <a:outerShdw dist="35921" dir="2700000" algn="ctr" rotWithShape="0">
                <a:srgbClr val="B2B2B2"/>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22533"/>
                                        </p:tgtEl>
                                        <p:attrNameLst>
                                          <p:attrName>style.visibility</p:attrName>
                                        </p:attrNameLst>
                                      </p:cBhvr>
                                      <p:to>
                                        <p:strVal val="visible"/>
                                      </p:to>
                                    </p:set>
                                    <p:animEffect transition="in" filter="wheel(4)">
                                      <p:cBhvr>
                                        <p:cTn id="10" dur="20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39750" y="188913"/>
            <a:ext cx="7772400" cy="1143000"/>
          </a:xfrm>
        </p:spPr>
        <p:txBody>
          <a:bodyPr/>
          <a:lstStyle/>
          <a:p>
            <a:pPr eaLnBrk="1" hangingPunct="1"/>
            <a:r>
              <a:rPr lang="zh-CN" altLang="en-US" smtClean="0">
                <a:ea typeface="华文新魏" panose="02010800040101010101" pitchFamily="2" charset="-122"/>
              </a:rPr>
              <a:t>基础抽象的包含关系</a:t>
            </a:r>
            <a:endParaRPr lang="zh-CN" altLang="en-US" smtClean="0">
              <a:ea typeface="华文新魏" panose="02010800040101010101" pitchFamily="2" charset="-122"/>
            </a:endParaRPr>
          </a:p>
        </p:txBody>
      </p:sp>
      <p:sp>
        <p:nvSpPr>
          <p:cNvPr id="38914"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mtClean="0"/>
              <a:t>  </a:t>
            </a:r>
            <a:endParaRPr lang="en-US" altLang="zh-CN" smtClean="0"/>
          </a:p>
        </p:txBody>
      </p:sp>
      <p:sp>
        <p:nvSpPr>
          <p:cNvPr id="111621" name="Text Box 5"/>
          <p:cNvSpPr txBox="1">
            <a:spLocks noChangeArrowheads="1"/>
          </p:cNvSpPr>
          <p:nvPr/>
        </p:nvSpPr>
        <p:spPr bwMode="auto">
          <a:xfrm>
            <a:off x="5437188" y="3644900"/>
            <a:ext cx="1655762" cy="504825"/>
          </a:xfrm>
          <a:prstGeom prst="rect">
            <a:avLst/>
          </a:prstGeom>
          <a:solidFill>
            <a:srgbClr val="FFCCCC"/>
          </a:solidFill>
          <a:ln w="9525">
            <a:noFill/>
            <a:miter lim="800000"/>
          </a:ln>
        </p:spPr>
        <p:txBody>
          <a:bodyPr/>
          <a:lstStyle/>
          <a:p>
            <a:pPr algn="just"/>
            <a:r>
              <a:rPr lang="zh-CN" altLang="en-US" sz="2800">
                <a:solidFill>
                  <a:srgbClr val="FF3399"/>
                </a:solidFill>
                <a:latin typeface="华文新魏" panose="02010800040101010101" pitchFamily="2" charset="-122"/>
                <a:ea typeface="华文新魏" panose="02010800040101010101" pitchFamily="2" charset="-122"/>
              </a:rPr>
              <a:t>文件抽象       </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2" name="Text Box 6"/>
          <p:cNvSpPr txBox="1">
            <a:spLocks noChangeArrowheads="1"/>
          </p:cNvSpPr>
          <p:nvPr/>
        </p:nvSpPr>
        <p:spPr bwMode="auto">
          <a:xfrm>
            <a:off x="4362450" y="2779713"/>
            <a:ext cx="1649413" cy="504825"/>
          </a:xfrm>
          <a:prstGeom prst="rect">
            <a:avLst/>
          </a:prstGeom>
          <a:solidFill>
            <a:srgbClr val="FFCCCC"/>
          </a:solidFill>
          <a:ln w="9525">
            <a:noFill/>
            <a:miter lim="800000"/>
          </a:ln>
        </p:spPr>
        <p:txBody>
          <a:bodyPr/>
          <a:lstStyle/>
          <a:p>
            <a:pPr algn="just"/>
            <a:r>
              <a:rPr lang="zh-CN" altLang="en-US" sz="2800">
                <a:solidFill>
                  <a:srgbClr val="FF3399"/>
                </a:solidFill>
                <a:latin typeface="华文新魏" panose="02010800040101010101" pitchFamily="2" charset="-122"/>
                <a:ea typeface="华文新魏" panose="02010800040101010101" pitchFamily="2" charset="-122"/>
              </a:rPr>
              <a:t>虚存抽象       </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3" name="Text Box 7"/>
          <p:cNvSpPr txBox="1">
            <a:spLocks noChangeArrowheads="1"/>
          </p:cNvSpPr>
          <p:nvPr/>
        </p:nvSpPr>
        <p:spPr bwMode="auto">
          <a:xfrm>
            <a:off x="3444875" y="1628775"/>
            <a:ext cx="1631950" cy="504825"/>
          </a:xfrm>
          <a:prstGeom prst="rect">
            <a:avLst/>
          </a:prstGeom>
          <a:solidFill>
            <a:srgbClr val="FFCCCC"/>
          </a:solidFill>
          <a:ln w="9525">
            <a:noFill/>
            <a:miter lim="800000"/>
          </a:ln>
        </p:spPr>
        <p:txBody>
          <a:bodyPr/>
          <a:lstStyle/>
          <a:p>
            <a:pPr algn="just"/>
            <a:r>
              <a:rPr lang="zh-CN" altLang="en-US" sz="2800">
                <a:solidFill>
                  <a:srgbClr val="FF3399"/>
                </a:solidFill>
                <a:latin typeface="华文新魏" panose="02010800040101010101" pitchFamily="2" charset="-122"/>
                <a:ea typeface="华文新魏" panose="02010800040101010101" pitchFamily="2" charset="-122"/>
              </a:rPr>
              <a:t>进程抽象</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4" name="Text Box 8"/>
          <p:cNvSpPr txBox="1">
            <a:spLocks noChangeArrowheads="1"/>
          </p:cNvSpPr>
          <p:nvPr/>
        </p:nvSpPr>
        <p:spPr bwMode="auto">
          <a:xfrm>
            <a:off x="1042988" y="4605338"/>
            <a:ext cx="2112962" cy="768350"/>
          </a:xfrm>
          <a:prstGeom prst="rect">
            <a:avLst/>
          </a:prstGeom>
          <a:solidFill>
            <a:schemeClr val="accent1"/>
          </a:solidFill>
          <a:ln w="19050">
            <a:solidFill>
              <a:srgbClr val="000000"/>
            </a:solidFill>
            <a:miter lim="800000"/>
          </a:ln>
        </p:spPr>
        <p:txBody>
          <a:bodyPr/>
          <a:lstStyle/>
          <a:p>
            <a:pPr algn="just"/>
            <a:r>
              <a:rPr lang="en-US" altLang="zh-CN" sz="2800">
                <a:solidFill>
                  <a:srgbClr val="FF3399"/>
                </a:solidFill>
                <a:latin typeface="华文新魏" panose="02010800040101010101" pitchFamily="2" charset="-122"/>
                <a:ea typeface="华文新魏" panose="02010800040101010101" pitchFamily="2" charset="-122"/>
              </a:rPr>
              <a:t>  </a:t>
            </a:r>
            <a:r>
              <a:rPr lang="zh-CN" altLang="en-US" sz="2800">
                <a:solidFill>
                  <a:srgbClr val="FF3399"/>
                </a:solidFill>
                <a:latin typeface="华文新魏" panose="02010800040101010101" pitchFamily="2" charset="-122"/>
                <a:ea typeface="华文新魏" panose="02010800040101010101" pitchFamily="2" charset="-122"/>
              </a:rPr>
              <a:t>处理器</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5" name="Text Box 9"/>
          <p:cNvSpPr txBox="1">
            <a:spLocks noChangeArrowheads="1"/>
          </p:cNvSpPr>
          <p:nvPr/>
        </p:nvSpPr>
        <p:spPr bwMode="auto">
          <a:xfrm>
            <a:off x="3155950" y="4605338"/>
            <a:ext cx="2111375" cy="768350"/>
          </a:xfrm>
          <a:prstGeom prst="rect">
            <a:avLst/>
          </a:prstGeom>
          <a:solidFill>
            <a:schemeClr val="accent1"/>
          </a:solidFill>
          <a:ln w="19050">
            <a:solidFill>
              <a:srgbClr val="000000"/>
            </a:solidFill>
            <a:miter lim="800000"/>
          </a:ln>
        </p:spPr>
        <p:txBody>
          <a:bodyPr/>
          <a:lstStyle/>
          <a:p>
            <a:pPr algn="just"/>
            <a:r>
              <a:rPr lang="en-US" altLang="zh-CN" sz="2800">
                <a:solidFill>
                  <a:srgbClr val="FF3399"/>
                </a:solidFill>
                <a:latin typeface="华文新魏" panose="02010800040101010101" pitchFamily="2" charset="-122"/>
                <a:ea typeface="华文新魏" panose="02010800040101010101" pitchFamily="2" charset="-122"/>
              </a:rPr>
              <a:t>   </a:t>
            </a:r>
            <a:r>
              <a:rPr lang="zh-CN" altLang="en-US" sz="2800">
                <a:solidFill>
                  <a:srgbClr val="FF3399"/>
                </a:solidFill>
                <a:latin typeface="华文新魏" panose="02010800040101010101" pitchFamily="2" charset="-122"/>
                <a:ea typeface="华文新魏" panose="02010800040101010101" pitchFamily="2" charset="-122"/>
              </a:rPr>
              <a:t>内存 </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6" name="Text Box 10"/>
          <p:cNvSpPr txBox="1">
            <a:spLocks noChangeArrowheads="1"/>
          </p:cNvSpPr>
          <p:nvPr/>
        </p:nvSpPr>
        <p:spPr bwMode="auto">
          <a:xfrm>
            <a:off x="5267325" y="4605338"/>
            <a:ext cx="2112963" cy="768350"/>
          </a:xfrm>
          <a:prstGeom prst="rect">
            <a:avLst/>
          </a:prstGeom>
          <a:solidFill>
            <a:schemeClr val="accent1"/>
          </a:solidFill>
          <a:ln w="19050">
            <a:solidFill>
              <a:srgbClr val="000000"/>
            </a:solidFill>
            <a:miter lim="800000"/>
          </a:ln>
        </p:spPr>
        <p:txBody>
          <a:bodyPr/>
          <a:lstStyle/>
          <a:p>
            <a:pPr algn="just"/>
            <a:r>
              <a:rPr lang="en-US" altLang="zh-CN" sz="2800">
                <a:solidFill>
                  <a:srgbClr val="FF3399"/>
                </a:solidFill>
                <a:latin typeface="华文新魏" panose="02010800040101010101" pitchFamily="2" charset="-122"/>
                <a:ea typeface="华文新魏" panose="02010800040101010101" pitchFamily="2" charset="-122"/>
              </a:rPr>
              <a:t>   </a:t>
            </a:r>
            <a:r>
              <a:rPr lang="zh-CN" altLang="en-US" sz="2800">
                <a:solidFill>
                  <a:srgbClr val="FF3399"/>
                </a:solidFill>
                <a:latin typeface="华文新魏" panose="02010800040101010101" pitchFamily="2" charset="-122"/>
                <a:ea typeface="华文新魏" panose="02010800040101010101" pitchFamily="2" charset="-122"/>
              </a:rPr>
              <a:t>设备  </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8" name="AutoShape 12"/>
          <p:cNvSpPr/>
          <p:nvPr/>
        </p:nvSpPr>
        <p:spPr bwMode="auto">
          <a:xfrm rot="5400000">
            <a:off x="6068219" y="3340894"/>
            <a:ext cx="511175" cy="2112963"/>
          </a:xfrm>
          <a:prstGeom prst="leftBrace">
            <a:avLst>
              <a:gd name="adj1" fmla="val 34446"/>
              <a:gd name="adj2" fmla="val 50000"/>
            </a:avLst>
          </a:prstGeom>
          <a:noFill/>
          <a:ln w="19050">
            <a:solidFill>
              <a:srgbClr val="000000"/>
            </a:solidFill>
            <a:round/>
          </a:ln>
        </p:spPr>
        <p:txBody>
          <a:bodyPr/>
          <a:lstStyle/>
          <a:p>
            <a:endParaRPr lang="zh-CN" altLang="en-US"/>
          </a:p>
        </p:txBody>
      </p:sp>
      <p:sp>
        <p:nvSpPr>
          <p:cNvPr id="111629" name="AutoShape 13"/>
          <p:cNvSpPr/>
          <p:nvPr/>
        </p:nvSpPr>
        <p:spPr bwMode="auto">
          <a:xfrm rot="5400000">
            <a:off x="4907756" y="1532732"/>
            <a:ext cx="720725" cy="4224338"/>
          </a:xfrm>
          <a:prstGeom prst="leftBrace">
            <a:avLst>
              <a:gd name="adj1" fmla="val 48844"/>
              <a:gd name="adj2" fmla="val 50000"/>
            </a:avLst>
          </a:prstGeom>
          <a:noFill/>
          <a:ln w="19050">
            <a:solidFill>
              <a:srgbClr val="000000"/>
            </a:solidFill>
            <a:round/>
          </a:ln>
        </p:spPr>
        <p:txBody>
          <a:bodyPr/>
          <a:lstStyle/>
          <a:p>
            <a:endParaRPr lang="zh-CN" altLang="en-US"/>
          </a:p>
        </p:txBody>
      </p:sp>
      <p:sp>
        <p:nvSpPr>
          <p:cNvPr id="111630" name="AutoShape 14"/>
          <p:cNvSpPr/>
          <p:nvPr/>
        </p:nvSpPr>
        <p:spPr bwMode="auto">
          <a:xfrm rot="5400000">
            <a:off x="3571875" y="-387349"/>
            <a:ext cx="1279525" cy="6337300"/>
          </a:xfrm>
          <a:prstGeom prst="leftBrace">
            <a:avLst>
              <a:gd name="adj1" fmla="val 41274"/>
              <a:gd name="adj2" fmla="val 50000"/>
            </a:avLst>
          </a:prstGeom>
          <a:noFill/>
          <a:ln w="19050">
            <a:solidFill>
              <a:srgbClr val="000000"/>
            </a:solidFill>
            <a:round/>
          </a:ln>
        </p:spPr>
        <p:txBody>
          <a:bodyPr/>
          <a:lstStyle/>
          <a:p>
            <a:endParaRPr lang="zh-CN" altLang="en-US"/>
          </a:p>
        </p:txBody>
      </p:sp>
      <p:sp>
        <p:nvSpPr>
          <p:cNvPr id="111631" name="Line 15"/>
          <p:cNvSpPr>
            <a:spLocks noChangeShapeType="1"/>
          </p:cNvSpPr>
          <p:nvPr/>
        </p:nvSpPr>
        <p:spPr bwMode="auto">
          <a:xfrm flipH="1">
            <a:off x="3132138" y="3933825"/>
            <a:ext cx="23812" cy="647700"/>
          </a:xfrm>
          <a:prstGeom prst="line">
            <a:avLst/>
          </a:prstGeom>
          <a:noFill/>
          <a:ln w="19050">
            <a:solidFill>
              <a:srgbClr val="000000"/>
            </a:solidFill>
            <a:prstDash val="dash"/>
            <a:round/>
          </a:ln>
        </p:spPr>
        <p:txBody>
          <a:bodyPr/>
          <a:lstStyle/>
          <a:p>
            <a:endParaRPr lang="zh-CN" altLang="en-US"/>
          </a:p>
        </p:txBody>
      </p:sp>
      <p:sp>
        <p:nvSpPr>
          <p:cNvPr id="111632" name="Line 16"/>
          <p:cNvSpPr>
            <a:spLocks noChangeShapeType="1"/>
          </p:cNvSpPr>
          <p:nvPr/>
        </p:nvSpPr>
        <p:spPr bwMode="auto">
          <a:xfrm>
            <a:off x="1042988" y="3421063"/>
            <a:ext cx="0" cy="1160462"/>
          </a:xfrm>
          <a:prstGeom prst="line">
            <a:avLst/>
          </a:prstGeom>
          <a:noFill/>
          <a:ln w="19050">
            <a:solidFill>
              <a:srgbClr val="000000"/>
            </a:solidFill>
            <a:prstDash val="dash"/>
            <a:round/>
          </a:ln>
        </p:spPr>
        <p:txBody>
          <a:bodyPr/>
          <a:lstStyle/>
          <a:p>
            <a:endParaRPr lang="zh-CN" altLang="en-US"/>
          </a:p>
        </p:txBody>
      </p:sp>
      <p:sp>
        <p:nvSpPr>
          <p:cNvPr id="111633" name="Line 17"/>
          <p:cNvSpPr>
            <a:spLocks noChangeShapeType="1"/>
          </p:cNvSpPr>
          <p:nvPr/>
        </p:nvSpPr>
        <p:spPr bwMode="auto">
          <a:xfrm>
            <a:off x="7380288" y="3421063"/>
            <a:ext cx="0" cy="1160462"/>
          </a:xfrm>
          <a:prstGeom prst="line">
            <a:avLst/>
          </a:prstGeom>
          <a:noFill/>
          <a:ln w="19050">
            <a:solidFill>
              <a:srgbClr val="000000"/>
            </a:solidFill>
            <a:prstDash val="dash"/>
            <a:rou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1624"/>
                                        </p:tgtEl>
                                        <p:attrNameLst>
                                          <p:attrName>style.visibility</p:attrName>
                                        </p:attrNameLst>
                                      </p:cBhvr>
                                      <p:to>
                                        <p:strVal val="visible"/>
                                      </p:to>
                                    </p:set>
                                    <p:anim calcmode="lin" valueType="num">
                                      <p:cBhvr additive="base">
                                        <p:cTn id="7" dur="500" fill="hold"/>
                                        <p:tgtEl>
                                          <p:spTgt spid="111624"/>
                                        </p:tgtEl>
                                        <p:attrNameLst>
                                          <p:attrName>ppt_x</p:attrName>
                                        </p:attrNameLst>
                                      </p:cBhvr>
                                      <p:tavLst>
                                        <p:tav tm="0">
                                          <p:val>
                                            <p:strVal val="#ppt_x"/>
                                          </p:val>
                                        </p:tav>
                                        <p:tav tm="100000">
                                          <p:val>
                                            <p:strVal val="#ppt_x"/>
                                          </p:val>
                                        </p:tav>
                                      </p:tavLst>
                                    </p:anim>
                                    <p:anim calcmode="lin" valueType="num">
                                      <p:cBhvr additive="base">
                                        <p:cTn id="8" dur="500" fill="hold"/>
                                        <p:tgtEl>
                                          <p:spTgt spid="1116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1625"/>
                                        </p:tgtEl>
                                        <p:attrNameLst>
                                          <p:attrName>style.visibility</p:attrName>
                                        </p:attrNameLst>
                                      </p:cBhvr>
                                      <p:to>
                                        <p:strVal val="visible"/>
                                      </p:to>
                                    </p:set>
                                    <p:anim calcmode="lin" valueType="num">
                                      <p:cBhvr additive="base">
                                        <p:cTn id="13" dur="500" fill="hold"/>
                                        <p:tgtEl>
                                          <p:spTgt spid="111625"/>
                                        </p:tgtEl>
                                        <p:attrNameLst>
                                          <p:attrName>ppt_x</p:attrName>
                                        </p:attrNameLst>
                                      </p:cBhvr>
                                      <p:tavLst>
                                        <p:tav tm="0">
                                          <p:val>
                                            <p:strVal val="#ppt_x"/>
                                          </p:val>
                                        </p:tav>
                                        <p:tav tm="100000">
                                          <p:val>
                                            <p:strVal val="#ppt_x"/>
                                          </p:val>
                                        </p:tav>
                                      </p:tavLst>
                                    </p:anim>
                                    <p:anim calcmode="lin" valueType="num">
                                      <p:cBhvr additive="base">
                                        <p:cTn id="14" dur="500" fill="hold"/>
                                        <p:tgtEl>
                                          <p:spTgt spid="1116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1626"/>
                                        </p:tgtEl>
                                        <p:attrNameLst>
                                          <p:attrName>style.visibility</p:attrName>
                                        </p:attrNameLst>
                                      </p:cBhvr>
                                      <p:to>
                                        <p:strVal val="visible"/>
                                      </p:to>
                                    </p:set>
                                    <p:anim calcmode="lin" valueType="num">
                                      <p:cBhvr additive="base">
                                        <p:cTn id="19" dur="500" fill="hold"/>
                                        <p:tgtEl>
                                          <p:spTgt spid="111626"/>
                                        </p:tgtEl>
                                        <p:attrNameLst>
                                          <p:attrName>ppt_x</p:attrName>
                                        </p:attrNameLst>
                                      </p:cBhvr>
                                      <p:tavLst>
                                        <p:tav tm="0">
                                          <p:val>
                                            <p:strVal val="#ppt_x"/>
                                          </p:val>
                                        </p:tav>
                                        <p:tav tm="100000">
                                          <p:val>
                                            <p:strVal val="#ppt_x"/>
                                          </p:val>
                                        </p:tav>
                                      </p:tavLst>
                                    </p:anim>
                                    <p:anim calcmode="lin" valueType="num">
                                      <p:cBhvr additive="base">
                                        <p:cTn id="20" dur="500" fill="hold"/>
                                        <p:tgtEl>
                                          <p:spTgt spid="1116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1628"/>
                                        </p:tgtEl>
                                        <p:attrNameLst>
                                          <p:attrName>style.visibility</p:attrName>
                                        </p:attrNameLst>
                                      </p:cBhvr>
                                      <p:to>
                                        <p:strVal val="visible"/>
                                      </p:to>
                                    </p:set>
                                    <p:anim calcmode="lin" valueType="num">
                                      <p:cBhvr additive="base">
                                        <p:cTn id="25" dur="500" fill="hold"/>
                                        <p:tgtEl>
                                          <p:spTgt spid="111628"/>
                                        </p:tgtEl>
                                        <p:attrNameLst>
                                          <p:attrName>ppt_x</p:attrName>
                                        </p:attrNameLst>
                                      </p:cBhvr>
                                      <p:tavLst>
                                        <p:tav tm="0">
                                          <p:val>
                                            <p:strVal val="#ppt_x"/>
                                          </p:val>
                                        </p:tav>
                                        <p:tav tm="100000">
                                          <p:val>
                                            <p:strVal val="#ppt_x"/>
                                          </p:val>
                                        </p:tav>
                                      </p:tavLst>
                                    </p:anim>
                                    <p:anim calcmode="lin" valueType="num">
                                      <p:cBhvr additive="base">
                                        <p:cTn id="26" dur="500" fill="hold"/>
                                        <p:tgtEl>
                                          <p:spTgt spid="11162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1621"/>
                                        </p:tgtEl>
                                        <p:attrNameLst>
                                          <p:attrName>style.visibility</p:attrName>
                                        </p:attrNameLst>
                                      </p:cBhvr>
                                      <p:to>
                                        <p:strVal val="visible"/>
                                      </p:to>
                                    </p:set>
                                    <p:anim calcmode="lin" valueType="num">
                                      <p:cBhvr additive="base">
                                        <p:cTn id="29" dur="500" fill="hold"/>
                                        <p:tgtEl>
                                          <p:spTgt spid="111621"/>
                                        </p:tgtEl>
                                        <p:attrNameLst>
                                          <p:attrName>ppt_x</p:attrName>
                                        </p:attrNameLst>
                                      </p:cBhvr>
                                      <p:tavLst>
                                        <p:tav tm="0">
                                          <p:val>
                                            <p:strVal val="#ppt_x"/>
                                          </p:val>
                                        </p:tav>
                                        <p:tav tm="100000">
                                          <p:val>
                                            <p:strVal val="#ppt_x"/>
                                          </p:val>
                                        </p:tav>
                                      </p:tavLst>
                                    </p:anim>
                                    <p:anim calcmode="lin" valueType="num">
                                      <p:cBhvr additive="base">
                                        <p:cTn id="30" dur="500" fill="hold"/>
                                        <p:tgtEl>
                                          <p:spTgt spid="1116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1631"/>
                                        </p:tgtEl>
                                        <p:attrNameLst>
                                          <p:attrName>style.visibility</p:attrName>
                                        </p:attrNameLst>
                                      </p:cBhvr>
                                      <p:to>
                                        <p:strVal val="visible"/>
                                      </p:to>
                                    </p:set>
                                    <p:anim calcmode="lin" valueType="num">
                                      <p:cBhvr additive="base">
                                        <p:cTn id="35" dur="500" fill="hold"/>
                                        <p:tgtEl>
                                          <p:spTgt spid="111631"/>
                                        </p:tgtEl>
                                        <p:attrNameLst>
                                          <p:attrName>ppt_x</p:attrName>
                                        </p:attrNameLst>
                                      </p:cBhvr>
                                      <p:tavLst>
                                        <p:tav tm="0">
                                          <p:val>
                                            <p:strVal val="#ppt_x"/>
                                          </p:val>
                                        </p:tav>
                                        <p:tav tm="100000">
                                          <p:val>
                                            <p:strVal val="#ppt_x"/>
                                          </p:val>
                                        </p:tav>
                                      </p:tavLst>
                                    </p:anim>
                                    <p:anim calcmode="lin" valueType="num">
                                      <p:cBhvr additive="base">
                                        <p:cTn id="36" dur="500" fill="hold"/>
                                        <p:tgtEl>
                                          <p:spTgt spid="11163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1629"/>
                                        </p:tgtEl>
                                        <p:attrNameLst>
                                          <p:attrName>style.visibility</p:attrName>
                                        </p:attrNameLst>
                                      </p:cBhvr>
                                      <p:to>
                                        <p:strVal val="visible"/>
                                      </p:to>
                                    </p:set>
                                    <p:anim calcmode="lin" valueType="num">
                                      <p:cBhvr additive="base">
                                        <p:cTn id="39" dur="500" fill="hold"/>
                                        <p:tgtEl>
                                          <p:spTgt spid="111629"/>
                                        </p:tgtEl>
                                        <p:attrNameLst>
                                          <p:attrName>ppt_x</p:attrName>
                                        </p:attrNameLst>
                                      </p:cBhvr>
                                      <p:tavLst>
                                        <p:tav tm="0">
                                          <p:val>
                                            <p:strVal val="#ppt_x"/>
                                          </p:val>
                                        </p:tav>
                                        <p:tav tm="100000">
                                          <p:val>
                                            <p:strVal val="#ppt_x"/>
                                          </p:val>
                                        </p:tav>
                                      </p:tavLst>
                                    </p:anim>
                                    <p:anim calcmode="lin" valueType="num">
                                      <p:cBhvr additive="base">
                                        <p:cTn id="40" dur="500" fill="hold"/>
                                        <p:tgtEl>
                                          <p:spTgt spid="1116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1633"/>
                                        </p:tgtEl>
                                        <p:attrNameLst>
                                          <p:attrName>style.visibility</p:attrName>
                                        </p:attrNameLst>
                                      </p:cBhvr>
                                      <p:to>
                                        <p:strVal val="visible"/>
                                      </p:to>
                                    </p:set>
                                    <p:anim calcmode="lin" valueType="num">
                                      <p:cBhvr additive="base">
                                        <p:cTn id="43" dur="500" fill="hold"/>
                                        <p:tgtEl>
                                          <p:spTgt spid="111633"/>
                                        </p:tgtEl>
                                        <p:attrNameLst>
                                          <p:attrName>ppt_x</p:attrName>
                                        </p:attrNameLst>
                                      </p:cBhvr>
                                      <p:tavLst>
                                        <p:tav tm="0">
                                          <p:val>
                                            <p:strVal val="#ppt_x"/>
                                          </p:val>
                                        </p:tav>
                                        <p:tav tm="100000">
                                          <p:val>
                                            <p:strVal val="#ppt_x"/>
                                          </p:val>
                                        </p:tav>
                                      </p:tavLst>
                                    </p:anim>
                                    <p:anim calcmode="lin" valueType="num">
                                      <p:cBhvr additive="base">
                                        <p:cTn id="44" dur="500" fill="hold"/>
                                        <p:tgtEl>
                                          <p:spTgt spid="1116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1622"/>
                                        </p:tgtEl>
                                        <p:attrNameLst>
                                          <p:attrName>style.visibility</p:attrName>
                                        </p:attrNameLst>
                                      </p:cBhvr>
                                      <p:to>
                                        <p:strVal val="visible"/>
                                      </p:to>
                                    </p:set>
                                    <p:anim calcmode="lin" valueType="num">
                                      <p:cBhvr additive="base">
                                        <p:cTn id="47" dur="500" fill="hold"/>
                                        <p:tgtEl>
                                          <p:spTgt spid="111622"/>
                                        </p:tgtEl>
                                        <p:attrNameLst>
                                          <p:attrName>ppt_x</p:attrName>
                                        </p:attrNameLst>
                                      </p:cBhvr>
                                      <p:tavLst>
                                        <p:tav tm="0">
                                          <p:val>
                                            <p:strVal val="#ppt_x"/>
                                          </p:val>
                                        </p:tav>
                                        <p:tav tm="100000">
                                          <p:val>
                                            <p:strVal val="#ppt_x"/>
                                          </p:val>
                                        </p:tav>
                                      </p:tavLst>
                                    </p:anim>
                                    <p:anim calcmode="lin" valueType="num">
                                      <p:cBhvr additive="base">
                                        <p:cTn id="48" dur="500" fill="hold"/>
                                        <p:tgtEl>
                                          <p:spTgt spid="1116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11632"/>
                                        </p:tgtEl>
                                        <p:attrNameLst>
                                          <p:attrName>style.visibility</p:attrName>
                                        </p:attrNameLst>
                                      </p:cBhvr>
                                      <p:to>
                                        <p:strVal val="visible"/>
                                      </p:to>
                                    </p:set>
                                    <p:anim calcmode="lin" valueType="num">
                                      <p:cBhvr additive="base">
                                        <p:cTn id="53" dur="500" fill="hold"/>
                                        <p:tgtEl>
                                          <p:spTgt spid="111632"/>
                                        </p:tgtEl>
                                        <p:attrNameLst>
                                          <p:attrName>ppt_x</p:attrName>
                                        </p:attrNameLst>
                                      </p:cBhvr>
                                      <p:tavLst>
                                        <p:tav tm="0">
                                          <p:val>
                                            <p:strVal val="#ppt_x"/>
                                          </p:val>
                                        </p:tav>
                                        <p:tav tm="100000">
                                          <p:val>
                                            <p:strVal val="#ppt_x"/>
                                          </p:val>
                                        </p:tav>
                                      </p:tavLst>
                                    </p:anim>
                                    <p:anim calcmode="lin" valueType="num">
                                      <p:cBhvr additive="base">
                                        <p:cTn id="54" dur="500" fill="hold"/>
                                        <p:tgtEl>
                                          <p:spTgt spid="11163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1630"/>
                                        </p:tgtEl>
                                        <p:attrNameLst>
                                          <p:attrName>style.visibility</p:attrName>
                                        </p:attrNameLst>
                                      </p:cBhvr>
                                      <p:to>
                                        <p:strVal val="visible"/>
                                      </p:to>
                                    </p:set>
                                    <p:anim calcmode="lin" valueType="num">
                                      <p:cBhvr additive="base">
                                        <p:cTn id="57" dur="500" fill="hold"/>
                                        <p:tgtEl>
                                          <p:spTgt spid="111630"/>
                                        </p:tgtEl>
                                        <p:attrNameLst>
                                          <p:attrName>ppt_x</p:attrName>
                                        </p:attrNameLst>
                                      </p:cBhvr>
                                      <p:tavLst>
                                        <p:tav tm="0">
                                          <p:val>
                                            <p:strVal val="#ppt_x"/>
                                          </p:val>
                                        </p:tav>
                                        <p:tav tm="100000">
                                          <p:val>
                                            <p:strVal val="#ppt_x"/>
                                          </p:val>
                                        </p:tav>
                                      </p:tavLst>
                                    </p:anim>
                                    <p:anim calcmode="lin" valueType="num">
                                      <p:cBhvr additive="base">
                                        <p:cTn id="58" dur="500" fill="hold"/>
                                        <p:tgtEl>
                                          <p:spTgt spid="11163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11623"/>
                                        </p:tgtEl>
                                        <p:attrNameLst>
                                          <p:attrName>style.visibility</p:attrName>
                                        </p:attrNameLst>
                                      </p:cBhvr>
                                      <p:to>
                                        <p:strVal val="visible"/>
                                      </p:to>
                                    </p:set>
                                    <p:anim calcmode="lin" valueType="num">
                                      <p:cBhvr additive="base">
                                        <p:cTn id="61" dur="500" fill="hold"/>
                                        <p:tgtEl>
                                          <p:spTgt spid="111623"/>
                                        </p:tgtEl>
                                        <p:attrNameLst>
                                          <p:attrName>ppt_x</p:attrName>
                                        </p:attrNameLst>
                                      </p:cBhvr>
                                      <p:tavLst>
                                        <p:tav tm="0">
                                          <p:val>
                                            <p:strVal val="#ppt_x"/>
                                          </p:val>
                                        </p:tav>
                                        <p:tav tm="100000">
                                          <p:val>
                                            <p:strVal val="#ppt_x"/>
                                          </p:val>
                                        </p:tav>
                                      </p:tavLst>
                                    </p:anim>
                                    <p:anim calcmode="lin" valueType="num">
                                      <p:cBhvr additive="base">
                                        <p:cTn id="62" dur="500" fill="hold"/>
                                        <p:tgtEl>
                                          <p:spTgt spid="1116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1" grpId="0" bldLvl="0" animBg="1"/>
      <p:bldP spid="111622" grpId="0" bldLvl="0" animBg="1"/>
      <p:bldP spid="111623" grpId="0" bldLvl="0" animBg="1"/>
      <p:bldP spid="111624" grpId="0" bldLvl="0" animBg="1"/>
      <p:bldP spid="111625" grpId="0" bldLvl="0" animBg="1"/>
      <p:bldP spid="111626" grpId="0" bldLvl="0" animBg="1"/>
      <p:bldP spid="111628" grpId="0" bldLvl="0" animBg="1"/>
      <p:bldP spid="111629" grpId="0" bldLvl="0" animBg="1"/>
      <p:bldP spid="111630" grpId="0" bldLvl="0" animBg="1"/>
      <p:bldP spid="111631" grpId="0" bldLvl="0" animBg="1"/>
      <p:bldP spid="111632" grpId="0" bldLvl="0" animBg="1"/>
      <p:bldP spid="111633"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68313" y="260350"/>
            <a:ext cx="7772400" cy="1143000"/>
          </a:xfrm>
        </p:spPr>
        <p:txBody>
          <a:bodyPr/>
          <a:lstStyle/>
          <a:p>
            <a:pPr eaLnBrk="1" hangingPunct="1"/>
            <a:r>
              <a:rPr lang="en-US" altLang="zh-CN" sz="4800" dirty="0" smtClean="0">
                <a:latin typeface="华文新魏" panose="02010800040101010101" pitchFamily="2" charset="-122"/>
                <a:ea typeface="华文新魏" panose="02010800040101010101" pitchFamily="2" charset="-122"/>
              </a:rPr>
              <a:t>3. </a:t>
            </a:r>
            <a:r>
              <a:rPr lang="zh-CN" altLang="zh-CN" sz="4800" dirty="0" smtClean="0">
                <a:latin typeface="华文新魏" panose="02010800040101010101" pitchFamily="2" charset="-122"/>
                <a:ea typeface="华文新魏" panose="02010800040101010101" pitchFamily="2" charset="-122"/>
              </a:rPr>
              <a:t>操作系统</a:t>
            </a:r>
            <a:r>
              <a:rPr lang="zh-CN" altLang="en-US" sz="4800" dirty="0" smtClean="0">
                <a:latin typeface="华文新魏" panose="02010800040101010101" pitchFamily="2" charset="-122"/>
                <a:ea typeface="华文新魏" panose="02010800040101010101" pitchFamily="2" charset="-122"/>
              </a:rPr>
              <a:t>虚拟机</a:t>
            </a:r>
            <a:endParaRPr lang="en-US" altLang="zh-CN" sz="4800" dirty="0" smtClean="0">
              <a:latin typeface="华文新魏" panose="02010800040101010101" pitchFamily="2" charset="-122"/>
              <a:ea typeface="华文新魏" panose="02010800040101010101" pitchFamily="2" charset="-122"/>
            </a:endParaRPr>
          </a:p>
        </p:txBody>
      </p:sp>
      <p:sp>
        <p:nvSpPr>
          <p:cNvPr id="39938" name="Rectangle 3"/>
          <p:cNvSpPr>
            <a:spLocks noGrp="1" noChangeArrowheads="1"/>
          </p:cNvSpPr>
          <p:nvPr>
            <p:ph idx="1"/>
          </p:nvPr>
        </p:nvSpPr>
        <p:spPr>
          <a:xfrm>
            <a:off x="685800" y="1412875"/>
            <a:ext cx="7772400" cy="4611688"/>
          </a:xfrm>
        </p:spPr>
        <p:txBody>
          <a:bodyPr/>
          <a:lstStyle/>
          <a:p>
            <a:pPr eaLnBrk="1" hangingPunct="1"/>
            <a:r>
              <a:rPr lang="zh-CN" altLang="en-US" sz="3600" dirty="0" smtClean="0">
                <a:latin typeface="华文新魏" panose="02010800040101010101" pitchFamily="2" charset="-122"/>
                <a:ea typeface="华文新魏" panose="02010800040101010101" pitchFamily="2" charset="-122"/>
              </a:rPr>
              <a:t>操作系统虚拟机</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裸机</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操作系统</a:t>
            </a:r>
            <a:endParaRPr lang="en-US" altLang="zh-CN"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操作系统虚拟机的组成</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dirty="0" smtClean="0"/>
              <a:t>    </a:t>
            </a:r>
            <a:r>
              <a:rPr lang="en-US" altLang="zh-CN" dirty="0" smtClean="0">
                <a:latin typeface="华文新魏" panose="02010800040101010101" pitchFamily="2" charset="-122"/>
                <a:ea typeface="华文新魏" panose="02010800040101010101" pitchFamily="2" charset="-122"/>
              </a:rPr>
              <a:t>1) </a:t>
            </a:r>
            <a:r>
              <a:rPr lang="zh-CN" altLang="en-US" dirty="0" smtClean="0">
                <a:latin typeface="华文新魏" panose="02010800040101010101" pitchFamily="2" charset="-122"/>
                <a:ea typeface="华文新魏" panose="02010800040101010101" pitchFamily="2" charset="-122"/>
              </a:rPr>
              <a:t>虚处理器</a:t>
            </a:r>
            <a:endParaRPr lang="zh-CN" altLang="en-US"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2) </a:t>
            </a:r>
            <a:r>
              <a:rPr lang="zh-CN" altLang="en-US" dirty="0" smtClean="0">
                <a:latin typeface="华文新魏" panose="02010800040101010101" pitchFamily="2" charset="-122"/>
                <a:ea typeface="华文新魏" panose="02010800040101010101" pitchFamily="2" charset="-122"/>
              </a:rPr>
              <a:t>虚拟内存</a:t>
            </a:r>
            <a:endParaRPr lang="zh-CN" altLang="en-US"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3) </a:t>
            </a:r>
            <a:r>
              <a:rPr lang="zh-CN" altLang="en-US" dirty="0" smtClean="0">
                <a:latin typeface="华文新魏" panose="02010800040101010101" pitchFamily="2" charset="-122"/>
                <a:ea typeface="华文新魏" panose="02010800040101010101" pitchFamily="2" charset="-122"/>
              </a:rPr>
              <a:t>虚拟辅存</a:t>
            </a:r>
            <a:endParaRPr lang="zh-CN" altLang="en-US"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4) </a:t>
            </a:r>
            <a:r>
              <a:rPr lang="zh-CN" altLang="en-US" dirty="0" smtClean="0">
                <a:latin typeface="华文新魏" panose="02010800040101010101" pitchFamily="2" charset="-122"/>
                <a:ea typeface="华文新魏" panose="02010800040101010101" pitchFamily="2" charset="-122"/>
              </a:rPr>
              <a:t>虚拟设备</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323850" y="0"/>
            <a:ext cx="8280400" cy="1143000"/>
          </a:xfrm>
        </p:spPr>
        <p:txBody>
          <a:bodyPr/>
          <a:lstStyle/>
          <a:p>
            <a:pPr eaLnBrk="1" hangingPunct="1"/>
            <a:r>
              <a:rPr lang="zh-CN" altLang="en-US" sz="4800" smtClean="0">
                <a:latin typeface="华文新魏" panose="02010800040101010101" pitchFamily="2" charset="-122"/>
                <a:ea typeface="华文新魏" panose="02010800040101010101" pitchFamily="2" charset="-122"/>
              </a:rPr>
              <a:t>操作系统</a:t>
            </a:r>
            <a:r>
              <a:rPr lang="zh-CN" altLang="zh-CN" sz="4800" smtClean="0">
                <a:latin typeface="华文新魏" panose="02010800040101010101" pitchFamily="2" charset="-122"/>
                <a:ea typeface="华文新魏" panose="02010800040101010101" pitchFamily="2" charset="-122"/>
              </a:rPr>
              <a:t>虚拟机</a:t>
            </a:r>
            <a:endParaRPr lang="en-US" altLang="zh-CN" sz="4800" smtClean="0">
              <a:latin typeface="华文新魏" panose="02010800040101010101" pitchFamily="2" charset="-122"/>
              <a:ea typeface="华文新魏" panose="02010800040101010101" pitchFamily="2" charset="-122"/>
            </a:endParaRPr>
          </a:p>
        </p:txBody>
      </p:sp>
      <p:grpSp>
        <p:nvGrpSpPr>
          <p:cNvPr id="2" name="Group 58"/>
          <p:cNvGrpSpPr/>
          <p:nvPr/>
        </p:nvGrpSpPr>
        <p:grpSpPr bwMode="auto">
          <a:xfrm>
            <a:off x="971550" y="1052513"/>
            <a:ext cx="6921500" cy="5400675"/>
            <a:chOff x="1986" y="1569"/>
            <a:chExt cx="6127" cy="4948"/>
          </a:xfrm>
        </p:grpSpPr>
        <p:grpSp>
          <p:nvGrpSpPr>
            <p:cNvPr id="40963" name="Group 59"/>
            <p:cNvGrpSpPr/>
            <p:nvPr/>
          </p:nvGrpSpPr>
          <p:grpSpPr bwMode="auto">
            <a:xfrm>
              <a:off x="1986" y="1569"/>
              <a:ext cx="1800" cy="2302"/>
              <a:chOff x="1986" y="1569"/>
              <a:chExt cx="1800" cy="2302"/>
            </a:xfrm>
          </p:grpSpPr>
          <p:sp>
            <p:nvSpPr>
              <p:cNvPr id="40990" name="Oval 60"/>
              <p:cNvSpPr>
                <a:spLocks noChangeArrowheads="1"/>
              </p:cNvSpPr>
              <p:nvPr/>
            </p:nvSpPr>
            <p:spPr bwMode="auto">
              <a:xfrm>
                <a:off x="2035" y="1569"/>
                <a:ext cx="1362" cy="596"/>
              </a:xfrm>
              <a:prstGeom prst="ellipse">
                <a:avLst/>
              </a:prstGeom>
              <a:solidFill>
                <a:srgbClr val="FFFF99"/>
              </a:solidFill>
              <a:ln w="9525">
                <a:solidFill>
                  <a:srgbClr val="0000FF"/>
                </a:solidFill>
                <a:round/>
              </a:ln>
            </p:spPr>
            <p:txBody>
              <a:bodyPr/>
              <a:lstStyle/>
              <a:p>
                <a:endParaRPr lang="zh-CN" altLang="en-US"/>
              </a:p>
            </p:txBody>
          </p:sp>
          <p:sp>
            <p:nvSpPr>
              <p:cNvPr id="40991" name="Text Box 61"/>
              <p:cNvSpPr txBox="1">
                <a:spLocks noChangeArrowheads="1"/>
              </p:cNvSpPr>
              <p:nvPr/>
            </p:nvSpPr>
            <p:spPr bwMode="auto">
              <a:xfrm>
                <a:off x="2244" y="1712"/>
                <a:ext cx="1017" cy="319"/>
              </a:xfrm>
              <a:prstGeom prst="rect">
                <a:avLst/>
              </a:prstGeom>
              <a:solidFill>
                <a:srgbClr val="FFFF99"/>
              </a:solidFill>
              <a:ln w="9525">
                <a:noFill/>
                <a:miter lim="800000"/>
              </a:ln>
            </p:spPr>
            <p:txBody>
              <a:bodyPr/>
              <a:lstStyle/>
              <a:p>
                <a:pPr algn="just"/>
                <a:r>
                  <a:rPr lang="zh-CN" altLang="en-US" sz="2000">
                    <a:solidFill>
                      <a:srgbClr val="0000FF"/>
                    </a:solidFill>
                    <a:latin typeface="Calibri" panose="020F0502020204030204" pitchFamily="34" charset="0"/>
                  </a:rPr>
                  <a:t>进程</a:t>
                </a:r>
                <a:r>
                  <a:rPr lang="en-US" altLang="zh-CN" sz="2000">
                    <a:solidFill>
                      <a:srgbClr val="0000FF"/>
                    </a:solidFill>
                    <a:latin typeface="Calibri" panose="020F0502020204030204" pitchFamily="34" charset="0"/>
                  </a:rPr>
                  <a:t>P1</a:t>
                </a:r>
                <a:endParaRPr lang="zh-CN" altLang="zh-CN" sz="2000">
                  <a:solidFill>
                    <a:srgbClr val="0000FF"/>
                  </a:solidFill>
                  <a:latin typeface="Calibri" panose="020F0502020204030204" pitchFamily="34" charset="0"/>
                </a:endParaRPr>
              </a:p>
            </p:txBody>
          </p:sp>
          <p:grpSp>
            <p:nvGrpSpPr>
              <p:cNvPr id="40992" name="Group 62"/>
              <p:cNvGrpSpPr/>
              <p:nvPr/>
            </p:nvGrpSpPr>
            <p:grpSpPr bwMode="auto">
              <a:xfrm>
                <a:off x="1986" y="2384"/>
                <a:ext cx="1800" cy="1487"/>
                <a:chOff x="3420" y="2844"/>
                <a:chExt cx="1620" cy="1560"/>
              </a:xfrm>
            </p:grpSpPr>
            <p:sp>
              <p:nvSpPr>
                <p:cNvPr id="22591" name="Text Box 63"/>
                <p:cNvSpPr txBox="1">
                  <a:spLocks noChangeArrowheads="1"/>
                </p:cNvSpPr>
                <p:nvPr/>
              </p:nvSpPr>
              <p:spPr bwMode="auto">
                <a:xfrm>
                  <a:off x="3420" y="2842"/>
                  <a:ext cx="1620" cy="1562"/>
                </a:xfrm>
                <a:prstGeom prst="rect">
                  <a:avLst/>
                </a:prstGeom>
                <a:solidFill>
                  <a:srgbClr val="FFFF99"/>
                </a:solidFill>
                <a:ln w="9525">
                  <a:solidFill>
                    <a:srgbClr val="0000FF"/>
                  </a:solidFill>
                  <a:miter lim="800000"/>
                </a:ln>
                <a:effectLst>
                  <a:outerShdw dist="35921" dir="2700000" algn="ctr" rotWithShape="0">
                    <a:srgbClr val="808080"/>
                  </a:outerShdw>
                </a:effectLst>
              </p:spPr>
              <p:txBody>
                <a:bodyPr/>
                <a:lstStyle/>
                <a:p>
                  <a:pPr algn="just">
                    <a:defRPr/>
                  </a:pPr>
                  <a:r>
                    <a:rPr lang="zh-CN" altLang="en-US" sz="1500" dirty="0">
                      <a:solidFill>
                        <a:srgbClr val="0000FF"/>
                      </a:solidFill>
                      <a:latin typeface="Calibri" panose="020F0502020204030204" pitchFamily="34" charset="0"/>
                      <a:ea typeface="宋体" panose="02010600030101010101" pitchFamily="2" charset="-122"/>
                    </a:rPr>
                    <a:t>虚         虚    虚 </a:t>
                  </a:r>
                  <a:r>
                    <a:rPr lang="zh-CN" altLang="en-US" sz="800" dirty="0">
                      <a:solidFill>
                        <a:srgbClr val="0000FF"/>
                      </a:solidFill>
                      <a:latin typeface="Calibri" panose="020F0502020204030204" pitchFamily="34" charset="0"/>
                      <a:ea typeface="宋体" panose="02010600030101010101" pitchFamily="2" charset="-122"/>
                    </a:rPr>
                    <a:t>             </a:t>
                  </a:r>
                  <a:r>
                    <a:rPr lang="zh-CN" altLang="en-US" sz="1500" dirty="0">
                      <a:solidFill>
                        <a:srgbClr val="0000FF"/>
                      </a:solidFill>
                      <a:latin typeface="Calibri" panose="020F0502020204030204" pitchFamily="34" charset="0"/>
                      <a:ea typeface="宋体" panose="02010600030101010101" pitchFamily="2" charset="-122"/>
                    </a:rPr>
                    <a:t>虚</a:t>
                  </a:r>
                  <a:endParaRPr lang="zh-CN" altLang="en-US" sz="1500" dirty="0">
                    <a:solidFill>
                      <a:srgbClr val="0000FF"/>
                    </a:solidFill>
                    <a:latin typeface="Calibri" panose="020F0502020204030204" pitchFamily="34" charset="0"/>
                    <a:ea typeface="宋体" panose="02010600030101010101" pitchFamily="2" charset="-122"/>
                  </a:endParaRPr>
                </a:p>
                <a:p>
                  <a:pPr algn="just">
                    <a:defRPr/>
                  </a:pPr>
                  <a:r>
                    <a:rPr lang="zh-CN" altLang="en-US" sz="1500" dirty="0">
                      <a:solidFill>
                        <a:srgbClr val="0000FF"/>
                      </a:solidFill>
                      <a:latin typeface="Calibri" panose="020F0502020204030204" pitchFamily="34" charset="0"/>
                      <a:ea typeface="宋体" panose="02010600030101010101" pitchFamily="2" charset="-122"/>
                    </a:rPr>
                    <a:t>处         内    辅        设</a:t>
                  </a:r>
                  <a:endParaRPr lang="zh-CN" altLang="en-US" sz="1500" dirty="0">
                    <a:solidFill>
                      <a:srgbClr val="0000FF"/>
                    </a:solidFill>
                    <a:latin typeface="Calibri" panose="020F0502020204030204" pitchFamily="34" charset="0"/>
                    <a:ea typeface="宋体" panose="02010600030101010101" pitchFamily="2" charset="-122"/>
                  </a:endParaRPr>
                </a:p>
                <a:p>
                  <a:pPr algn="just">
                    <a:defRPr/>
                  </a:pPr>
                  <a:r>
                    <a:rPr lang="zh-CN" altLang="en-US" sz="1500" dirty="0">
                      <a:solidFill>
                        <a:srgbClr val="0000FF"/>
                      </a:solidFill>
                      <a:latin typeface="Calibri" panose="020F0502020204030204" pitchFamily="34" charset="0"/>
                      <a:ea typeface="宋体" panose="02010600030101010101" pitchFamily="2" charset="-122"/>
                    </a:rPr>
                    <a:t>理     </a:t>
                  </a:r>
                  <a:r>
                    <a:rPr lang="zh-CN" altLang="en-US" sz="900" dirty="0">
                      <a:solidFill>
                        <a:srgbClr val="0000FF"/>
                      </a:solidFill>
                      <a:latin typeface="Calibri" panose="020F0502020204030204" pitchFamily="34" charset="0"/>
                      <a:ea typeface="宋体" panose="02010600030101010101" pitchFamily="2" charset="-122"/>
                    </a:rPr>
                    <a:t>      </a:t>
                  </a:r>
                  <a:r>
                    <a:rPr lang="zh-CN" altLang="en-US" sz="1500" dirty="0">
                      <a:solidFill>
                        <a:srgbClr val="0000FF"/>
                      </a:solidFill>
                      <a:latin typeface="Calibri" panose="020F0502020204030204" pitchFamily="34" charset="0"/>
                      <a:ea typeface="宋体" panose="02010600030101010101" pitchFamily="2" charset="-122"/>
                    </a:rPr>
                    <a:t>存    存        备</a:t>
                  </a:r>
                  <a:endParaRPr lang="zh-CN" altLang="en-US" sz="1500" dirty="0">
                    <a:solidFill>
                      <a:srgbClr val="0000FF"/>
                    </a:solidFill>
                    <a:latin typeface="Calibri" panose="020F0502020204030204" pitchFamily="34" charset="0"/>
                    <a:ea typeface="宋体" panose="02010600030101010101" pitchFamily="2" charset="-122"/>
                  </a:endParaRPr>
                </a:p>
                <a:p>
                  <a:pPr algn="just">
                    <a:defRPr/>
                  </a:pPr>
                  <a:r>
                    <a:rPr lang="zh-CN" altLang="en-US" sz="1500" dirty="0">
                      <a:solidFill>
                        <a:srgbClr val="0000FF"/>
                      </a:solidFill>
                      <a:latin typeface="Calibri" panose="020F0502020204030204" pitchFamily="34" charset="0"/>
                      <a:ea typeface="宋体" panose="02010600030101010101" pitchFamily="2" charset="-122"/>
                    </a:rPr>
                    <a:t>器</a:t>
                  </a:r>
                  <a:endParaRPr lang="zh-CN" altLang="en-US" sz="1500" dirty="0">
                    <a:solidFill>
                      <a:srgbClr val="0000FF"/>
                    </a:solidFill>
                    <a:latin typeface="Calibri" panose="020F0502020204030204" pitchFamily="34" charset="0"/>
                    <a:ea typeface="宋体" panose="02010600030101010101" pitchFamily="2" charset="-122"/>
                  </a:endParaRPr>
                </a:p>
                <a:p>
                  <a:pPr algn="just">
                    <a:defRPr/>
                  </a:pPr>
                  <a:endParaRPr lang="en-US" altLang="zh-CN" sz="800" dirty="0">
                    <a:solidFill>
                      <a:srgbClr val="0000FF"/>
                    </a:solidFill>
                    <a:latin typeface="Calibri" panose="020F0502020204030204" pitchFamily="34" charset="0"/>
                    <a:ea typeface="宋体" panose="02010600030101010101" pitchFamily="2" charset="-122"/>
                  </a:endParaRPr>
                </a:p>
                <a:p>
                  <a:pPr algn="just">
                    <a:defRPr/>
                  </a:pPr>
                  <a:endParaRPr lang="en-US" altLang="zh-CN" sz="800" dirty="0">
                    <a:solidFill>
                      <a:srgbClr val="0000FF"/>
                    </a:solidFill>
                    <a:latin typeface="Calibri" panose="020F0502020204030204" pitchFamily="34" charset="0"/>
                    <a:ea typeface="宋体" panose="02010600030101010101" pitchFamily="2" charset="-122"/>
                  </a:endParaRPr>
                </a:p>
                <a:p>
                  <a:pPr algn="just">
                    <a:defRPr/>
                  </a:pPr>
                  <a:r>
                    <a:rPr lang="en-US" altLang="zh-CN" sz="800" dirty="0">
                      <a:solidFill>
                        <a:srgbClr val="0000FF"/>
                      </a:solidFill>
                      <a:latin typeface="Calibri" panose="020F0502020204030204" pitchFamily="34" charset="0"/>
                      <a:ea typeface="宋体" panose="02010600030101010101" pitchFamily="2" charset="-122"/>
                    </a:rPr>
                    <a:t>                </a:t>
                  </a:r>
                  <a:r>
                    <a:rPr lang="zh-CN" altLang="en-US" sz="2000" dirty="0">
                      <a:solidFill>
                        <a:srgbClr val="0000FF"/>
                      </a:solidFill>
                      <a:latin typeface="Calibri" panose="020F0502020204030204" pitchFamily="34" charset="0"/>
                      <a:ea typeface="宋体" panose="02010600030101010101" pitchFamily="2" charset="-122"/>
                    </a:rPr>
                    <a:t>虚拟机</a:t>
                  </a:r>
                  <a:r>
                    <a:rPr lang="en-US" altLang="zh-CN" sz="2000" dirty="0">
                      <a:solidFill>
                        <a:srgbClr val="0000FF"/>
                      </a:solidFill>
                      <a:latin typeface="Calibri" panose="020F0502020204030204" pitchFamily="34" charset="0"/>
                      <a:ea typeface="宋体" panose="02010600030101010101" pitchFamily="2" charset="-122"/>
                    </a:rPr>
                    <a:t>1</a:t>
                  </a:r>
                  <a:endParaRPr lang="zh-CN" altLang="zh-CN" sz="2000" dirty="0">
                    <a:solidFill>
                      <a:srgbClr val="0000FF"/>
                    </a:solidFill>
                    <a:latin typeface="Calibri" panose="020F0502020204030204" pitchFamily="34" charset="0"/>
                    <a:ea typeface="宋体" panose="02010600030101010101" pitchFamily="2" charset="-122"/>
                  </a:endParaRPr>
                </a:p>
              </p:txBody>
            </p:sp>
            <p:sp>
              <p:nvSpPr>
                <p:cNvPr id="22592" name="Line 64"/>
                <p:cNvSpPr>
                  <a:spLocks noChangeShapeType="1"/>
                </p:cNvSpPr>
                <p:nvPr/>
              </p:nvSpPr>
              <p:spPr bwMode="auto">
                <a:xfrm>
                  <a:off x="3420" y="3936"/>
                  <a:ext cx="1620" cy="0"/>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593" name="Line 65"/>
                <p:cNvSpPr>
                  <a:spLocks noChangeShapeType="1"/>
                </p:cNvSpPr>
                <p:nvPr/>
              </p:nvSpPr>
              <p:spPr bwMode="auto">
                <a:xfrm>
                  <a:off x="4140" y="2842"/>
                  <a:ext cx="0" cy="1094"/>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594" name="Line 66"/>
                <p:cNvSpPr>
                  <a:spLocks noChangeShapeType="1"/>
                </p:cNvSpPr>
                <p:nvPr/>
              </p:nvSpPr>
              <p:spPr bwMode="auto">
                <a:xfrm>
                  <a:off x="3780" y="2842"/>
                  <a:ext cx="0" cy="1094"/>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595" name="Line 67"/>
                <p:cNvSpPr>
                  <a:spLocks noChangeShapeType="1"/>
                </p:cNvSpPr>
                <p:nvPr/>
              </p:nvSpPr>
              <p:spPr bwMode="auto">
                <a:xfrm>
                  <a:off x="4500" y="2842"/>
                  <a:ext cx="0" cy="1094"/>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grpSp>
          <p:sp>
            <p:nvSpPr>
              <p:cNvPr id="40993" name="Line 68"/>
              <p:cNvSpPr>
                <a:spLocks noChangeShapeType="1"/>
              </p:cNvSpPr>
              <p:nvPr/>
            </p:nvSpPr>
            <p:spPr bwMode="auto">
              <a:xfrm>
                <a:off x="2706" y="2191"/>
                <a:ext cx="0" cy="214"/>
              </a:xfrm>
              <a:prstGeom prst="line">
                <a:avLst/>
              </a:prstGeom>
              <a:noFill/>
              <a:ln w="9525">
                <a:solidFill>
                  <a:srgbClr val="000000"/>
                </a:solidFill>
                <a:round/>
                <a:tailEnd type="triangle" w="med" len="med"/>
              </a:ln>
            </p:spPr>
            <p:txBody>
              <a:bodyPr/>
              <a:lstStyle/>
              <a:p>
                <a:endParaRPr lang="zh-CN" altLang="en-US"/>
              </a:p>
            </p:txBody>
          </p:sp>
        </p:grpSp>
        <p:grpSp>
          <p:nvGrpSpPr>
            <p:cNvPr id="40964" name="Group 69"/>
            <p:cNvGrpSpPr/>
            <p:nvPr/>
          </p:nvGrpSpPr>
          <p:grpSpPr bwMode="auto">
            <a:xfrm>
              <a:off x="3786" y="1617"/>
              <a:ext cx="4327" cy="4900"/>
              <a:chOff x="3786" y="1526"/>
              <a:chExt cx="4327" cy="4900"/>
            </a:xfrm>
          </p:grpSpPr>
          <p:sp>
            <p:nvSpPr>
              <p:cNvPr id="40965" name="Text Box 70"/>
              <p:cNvSpPr txBox="1">
                <a:spLocks noChangeArrowheads="1"/>
              </p:cNvSpPr>
              <p:nvPr/>
            </p:nvSpPr>
            <p:spPr bwMode="auto">
              <a:xfrm>
                <a:off x="4866" y="2006"/>
                <a:ext cx="945" cy="399"/>
              </a:xfrm>
              <a:prstGeom prst="rect">
                <a:avLst/>
              </a:prstGeom>
              <a:solidFill>
                <a:srgbClr val="99FFCC"/>
              </a:solidFill>
              <a:ln w="9525">
                <a:noFill/>
                <a:miter lim="800000"/>
              </a:ln>
            </p:spPr>
            <p:txBody>
              <a:bodyPr/>
              <a:lstStyle/>
              <a:p>
                <a:pPr algn="just"/>
                <a:r>
                  <a:rPr lang="en-US" altLang="zh-CN" sz="2000">
                    <a:solidFill>
                      <a:srgbClr val="0000FF"/>
                    </a:solidFill>
                    <a:latin typeface="Calibri" panose="020F0502020204030204" pitchFamily="34" charset="0"/>
                  </a:rPr>
                  <a:t>      …</a:t>
                </a:r>
                <a:endParaRPr lang="zh-CN" altLang="zh-CN" sz="2000">
                  <a:solidFill>
                    <a:srgbClr val="0000FF"/>
                  </a:solidFill>
                  <a:latin typeface="Calibri" panose="020F0502020204030204" pitchFamily="34" charset="0"/>
                </a:endParaRPr>
              </a:p>
            </p:txBody>
          </p:sp>
          <p:grpSp>
            <p:nvGrpSpPr>
              <p:cNvPr id="40966" name="Group 71"/>
              <p:cNvGrpSpPr/>
              <p:nvPr/>
            </p:nvGrpSpPr>
            <p:grpSpPr bwMode="auto">
              <a:xfrm>
                <a:off x="3786" y="1526"/>
                <a:ext cx="4327" cy="4900"/>
                <a:chOff x="3786" y="1526"/>
                <a:chExt cx="4327" cy="4900"/>
              </a:xfrm>
            </p:grpSpPr>
            <p:sp>
              <p:nvSpPr>
                <p:cNvPr id="40967" name="Oval 72"/>
                <p:cNvSpPr>
                  <a:spLocks noChangeArrowheads="1"/>
                </p:cNvSpPr>
                <p:nvPr/>
              </p:nvSpPr>
              <p:spPr bwMode="auto">
                <a:xfrm>
                  <a:off x="4011" y="2477"/>
                  <a:ext cx="2220" cy="1757"/>
                </a:xfrm>
                <a:prstGeom prst="ellipse">
                  <a:avLst/>
                </a:prstGeom>
                <a:solidFill>
                  <a:srgbClr val="333333"/>
                </a:solidFill>
                <a:ln w="9525">
                  <a:solidFill>
                    <a:srgbClr val="0000FF"/>
                  </a:solidFill>
                  <a:round/>
                </a:ln>
              </p:spPr>
              <p:txBody>
                <a:bodyPr/>
                <a:lstStyle/>
                <a:p>
                  <a:endParaRPr lang="zh-CN" altLang="en-US"/>
                </a:p>
              </p:txBody>
            </p:sp>
            <p:sp>
              <p:nvSpPr>
                <p:cNvPr id="40968" name="Oval 73"/>
                <p:cNvSpPr>
                  <a:spLocks noChangeArrowheads="1"/>
                </p:cNvSpPr>
                <p:nvPr/>
              </p:nvSpPr>
              <p:spPr bwMode="auto">
                <a:xfrm>
                  <a:off x="6666" y="1526"/>
                  <a:ext cx="1260" cy="639"/>
                </a:xfrm>
                <a:prstGeom prst="ellipse">
                  <a:avLst/>
                </a:prstGeom>
                <a:solidFill>
                  <a:srgbClr val="FFFF99"/>
                </a:solidFill>
                <a:ln w="9525">
                  <a:solidFill>
                    <a:srgbClr val="0000FF"/>
                  </a:solidFill>
                  <a:round/>
                </a:ln>
              </p:spPr>
              <p:txBody>
                <a:bodyPr/>
                <a:lstStyle/>
                <a:p>
                  <a:endParaRPr lang="zh-CN" altLang="en-US"/>
                </a:p>
              </p:txBody>
            </p:sp>
            <p:sp>
              <p:nvSpPr>
                <p:cNvPr id="40969" name="Line 74"/>
                <p:cNvSpPr>
                  <a:spLocks noChangeShapeType="1"/>
                </p:cNvSpPr>
                <p:nvPr/>
              </p:nvSpPr>
              <p:spPr bwMode="auto">
                <a:xfrm flipH="1" flipV="1">
                  <a:off x="3786" y="2711"/>
                  <a:ext cx="309" cy="392"/>
                </a:xfrm>
                <a:prstGeom prst="line">
                  <a:avLst/>
                </a:prstGeom>
                <a:noFill/>
                <a:ln w="9525">
                  <a:solidFill>
                    <a:srgbClr val="0000FF"/>
                  </a:solidFill>
                  <a:round/>
                  <a:tailEnd type="triangle" w="med" len="med"/>
                </a:ln>
              </p:spPr>
              <p:txBody>
                <a:bodyPr/>
                <a:lstStyle/>
                <a:p>
                  <a:endParaRPr lang="zh-CN" altLang="en-US"/>
                </a:p>
              </p:txBody>
            </p:sp>
            <p:sp>
              <p:nvSpPr>
                <p:cNvPr id="40970" name="Line 75"/>
                <p:cNvSpPr>
                  <a:spLocks noChangeShapeType="1"/>
                </p:cNvSpPr>
                <p:nvPr/>
              </p:nvSpPr>
              <p:spPr bwMode="auto">
                <a:xfrm flipV="1">
                  <a:off x="6111" y="2791"/>
                  <a:ext cx="330" cy="273"/>
                </a:xfrm>
                <a:prstGeom prst="line">
                  <a:avLst/>
                </a:prstGeom>
                <a:noFill/>
                <a:ln w="9525">
                  <a:solidFill>
                    <a:srgbClr val="0000FF"/>
                  </a:solidFill>
                  <a:round/>
                  <a:tailEnd type="triangle" w="med" len="med"/>
                </a:ln>
              </p:spPr>
              <p:txBody>
                <a:bodyPr/>
                <a:lstStyle/>
                <a:p>
                  <a:endParaRPr lang="zh-CN" altLang="en-US"/>
                </a:p>
              </p:txBody>
            </p:sp>
            <p:sp>
              <p:nvSpPr>
                <p:cNvPr id="40971" name="Text Box 76"/>
                <p:cNvSpPr txBox="1">
                  <a:spLocks noChangeArrowheads="1"/>
                </p:cNvSpPr>
                <p:nvPr/>
              </p:nvSpPr>
              <p:spPr bwMode="auto">
                <a:xfrm>
                  <a:off x="6831" y="1676"/>
                  <a:ext cx="900" cy="319"/>
                </a:xfrm>
                <a:prstGeom prst="rect">
                  <a:avLst/>
                </a:prstGeom>
                <a:solidFill>
                  <a:srgbClr val="FFFF99"/>
                </a:solidFill>
                <a:ln w="9525">
                  <a:noFill/>
                  <a:miter lim="800000"/>
                </a:ln>
              </p:spPr>
              <p:txBody>
                <a:bodyPr/>
                <a:lstStyle/>
                <a:p>
                  <a:pPr algn="just"/>
                  <a:r>
                    <a:rPr lang="zh-CN" altLang="en-US" sz="2000">
                      <a:solidFill>
                        <a:srgbClr val="0000FF"/>
                      </a:solidFill>
                      <a:latin typeface="Calibri" panose="020F0502020204030204" pitchFamily="34" charset="0"/>
                    </a:rPr>
                    <a:t>进程</a:t>
                  </a:r>
                  <a:r>
                    <a:rPr lang="en-US" altLang="zh-CN" sz="2000">
                      <a:solidFill>
                        <a:srgbClr val="0000FF"/>
                      </a:solidFill>
                      <a:latin typeface="Calibri" panose="020F0502020204030204" pitchFamily="34" charset="0"/>
                    </a:rPr>
                    <a:t>Pn</a:t>
                  </a:r>
                  <a:endParaRPr lang="zh-CN" altLang="zh-CN" sz="2000">
                    <a:solidFill>
                      <a:srgbClr val="0000FF"/>
                    </a:solidFill>
                    <a:latin typeface="Calibri" panose="020F0502020204030204" pitchFamily="34" charset="0"/>
                  </a:endParaRPr>
                </a:p>
              </p:txBody>
            </p:sp>
            <p:sp>
              <p:nvSpPr>
                <p:cNvPr id="40972" name="Text Box 77"/>
                <p:cNvSpPr txBox="1">
                  <a:spLocks noChangeArrowheads="1"/>
                </p:cNvSpPr>
                <p:nvPr/>
              </p:nvSpPr>
              <p:spPr bwMode="auto">
                <a:xfrm>
                  <a:off x="4441" y="2711"/>
                  <a:ext cx="1370" cy="1278"/>
                </a:xfrm>
                <a:prstGeom prst="rect">
                  <a:avLst/>
                </a:prstGeom>
                <a:solidFill>
                  <a:srgbClr val="99FFCC"/>
                </a:solidFill>
                <a:ln w="9525">
                  <a:noFill/>
                  <a:miter lim="800000"/>
                </a:ln>
              </p:spPr>
              <p:txBody>
                <a:bodyPr/>
                <a:lstStyle/>
                <a:p>
                  <a:pPr algn="just"/>
                  <a:r>
                    <a:rPr lang="zh-CN" altLang="en-US" sz="2000">
                      <a:solidFill>
                        <a:srgbClr val="0000FF"/>
                      </a:solidFill>
                      <a:latin typeface="Calibri" panose="020F0502020204030204" pitchFamily="34" charset="0"/>
                    </a:rPr>
                    <a:t>操作系统资源管理技术</a:t>
                  </a:r>
                  <a:r>
                    <a:rPr lang="en-US" altLang="zh-CN" sz="2000">
                      <a:solidFill>
                        <a:srgbClr val="0000FF"/>
                      </a:solidFill>
                      <a:latin typeface="Calibri" panose="020F0502020204030204" pitchFamily="34" charset="0"/>
                    </a:rPr>
                    <a:t>(</a:t>
                  </a:r>
                  <a:r>
                    <a:rPr lang="zh-CN" altLang="en-US" sz="2000">
                      <a:solidFill>
                        <a:srgbClr val="0000FF"/>
                      </a:solidFill>
                      <a:latin typeface="Calibri" panose="020F0502020204030204" pitchFamily="34" charset="0"/>
                    </a:rPr>
                    <a:t>复用、虚拟、抽象</a:t>
                  </a:r>
                  <a:r>
                    <a:rPr lang="en-US" altLang="zh-CN" sz="2000">
                      <a:solidFill>
                        <a:srgbClr val="0000FF"/>
                      </a:solidFill>
                      <a:latin typeface="Calibri" panose="020F0502020204030204" pitchFamily="34" charset="0"/>
                    </a:rPr>
                    <a:t>)</a:t>
                  </a:r>
                  <a:endParaRPr lang="zh-CN" altLang="zh-CN" sz="2000"/>
                </a:p>
              </p:txBody>
            </p:sp>
            <p:sp>
              <p:nvSpPr>
                <p:cNvPr id="40973" name="Line 78"/>
                <p:cNvSpPr>
                  <a:spLocks noChangeShapeType="1"/>
                </p:cNvSpPr>
                <p:nvPr/>
              </p:nvSpPr>
              <p:spPr bwMode="auto">
                <a:xfrm flipV="1">
                  <a:off x="4195" y="4082"/>
                  <a:ext cx="336" cy="541"/>
                </a:xfrm>
                <a:prstGeom prst="line">
                  <a:avLst/>
                </a:prstGeom>
                <a:noFill/>
                <a:ln w="28575">
                  <a:solidFill>
                    <a:srgbClr val="0000FF"/>
                  </a:solidFill>
                  <a:round/>
                  <a:tailEnd type="triangle" w="med" len="med"/>
                </a:ln>
              </p:spPr>
              <p:txBody>
                <a:bodyPr/>
                <a:lstStyle/>
                <a:p>
                  <a:endParaRPr lang="zh-CN" altLang="en-US"/>
                </a:p>
              </p:txBody>
            </p:sp>
            <p:sp>
              <p:nvSpPr>
                <p:cNvPr id="40974" name="Line 79"/>
                <p:cNvSpPr>
                  <a:spLocks noChangeShapeType="1"/>
                </p:cNvSpPr>
                <p:nvPr/>
              </p:nvSpPr>
              <p:spPr bwMode="auto">
                <a:xfrm flipH="1" flipV="1">
                  <a:off x="5409" y="4234"/>
                  <a:ext cx="177" cy="389"/>
                </a:xfrm>
                <a:prstGeom prst="line">
                  <a:avLst/>
                </a:prstGeom>
                <a:noFill/>
                <a:ln w="28575">
                  <a:solidFill>
                    <a:srgbClr val="0000FF"/>
                  </a:solidFill>
                  <a:round/>
                  <a:tailEnd type="triangle" w="med" len="med"/>
                </a:ln>
              </p:spPr>
              <p:txBody>
                <a:bodyPr/>
                <a:lstStyle/>
                <a:p>
                  <a:endParaRPr lang="zh-CN" altLang="en-US"/>
                </a:p>
              </p:txBody>
            </p:sp>
            <p:sp>
              <p:nvSpPr>
                <p:cNvPr id="40975" name="Line 80"/>
                <p:cNvSpPr>
                  <a:spLocks noChangeShapeType="1"/>
                </p:cNvSpPr>
                <p:nvPr/>
              </p:nvSpPr>
              <p:spPr bwMode="auto">
                <a:xfrm flipV="1">
                  <a:off x="4633" y="4155"/>
                  <a:ext cx="214" cy="468"/>
                </a:xfrm>
                <a:prstGeom prst="line">
                  <a:avLst/>
                </a:prstGeom>
                <a:noFill/>
                <a:ln w="28575">
                  <a:solidFill>
                    <a:srgbClr val="0000FF"/>
                  </a:solidFill>
                  <a:round/>
                  <a:tailEnd type="triangle" w="med" len="med"/>
                </a:ln>
              </p:spPr>
              <p:txBody>
                <a:bodyPr/>
                <a:lstStyle/>
                <a:p>
                  <a:endParaRPr lang="zh-CN" altLang="en-US"/>
                </a:p>
              </p:txBody>
            </p:sp>
            <p:grpSp>
              <p:nvGrpSpPr>
                <p:cNvPr id="40976" name="Group 81"/>
                <p:cNvGrpSpPr/>
                <p:nvPr/>
              </p:nvGrpSpPr>
              <p:grpSpPr bwMode="auto">
                <a:xfrm>
                  <a:off x="6441" y="2343"/>
                  <a:ext cx="1672" cy="1497"/>
                  <a:chOff x="3420" y="2844"/>
                  <a:chExt cx="1627" cy="1624"/>
                </a:xfrm>
              </p:grpSpPr>
              <p:sp>
                <p:nvSpPr>
                  <p:cNvPr id="22610" name="Text Box 82"/>
                  <p:cNvSpPr txBox="1">
                    <a:spLocks noChangeArrowheads="1"/>
                  </p:cNvSpPr>
                  <p:nvPr/>
                </p:nvSpPr>
                <p:spPr bwMode="auto">
                  <a:xfrm>
                    <a:off x="3427" y="2909"/>
                    <a:ext cx="1620" cy="1559"/>
                  </a:xfrm>
                  <a:prstGeom prst="rect">
                    <a:avLst/>
                  </a:prstGeom>
                  <a:solidFill>
                    <a:srgbClr val="FFFF99"/>
                  </a:solidFill>
                  <a:ln w="9525">
                    <a:solidFill>
                      <a:srgbClr val="0000FF"/>
                    </a:solidFill>
                    <a:miter lim="800000"/>
                  </a:ln>
                  <a:effectLst>
                    <a:outerShdw dist="35921" dir="2700000" algn="ctr" rotWithShape="0">
                      <a:srgbClr val="808080"/>
                    </a:outerShdw>
                  </a:effectLst>
                </p:spPr>
                <p:txBody>
                  <a:bodyPr/>
                  <a:lstStyle/>
                  <a:p>
                    <a:pPr algn="just">
                      <a:defRPr/>
                    </a:pPr>
                    <a:r>
                      <a:rPr lang="zh-CN" altLang="en-US" sz="1500" dirty="0">
                        <a:solidFill>
                          <a:srgbClr val="0000FF"/>
                        </a:solidFill>
                        <a:latin typeface="Calibri" panose="020F0502020204030204" pitchFamily="34" charset="0"/>
                        <a:ea typeface="宋体" panose="02010600030101010101" pitchFamily="2" charset="-122"/>
                      </a:rPr>
                      <a:t>虚   </a:t>
                    </a:r>
                    <a:r>
                      <a:rPr lang="zh-CN" altLang="en-US" sz="800" dirty="0">
                        <a:solidFill>
                          <a:srgbClr val="0000FF"/>
                        </a:solidFill>
                        <a:latin typeface="Calibri" panose="020F0502020204030204" pitchFamily="34" charset="0"/>
                        <a:ea typeface="宋体" panose="02010600030101010101" pitchFamily="2" charset="-122"/>
                      </a:rPr>
                      <a:t>      </a:t>
                    </a:r>
                    <a:r>
                      <a:rPr lang="zh-CN" altLang="en-US" sz="1500" dirty="0">
                        <a:solidFill>
                          <a:srgbClr val="0000FF"/>
                        </a:solidFill>
                        <a:latin typeface="Calibri" panose="020F0502020204030204" pitchFamily="34" charset="0"/>
                        <a:ea typeface="宋体" panose="02010600030101010101" pitchFamily="2" charset="-122"/>
                      </a:rPr>
                      <a:t>虚     虚     虚</a:t>
                    </a:r>
                    <a:endParaRPr lang="zh-CN" altLang="en-US" sz="1500" dirty="0">
                      <a:solidFill>
                        <a:srgbClr val="0000FF"/>
                      </a:solidFill>
                      <a:latin typeface="Calibri" panose="020F0502020204030204" pitchFamily="34" charset="0"/>
                      <a:ea typeface="宋体" panose="02010600030101010101" pitchFamily="2" charset="-122"/>
                    </a:endParaRPr>
                  </a:p>
                  <a:p>
                    <a:pPr algn="just">
                      <a:defRPr/>
                    </a:pPr>
                    <a:r>
                      <a:rPr lang="zh-CN" altLang="en-US" sz="1500" dirty="0">
                        <a:solidFill>
                          <a:srgbClr val="0000FF"/>
                        </a:solidFill>
                        <a:latin typeface="Calibri" panose="020F0502020204030204" pitchFamily="34" charset="0"/>
                        <a:ea typeface="宋体" panose="02010600030101010101" pitchFamily="2" charset="-122"/>
                      </a:rPr>
                      <a:t>处      内     辅     设</a:t>
                    </a:r>
                    <a:endParaRPr lang="zh-CN" altLang="en-US" sz="1500" dirty="0">
                      <a:solidFill>
                        <a:srgbClr val="0000FF"/>
                      </a:solidFill>
                      <a:latin typeface="Calibri" panose="020F0502020204030204" pitchFamily="34" charset="0"/>
                      <a:ea typeface="宋体" panose="02010600030101010101" pitchFamily="2" charset="-122"/>
                    </a:endParaRPr>
                  </a:p>
                  <a:p>
                    <a:pPr algn="just">
                      <a:defRPr/>
                    </a:pPr>
                    <a:r>
                      <a:rPr lang="zh-CN" altLang="en-US" sz="1500" dirty="0">
                        <a:solidFill>
                          <a:srgbClr val="0000FF"/>
                        </a:solidFill>
                        <a:latin typeface="Calibri" panose="020F0502020204030204" pitchFamily="34" charset="0"/>
                        <a:ea typeface="宋体" panose="02010600030101010101" pitchFamily="2" charset="-122"/>
                      </a:rPr>
                      <a:t>理      存     存     备</a:t>
                    </a:r>
                    <a:endParaRPr lang="zh-CN" altLang="en-US" sz="1500" dirty="0">
                      <a:solidFill>
                        <a:srgbClr val="0000FF"/>
                      </a:solidFill>
                      <a:latin typeface="Calibri" panose="020F0502020204030204" pitchFamily="34" charset="0"/>
                      <a:ea typeface="宋体" panose="02010600030101010101" pitchFamily="2" charset="-122"/>
                    </a:endParaRPr>
                  </a:p>
                  <a:p>
                    <a:pPr algn="just">
                      <a:defRPr/>
                    </a:pPr>
                    <a:r>
                      <a:rPr lang="zh-CN" altLang="en-US" sz="1500" dirty="0">
                        <a:solidFill>
                          <a:srgbClr val="0000FF"/>
                        </a:solidFill>
                        <a:latin typeface="Calibri" panose="020F0502020204030204" pitchFamily="34" charset="0"/>
                        <a:ea typeface="宋体" panose="02010600030101010101" pitchFamily="2" charset="-122"/>
                      </a:rPr>
                      <a:t>器</a:t>
                    </a:r>
                    <a:endParaRPr lang="zh-CN" altLang="en-US" sz="1500" dirty="0">
                      <a:solidFill>
                        <a:srgbClr val="0000FF"/>
                      </a:solidFill>
                      <a:latin typeface="Calibri" panose="020F0502020204030204" pitchFamily="34" charset="0"/>
                      <a:ea typeface="宋体" panose="02010600030101010101" pitchFamily="2" charset="-122"/>
                    </a:endParaRPr>
                  </a:p>
                  <a:p>
                    <a:pPr algn="just">
                      <a:defRPr/>
                    </a:pPr>
                    <a:endParaRPr lang="en-US" altLang="zh-CN" sz="800" dirty="0">
                      <a:solidFill>
                        <a:srgbClr val="0000FF"/>
                      </a:solidFill>
                      <a:latin typeface="Calibri" panose="020F0502020204030204" pitchFamily="34" charset="0"/>
                      <a:ea typeface="宋体" panose="02010600030101010101" pitchFamily="2" charset="-122"/>
                    </a:endParaRPr>
                  </a:p>
                  <a:p>
                    <a:pPr algn="just">
                      <a:defRPr/>
                    </a:pPr>
                    <a:r>
                      <a:rPr lang="en-US" altLang="zh-CN" sz="800" dirty="0">
                        <a:solidFill>
                          <a:srgbClr val="0000FF"/>
                        </a:solidFill>
                        <a:latin typeface="Calibri" panose="020F0502020204030204" pitchFamily="34" charset="0"/>
                        <a:ea typeface="宋体" panose="02010600030101010101" pitchFamily="2" charset="-122"/>
                      </a:rPr>
                      <a:t>                   </a:t>
                    </a:r>
                    <a:r>
                      <a:rPr lang="zh-CN" altLang="en-US" sz="2000" dirty="0">
                        <a:solidFill>
                          <a:srgbClr val="0000FF"/>
                        </a:solidFill>
                        <a:latin typeface="Calibri" panose="020F0502020204030204" pitchFamily="34" charset="0"/>
                        <a:ea typeface="宋体" panose="02010600030101010101" pitchFamily="2" charset="-122"/>
                      </a:rPr>
                      <a:t>虚拟机</a:t>
                    </a:r>
                    <a:r>
                      <a:rPr lang="en-US" altLang="zh-CN" sz="2000" dirty="0">
                        <a:solidFill>
                          <a:srgbClr val="0000FF"/>
                        </a:solidFill>
                        <a:latin typeface="Calibri" panose="020F0502020204030204" pitchFamily="34" charset="0"/>
                        <a:ea typeface="宋体" panose="02010600030101010101" pitchFamily="2" charset="-122"/>
                      </a:rPr>
                      <a:t>n</a:t>
                    </a:r>
                    <a:endParaRPr lang="zh-CN" altLang="zh-CN" sz="2000" dirty="0">
                      <a:solidFill>
                        <a:srgbClr val="0000FF"/>
                      </a:solidFill>
                      <a:latin typeface="Calibri" panose="020F0502020204030204" pitchFamily="34" charset="0"/>
                      <a:ea typeface="宋体" panose="02010600030101010101" pitchFamily="2" charset="-122"/>
                    </a:endParaRPr>
                  </a:p>
                </p:txBody>
              </p:sp>
              <p:sp>
                <p:nvSpPr>
                  <p:cNvPr id="22611" name="Line 83"/>
                  <p:cNvSpPr>
                    <a:spLocks noChangeShapeType="1"/>
                  </p:cNvSpPr>
                  <p:nvPr/>
                </p:nvSpPr>
                <p:spPr bwMode="auto">
                  <a:xfrm>
                    <a:off x="3420" y="3936"/>
                    <a:ext cx="1620" cy="0"/>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612" name="Line 84"/>
                  <p:cNvSpPr>
                    <a:spLocks noChangeShapeType="1"/>
                  </p:cNvSpPr>
                  <p:nvPr/>
                </p:nvSpPr>
                <p:spPr bwMode="auto">
                  <a:xfrm>
                    <a:off x="4140" y="2844"/>
                    <a:ext cx="0" cy="1092"/>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613" name="Line 85"/>
                  <p:cNvSpPr>
                    <a:spLocks noChangeShapeType="1"/>
                  </p:cNvSpPr>
                  <p:nvPr/>
                </p:nvSpPr>
                <p:spPr bwMode="auto">
                  <a:xfrm>
                    <a:off x="3779" y="2846"/>
                    <a:ext cx="0" cy="1092"/>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614" name="Line 86"/>
                  <p:cNvSpPr>
                    <a:spLocks noChangeShapeType="1"/>
                  </p:cNvSpPr>
                  <p:nvPr/>
                </p:nvSpPr>
                <p:spPr bwMode="auto">
                  <a:xfrm>
                    <a:off x="4500" y="2844"/>
                    <a:ext cx="0" cy="1092"/>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grpSp>
            <p:grpSp>
              <p:nvGrpSpPr>
                <p:cNvPr id="40977" name="Group 87"/>
                <p:cNvGrpSpPr/>
                <p:nvPr/>
              </p:nvGrpSpPr>
              <p:grpSpPr bwMode="auto">
                <a:xfrm>
                  <a:off x="3840" y="4623"/>
                  <a:ext cx="2019" cy="1803"/>
                  <a:chOff x="3570" y="4483"/>
                  <a:chExt cx="2019" cy="1803"/>
                </a:xfrm>
              </p:grpSpPr>
              <p:sp>
                <p:nvSpPr>
                  <p:cNvPr id="22616" name="Text Box 88"/>
                  <p:cNvSpPr txBox="1">
                    <a:spLocks noChangeArrowheads="1"/>
                  </p:cNvSpPr>
                  <p:nvPr/>
                </p:nvSpPr>
                <p:spPr bwMode="auto">
                  <a:xfrm>
                    <a:off x="3570" y="4481"/>
                    <a:ext cx="1980" cy="1805"/>
                  </a:xfrm>
                  <a:prstGeom prst="rect">
                    <a:avLst/>
                  </a:prstGeom>
                  <a:solidFill>
                    <a:srgbClr val="CC99FF"/>
                  </a:solidFill>
                  <a:ln w="9525">
                    <a:solidFill>
                      <a:srgbClr val="0000FF"/>
                    </a:solidFill>
                    <a:miter lim="800000"/>
                  </a:ln>
                  <a:effectLst>
                    <a:outerShdw dist="107763" dir="2700000" algn="ctr" rotWithShape="0">
                      <a:srgbClr val="808080"/>
                    </a:outerShdw>
                  </a:effectLst>
                </p:spPr>
                <p:txBody>
                  <a:bodyPr/>
                  <a:lstStyle/>
                  <a:p>
                    <a:pPr algn="just">
                      <a:defRPr/>
                    </a:pPr>
                    <a:endParaRPr lang="en-US" altLang="zh-CN" sz="1500" dirty="0">
                      <a:solidFill>
                        <a:srgbClr val="0000FF"/>
                      </a:solidFill>
                      <a:latin typeface="Calibri" panose="020F0502020204030204" pitchFamily="34" charset="0"/>
                      <a:ea typeface="宋体" panose="02010600030101010101" pitchFamily="2" charset="-122"/>
                    </a:endParaRPr>
                  </a:p>
                  <a:p>
                    <a:pPr algn="just">
                      <a:defRPr/>
                    </a:pPr>
                    <a:r>
                      <a:rPr lang="zh-CN" altLang="en-US" sz="1500" dirty="0">
                        <a:solidFill>
                          <a:srgbClr val="0000FF"/>
                        </a:solidFill>
                        <a:latin typeface="Calibri" panose="020F0502020204030204" pitchFamily="34" charset="0"/>
                        <a:ea typeface="宋体" panose="02010600030101010101" pitchFamily="2" charset="-122"/>
                      </a:rPr>
                      <a:t>处         内         辅        设                  </a:t>
                    </a:r>
                    <a:endParaRPr lang="zh-CN" altLang="en-US" sz="1500" dirty="0">
                      <a:solidFill>
                        <a:srgbClr val="0000FF"/>
                      </a:solidFill>
                      <a:latin typeface="Calibri" panose="020F0502020204030204" pitchFamily="34" charset="0"/>
                      <a:ea typeface="宋体" panose="02010600030101010101" pitchFamily="2" charset="-122"/>
                    </a:endParaRPr>
                  </a:p>
                  <a:p>
                    <a:pPr algn="just">
                      <a:defRPr/>
                    </a:pPr>
                    <a:r>
                      <a:rPr lang="zh-CN" altLang="en-US" sz="1500" dirty="0">
                        <a:solidFill>
                          <a:srgbClr val="0000FF"/>
                        </a:solidFill>
                        <a:latin typeface="Calibri" panose="020F0502020204030204" pitchFamily="34" charset="0"/>
                        <a:ea typeface="宋体" panose="02010600030101010101" pitchFamily="2" charset="-122"/>
                      </a:rPr>
                      <a:t>理                                </a:t>
                    </a:r>
                    <a:endParaRPr lang="zh-CN" altLang="en-US" sz="1500" dirty="0">
                      <a:solidFill>
                        <a:srgbClr val="0000FF"/>
                      </a:solidFill>
                      <a:latin typeface="Calibri" panose="020F0502020204030204" pitchFamily="34" charset="0"/>
                      <a:ea typeface="宋体" panose="02010600030101010101" pitchFamily="2" charset="-122"/>
                    </a:endParaRPr>
                  </a:p>
                  <a:p>
                    <a:pPr algn="just">
                      <a:defRPr/>
                    </a:pPr>
                    <a:r>
                      <a:rPr lang="zh-CN" altLang="en-US" sz="1500" dirty="0">
                        <a:solidFill>
                          <a:srgbClr val="0000FF"/>
                        </a:solidFill>
                        <a:latin typeface="Calibri" panose="020F0502020204030204" pitchFamily="34" charset="0"/>
                        <a:ea typeface="宋体" panose="02010600030101010101" pitchFamily="2" charset="-122"/>
                      </a:rPr>
                      <a:t>器         存          存        备         </a:t>
                    </a:r>
                    <a:endParaRPr lang="zh-CN" altLang="en-US" sz="1500" dirty="0">
                      <a:solidFill>
                        <a:srgbClr val="0000FF"/>
                      </a:solidFill>
                      <a:latin typeface="Calibri" panose="020F0502020204030204" pitchFamily="34" charset="0"/>
                      <a:ea typeface="宋体" panose="02010600030101010101" pitchFamily="2" charset="-122"/>
                    </a:endParaRPr>
                  </a:p>
                  <a:p>
                    <a:pPr algn="just">
                      <a:defRPr/>
                    </a:pPr>
                    <a:r>
                      <a:rPr lang="zh-CN" altLang="en-US" sz="900" dirty="0">
                        <a:solidFill>
                          <a:srgbClr val="000000"/>
                        </a:solidFill>
                        <a:latin typeface="Calibri" panose="020F0502020204030204" pitchFamily="34" charset="0"/>
                        <a:ea typeface="宋体" panose="02010600030101010101" pitchFamily="2" charset="-122"/>
                      </a:rPr>
                      <a:t>                                 </a:t>
                    </a:r>
                    <a:endParaRPr lang="zh-CN" altLang="en-US" sz="900" dirty="0">
                      <a:solidFill>
                        <a:srgbClr val="000000"/>
                      </a:solidFill>
                      <a:latin typeface="Calibri" panose="020F0502020204030204" pitchFamily="34" charset="0"/>
                      <a:ea typeface="宋体" panose="02010600030101010101" pitchFamily="2" charset="-122"/>
                    </a:endParaRPr>
                  </a:p>
                  <a:p>
                    <a:pPr algn="just">
                      <a:defRPr/>
                    </a:pPr>
                    <a:r>
                      <a:rPr lang="zh-CN" altLang="en-US" sz="900" dirty="0">
                        <a:solidFill>
                          <a:srgbClr val="000000"/>
                        </a:solidFill>
                        <a:latin typeface="Calibri" panose="020F0502020204030204" pitchFamily="34" charset="0"/>
                        <a:ea typeface="宋体" panose="02010600030101010101" pitchFamily="2" charset="-122"/>
                      </a:rPr>
                      <a:t>                                   </a:t>
                    </a:r>
                    <a:endParaRPr lang="zh-CN" altLang="en-US" sz="900" dirty="0">
                      <a:solidFill>
                        <a:srgbClr val="000000"/>
                      </a:solidFill>
                      <a:latin typeface="Calibri" panose="020F0502020204030204" pitchFamily="34" charset="0"/>
                      <a:ea typeface="宋体" panose="02010600030101010101" pitchFamily="2" charset="-122"/>
                    </a:endParaRPr>
                  </a:p>
                  <a:p>
                    <a:pPr algn="just">
                      <a:defRPr/>
                    </a:pPr>
                    <a:endParaRPr lang="en-US" altLang="zh-CN" sz="1000" dirty="0">
                      <a:solidFill>
                        <a:srgbClr val="000000"/>
                      </a:solidFill>
                      <a:latin typeface="Calibri" panose="020F0502020204030204" pitchFamily="34" charset="0"/>
                      <a:ea typeface="宋体" panose="02010600030101010101" pitchFamily="2" charset="-122"/>
                    </a:endParaRPr>
                  </a:p>
                  <a:p>
                    <a:pPr algn="just">
                      <a:defRPr/>
                    </a:pPr>
                    <a:endParaRPr lang="en-US" altLang="zh-CN" sz="1000" dirty="0">
                      <a:solidFill>
                        <a:srgbClr val="000000"/>
                      </a:solidFill>
                      <a:latin typeface="Calibri" panose="020F0502020204030204" pitchFamily="34" charset="0"/>
                      <a:ea typeface="宋体" panose="02010600030101010101" pitchFamily="2" charset="-122"/>
                    </a:endParaRPr>
                  </a:p>
                  <a:p>
                    <a:pPr algn="just">
                      <a:defRPr/>
                    </a:pPr>
                    <a:r>
                      <a:rPr lang="en-US" altLang="zh-CN" sz="1000" dirty="0">
                        <a:solidFill>
                          <a:srgbClr val="000000"/>
                        </a:solidFill>
                        <a:latin typeface="Calibri" panose="020F0502020204030204" pitchFamily="34" charset="0"/>
                        <a:ea typeface="宋体" panose="02010600030101010101" pitchFamily="2" charset="-122"/>
                      </a:rPr>
                      <a:t>           </a:t>
                    </a:r>
                    <a:r>
                      <a:rPr lang="zh-CN" altLang="en-US" sz="2000" dirty="0">
                        <a:solidFill>
                          <a:srgbClr val="0000FF"/>
                        </a:solidFill>
                        <a:latin typeface="Calibri" panose="020F0502020204030204" pitchFamily="34" charset="0"/>
                        <a:ea typeface="宋体" panose="02010600030101010101" pitchFamily="2" charset="-122"/>
                      </a:rPr>
                      <a:t>物理计算机</a:t>
                    </a:r>
                    <a:endParaRPr lang="zh-CN" altLang="en-US" sz="2000" dirty="0">
                      <a:solidFill>
                        <a:srgbClr val="0000FF"/>
                      </a:solidFill>
                      <a:latin typeface="Calibri" panose="020F0502020204030204" pitchFamily="34" charset="0"/>
                      <a:ea typeface="宋体" panose="02010600030101010101" pitchFamily="2" charset="-122"/>
                    </a:endParaRPr>
                  </a:p>
                </p:txBody>
              </p:sp>
              <p:sp>
                <p:nvSpPr>
                  <p:cNvPr id="40981" name="Line 89"/>
                  <p:cNvSpPr>
                    <a:spLocks noChangeShapeType="1"/>
                  </p:cNvSpPr>
                  <p:nvPr/>
                </p:nvSpPr>
                <p:spPr bwMode="auto">
                  <a:xfrm>
                    <a:off x="3570" y="5769"/>
                    <a:ext cx="2019" cy="0"/>
                  </a:xfrm>
                  <a:prstGeom prst="line">
                    <a:avLst/>
                  </a:prstGeom>
                  <a:noFill/>
                  <a:ln w="9525">
                    <a:solidFill>
                      <a:srgbClr val="0000FF"/>
                    </a:solidFill>
                    <a:round/>
                  </a:ln>
                </p:spPr>
                <p:txBody>
                  <a:bodyPr/>
                  <a:lstStyle/>
                  <a:p>
                    <a:endParaRPr lang="zh-CN" altLang="en-US"/>
                  </a:p>
                </p:txBody>
              </p:sp>
              <p:sp>
                <p:nvSpPr>
                  <p:cNvPr id="40982" name="Line 90"/>
                  <p:cNvSpPr>
                    <a:spLocks noChangeShapeType="1"/>
                  </p:cNvSpPr>
                  <p:nvPr/>
                </p:nvSpPr>
                <p:spPr bwMode="auto">
                  <a:xfrm>
                    <a:off x="4011" y="4491"/>
                    <a:ext cx="0" cy="1278"/>
                  </a:xfrm>
                  <a:prstGeom prst="line">
                    <a:avLst/>
                  </a:prstGeom>
                  <a:noFill/>
                  <a:ln w="9525">
                    <a:solidFill>
                      <a:srgbClr val="000000"/>
                    </a:solidFill>
                    <a:round/>
                  </a:ln>
                </p:spPr>
                <p:txBody>
                  <a:bodyPr/>
                  <a:lstStyle/>
                  <a:p>
                    <a:endParaRPr lang="zh-CN" altLang="en-US"/>
                  </a:p>
                </p:txBody>
              </p:sp>
              <p:sp>
                <p:nvSpPr>
                  <p:cNvPr id="40983" name="Line 91"/>
                  <p:cNvSpPr>
                    <a:spLocks noChangeShapeType="1"/>
                  </p:cNvSpPr>
                  <p:nvPr/>
                </p:nvSpPr>
                <p:spPr bwMode="auto">
                  <a:xfrm>
                    <a:off x="4470" y="4521"/>
                    <a:ext cx="0" cy="1278"/>
                  </a:xfrm>
                  <a:prstGeom prst="line">
                    <a:avLst/>
                  </a:prstGeom>
                  <a:noFill/>
                  <a:ln w="9525">
                    <a:solidFill>
                      <a:srgbClr val="000000"/>
                    </a:solidFill>
                    <a:round/>
                  </a:ln>
                </p:spPr>
                <p:txBody>
                  <a:bodyPr/>
                  <a:lstStyle/>
                  <a:p>
                    <a:endParaRPr lang="zh-CN" altLang="en-US"/>
                  </a:p>
                </p:txBody>
              </p:sp>
              <p:sp>
                <p:nvSpPr>
                  <p:cNvPr id="40984" name="Line 92"/>
                  <p:cNvSpPr>
                    <a:spLocks noChangeShapeType="1"/>
                  </p:cNvSpPr>
                  <p:nvPr/>
                </p:nvSpPr>
                <p:spPr bwMode="auto">
                  <a:xfrm>
                    <a:off x="5010" y="4521"/>
                    <a:ext cx="0" cy="1278"/>
                  </a:xfrm>
                  <a:prstGeom prst="line">
                    <a:avLst/>
                  </a:prstGeom>
                  <a:noFill/>
                  <a:ln w="9525">
                    <a:solidFill>
                      <a:srgbClr val="000000"/>
                    </a:solidFill>
                    <a:round/>
                  </a:ln>
                </p:spPr>
                <p:txBody>
                  <a:bodyPr/>
                  <a:lstStyle/>
                  <a:p>
                    <a:endParaRPr lang="zh-CN" altLang="en-US"/>
                  </a:p>
                </p:txBody>
              </p:sp>
            </p:grpSp>
            <p:sp>
              <p:nvSpPr>
                <p:cNvPr id="40978" name="Line 93"/>
                <p:cNvSpPr>
                  <a:spLocks noChangeShapeType="1"/>
                </p:cNvSpPr>
                <p:nvPr/>
              </p:nvSpPr>
              <p:spPr bwMode="auto">
                <a:xfrm>
                  <a:off x="7206" y="2165"/>
                  <a:ext cx="0" cy="219"/>
                </a:xfrm>
                <a:prstGeom prst="line">
                  <a:avLst/>
                </a:prstGeom>
                <a:noFill/>
                <a:ln w="9525">
                  <a:solidFill>
                    <a:srgbClr val="000000"/>
                  </a:solidFill>
                  <a:round/>
                  <a:tailEnd type="triangle" w="med" len="med"/>
                </a:ln>
              </p:spPr>
              <p:txBody>
                <a:bodyPr/>
                <a:lstStyle/>
                <a:p>
                  <a:endParaRPr lang="zh-CN" altLang="en-US"/>
                </a:p>
              </p:txBody>
            </p:sp>
            <p:sp>
              <p:nvSpPr>
                <p:cNvPr id="40979" name="Line 94"/>
                <p:cNvSpPr>
                  <a:spLocks noChangeShapeType="1"/>
                </p:cNvSpPr>
                <p:nvPr/>
              </p:nvSpPr>
              <p:spPr bwMode="auto">
                <a:xfrm flipV="1">
                  <a:off x="5109" y="4234"/>
                  <a:ext cx="0" cy="389"/>
                </a:xfrm>
                <a:prstGeom prst="line">
                  <a:avLst/>
                </a:prstGeom>
                <a:noFill/>
                <a:ln w="28575">
                  <a:solidFill>
                    <a:srgbClr val="0000FF"/>
                  </a:solidFill>
                  <a:round/>
                  <a:tailEnd type="triangle" w="med" len="med"/>
                </a:ln>
              </p:spPr>
              <p:txBody>
                <a:bodyPr/>
                <a:lstStyle/>
                <a:p>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a:lstStyle/>
          <a:p>
            <a:r>
              <a:rPr lang="en-US" altLang="zh-CN" sz="4800" dirty="0" smtClean="0">
                <a:latin typeface="华文新魏" panose="02010800040101010101" pitchFamily="2" charset="-122"/>
                <a:ea typeface="华文新魏" panose="02010800040101010101" pitchFamily="2" charset="-122"/>
              </a:rPr>
              <a:t>1.1.4</a:t>
            </a:r>
            <a:r>
              <a:rPr lang="zh-CN" altLang="zh-CN" sz="4800" dirty="0" smtClean="0">
                <a:latin typeface="华文新魏" panose="02010800040101010101" pitchFamily="2" charset="-122"/>
                <a:ea typeface="华文新魏" panose="02010800040101010101" pitchFamily="2" charset="-122"/>
              </a:rPr>
              <a:t>操作系统功能和特性</a:t>
            </a:r>
            <a:endParaRPr lang="zh-CN" altLang="en-US" sz="4800" dirty="0" smtClean="0">
              <a:latin typeface="华文新魏" panose="02010800040101010101" pitchFamily="2" charset="-122"/>
              <a:ea typeface="华文新魏" panose="02010800040101010101" pitchFamily="2" charset="-122"/>
            </a:endParaRPr>
          </a:p>
        </p:txBody>
      </p:sp>
      <p:sp>
        <p:nvSpPr>
          <p:cNvPr id="33795" name="内容占位符 2"/>
          <p:cNvSpPr>
            <a:spLocks noGrp="1"/>
          </p:cNvSpPr>
          <p:nvPr>
            <p:ph idx="1"/>
          </p:nvPr>
        </p:nvSpPr>
        <p:spPr>
          <a:xfrm>
            <a:off x="685800" y="1412875"/>
            <a:ext cx="7772400" cy="5111750"/>
          </a:xfrm>
        </p:spPr>
        <p:txBody>
          <a:bodyPr/>
          <a:lstStyle/>
          <a:p>
            <a:pPr eaLnBrk="1" hangingPunct="1">
              <a:buFont typeface="Wingdings" panose="05000000000000000000" pitchFamily="2" charset="2"/>
              <a:buNone/>
            </a:pPr>
            <a:r>
              <a:rPr lang="en-US" altLang="zh-CN" sz="2000" dirty="0" smtClean="0"/>
              <a:t>     </a:t>
            </a:r>
            <a:r>
              <a:rPr lang="zh-CN" altLang="en-US" dirty="0" smtClean="0">
                <a:latin typeface="华文新魏" panose="02010800040101010101" pitchFamily="2" charset="-122"/>
                <a:ea typeface="华文新魏" panose="02010800040101010101" pitchFamily="2" charset="-122"/>
              </a:rPr>
              <a:t>操作系统中，能分配给用户使用的硬件和软件设施总称为资源，包括两类：硬件资源和信息资源。</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硬件资源：处理器、存储器、</a:t>
            </a:r>
            <a:r>
              <a:rPr lang="en-US" altLang="zh-CN" dirty="0" smtClean="0">
                <a:latin typeface="华文新魏" panose="02010800040101010101" pitchFamily="2" charset="-122"/>
                <a:ea typeface="华文新魏" panose="02010800040101010101" pitchFamily="2" charset="-122"/>
              </a:rPr>
              <a:t>I/O</a:t>
            </a:r>
            <a:r>
              <a:rPr lang="zh-CN" altLang="en-US" dirty="0" smtClean="0">
                <a:latin typeface="华文新魏" panose="02010800040101010101" pitchFamily="2" charset="-122"/>
                <a:ea typeface="华文新魏" panose="02010800040101010101" pitchFamily="2" charset="-122"/>
              </a:rPr>
              <a:t>设备等；</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信息资源：程序和数据等。</a:t>
            </a:r>
            <a:endParaRPr lang="en-US" altLang="zh-CN"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endParaRPr lang="en-US" altLang="zh-CN" dirty="0" smtClean="0">
              <a:latin typeface="华文新魏" panose="02010800040101010101" pitchFamily="2" charset="-122"/>
              <a:ea typeface="华文新魏" panose="02010800040101010101" pitchFamily="2" charset="-122"/>
            </a:endParaRPr>
          </a:p>
          <a:p>
            <a:pPr eaLnBrk="1" hangingPunct="1"/>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3795">
                                            <p:txEl>
                                              <p:pRg st="1" end="1"/>
                                            </p:txEl>
                                          </p:spTgt>
                                        </p:tgtEl>
                                        <p:attrNameLst>
                                          <p:attrName>style.visibility</p:attrName>
                                        </p:attrNameLst>
                                      </p:cBhvr>
                                      <p:to>
                                        <p:strVal val="visible"/>
                                      </p:to>
                                    </p:set>
                                    <p:animEffect transition="in" filter="blinds(horizontal)">
                                      <p:cBhvr>
                                        <p:cTn id="10" dur="500"/>
                                        <p:tgtEl>
                                          <p:spTgt spid="3379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animEffect transition="in" filter="blinds(horizontal)">
                                      <p:cBhvr>
                                        <p:cTn id="13" dur="5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smtClean="0"/>
              <a:t>操作系统课程特点</a:t>
            </a:r>
            <a:endParaRPr lang="zh-CN" altLang="en-US" smtClean="0"/>
          </a:p>
        </p:txBody>
      </p:sp>
      <p:sp>
        <p:nvSpPr>
          <p:cNvPr id="69635" name="Rectangle 3"/>
          <p:cNvSpPr>
            <a:spLocks noGrp="1" noChangeArrowheads="1"/>
          </p:cNvSpPr>
          <p:nvPr>
            <p:ph type="body" idx="1"/>
          </p:nvPr>
        </p:nvSpPr>
        <p:spPr>
          <a:xfrm>
            <a:off x="684213" y="1989138"/>
            <a:ext cx="7351712" cy="4114800"/>
          </a:xfrm>
        </p:spPr>
        <p:txBody>
          <a:bodyPr/>
          <a:lstStyle/>
          <a:p>
            <a:r>
              <a:rPr lang="zh-CN" altLang="en-US" smtClean="0">
                <a:latin typeface="Lucida Sans" panose="020B0602030504020204" pitchFamily="34" charset="0"/>
              </a:rPr>
              <a:t>实践性强（从实践总结出原理）</a:t>
            </a:r>
            <a:endParaRPr lang="zh-CN" altLang="en-US" smtClean="0">
              <a:latin typeface="Lucida Sans" panose="020B0602030504020204" pitchFamily="34" charset="0"/>
            </a:endParaRPr>
          </a:p>
          <a:p>
            <a:r>
              <a:rPr lang="zh-CN" altLang="en-US" smtClean="0">
                <a:latin typeface="Lucida Sans" panose="020B0602030504020204" pitchFamily="34" charset="0"/>
              </a:rPr>
              <a:t>涉及面广（并行程序，性能问题，结构问题，程序方法论，软件工程，等等）</a:t>
            </a:r>
            <a:endParaRPr lang="zh-CN" altLang="en-US" smtClean="0">
              <a:latin typeface="Lucida Sans" panose="020B0602030504020204" pitchFamily="34" charset="0"/>
            </a:endParaRPr>
          </a:p>
          <a:p>
            <a:r>
              <a:rPr lang="zh-CN" altLang="en-US" smtClean="0">
                <a:latin typeface="Lucida Sans" panose="020B0602030504020204" pitchFamily="34" charset="0"/>
              </a:rPr>
              <a:t>错综复杂：纵横交叉</a:t>
            </a:r>
            <a:endParaRPr lang="zh-CN" altLang="en-US" smtClean="0">
              <a:latin typeface="Lucida Sans" panose="020B0602030504020204" pitchFamily="34" charset="0"/>
            </a:endParaRPr>
          </a:p>
          <a:p>
            <a:endParaRPr lang="zh-CN" altLang="en-US"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br>
              <a:rPr lang="en-US" altLang="zh-CN" b="1" dirty="0" smtClean="0">
                <a:latin typeface="Arial" panose="020B0604020202020204" pitchFamily="34" charset="0"/>
                <a:ea typeface="黑体" panose="02010609060101010101" charset="-122"/>
              </a:rPr>
            </a:br>
            <a:r>
              <a:rPr lang="zh-CN" altLang="en-US" sz="4800" dirty="0" smtClean="0">
                <a:latin typeface="Arial" panose="020B0604020202020204" pitchFamily="34" charset="0"/>
                <a:ea typeface="华文新魏" panose="02010800040101010101" pitchFamily="2" charset="-122"/>
              </a:rPr>
              <a:t>操作系统主要功能</a:t>
            </a:r>
            <a:br>
              <a:rPr lang="zh-CN" altLang="en-US" sz="4800" i="1" dirty="0" smtClean="0">
                <a:latin typeface="Arial" panose="020B0604020202020204" pitchFamily="34" charset="0"/>
                <a:ea typeface="华文新魏" panose="02010800040101010101" pitchFamily="2" charset="-122"/>
              </a:rPr>
            </a:br>
            <a:endParaRPr lang="zh-CN" altLang="en-US" sz="4800" dirty="0" smtClean="0">
              <a:ea typeface="华文新魏" panose="02010800040101010101" pitchFamily="2" charset="-122"/>
            </a:endParaRPr>
          </a:p>
        </p:txBody>
      </p:sp>
      <p:sp>
        <p:nvSpPr>
          <p:cNvPr id="53250" name="Rectangle 3"/>
          <p:cNvSpPr>
            <a:spLocks noGrp="1" noChangeArrowheads="1"/>
          </p:cNvSpPr>
          <p:nvPr>
            <p:ph idx="1"/>
          </p:nvPr>
        </p:nvSpPr>
        <p:spPr/>
        <p:txBody>
          <a:bodyPr/>
          <a:lstStyle/>
          <a:p>
            <a:pPr algn="just" eaLnBrk="1" hangingPunct="1"/>
            <a:r>
              <a:rPr lang="zh-CN" altLang="en-US" sz="4000" dirty="0" smtClean="0">
                <a:ea typeface="华文新魏" panose="02010800040101010101" pitchFamily="2" charset="-122"/>
              </a:rPr>
              <a:t>处理机管理</a:t>
            </a:r>
            <a:endParaRPr lang="zh-CN" altLang="en-US" sz="4000" dirty="0" smtClean="0">
              <a:ea typeface="华文新魏" panose="02010800040101010101" pitchFamily="2" charset="-122"/>
            </a:endParaRPr>
          </a:p>
          <a:p>
            <a:pPr algn="just" eaLnBrk="1" hangingPunct="1"/>
            <a:r>
              <a:rPr lang="zh-CN" altLang="en-US" sz="4000" dirty="0" smtClean="0">
                <a:ea typeface="华文新魏" panose="02010800040101010101" pitchFamily="2" charset="-122"/>
              </a:rPr>
              <a:t>存储管理</a:t>
            </a:r>
            <a:endParaRPr lang="zh-CN" altLang="en-US" sz="4000" dirty="0" smtClean="0">
              <a:ea typeface="华文新魏" panose="02010800040101010101" pitchFamily="2" charset="-122"/>
            </a:endParaRPr>
          </a:p>
          <a:p>
            <a:pPr algn="just" eaLnBrk="1" hangingPunct="1"/>
            <a:r>
              <a:rPr lang="zh-CN" altLang="en-US" sz="4000" dirty="0" smtClean="0">
                <a:ea typeface="华文新魏" panose="02010800040101010101" pitchFamily="2" charset="-122"/>
              </a:rPr>
              <a:t>设备管理</a:t>
            </a:r>
            <a:endParaRPr lang="zh-CN" altLang="en-US" sz="4000" dirty="0" smtClean="0">
              <a:ea typeface="华文新魏" panose="02010800040101010101" pitchFamily="2" charset="-122"/>
            </a:endParaRPr>
          </a:p>
          <a:p>
            <a:pPr algn="just" eaLnBrk="1" hangingPunct="1"/>
            <a:r>
              <a:rPr lang="zh-CN" altLang="en-US" sz="4000" dirty="0" smtClean="0">
                <a:ea typeface="华文新魏" panose="02010800040101010101" pitchFamily="2" charset="-122"/>
              </a:rPr>
              <a:t>文件管理</a:t>
            </a:r>
            <a:endParaRPr lang="zh-CN" altLang="en-US" sz="4000" dirty="0" smtClean="0">
              <a:ea typeface="华文新魏" panose="02010800040101010101" pitchFamily="2" charset="-122"/>
            </a:endParaRPr>
          </a:p>
          <a:p>
            <a:pPr algn="just" eaLnBrk="1" hangingPunct="1"/>
            <a:r>
              <a:rPr lang="zh-CN" altLang="en-US" sz="4000" dirty="0" smtClean="0">
                <a:ea typeface="华文新魏" panose="02010800040101010101" pitchFamily="2" charset="-122"/>
              </a:rPr>
              <a:t>网络与通信管理</a:t>
            </a:r>
            <a:endParaRPr lang="zh-CN" altLang="en-US" sz="4000" dirty="0" smtClean="0">
              <a:ea typeface="华文新魏" panose="02010800040101010101" pitchFamily="2" charset="-122"/>
            </a:endParaRPr>
          </a:p>
          <a:p>
            <a:pPr algn="just" eaLnBrk="1" hangingPunct="1">
              <a:buFont typeface="Wingdings" panose="05000000000000000000" pitchFamily="2" charset="2"/>
              <a:buNone/>
            </a:pPr>
            <a:endParaRPr lang="en-US" altLang="zh-CN" sz="4000" dirty="0" smtClean="0">
              <a:ea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zh-CN" altLang="en-US" sz="4800" smtClean="0">
                <a:ea typeface="华文新魏" panose="02010800040101010101" pitchFamily="2" charset="-122"/>
              </a:rPr>
              <a:t>处理器</a:t>
            </a:r>
            <a:r>
              <a:rPr lang="zh-CN" altLang="en-US" sz="4800" smtClean="0">
                <a:ea typeface="华文新魏" panose="02010800040101010101" pitchFamily="2" charset="-122"/>
              </a:rPr>
              <a:t>管理</a:t>
            </a:r>
            <a:endParaRPr lang="zh-CN" altLang="en-US" sz="4800" smtClean="0">
              <a:ea typeface="华文新魏" panose="02010800040101010101" pitchFamily="2" charset="-122"/>
            </a:endParaRPr>
          </a:p>
        </p:txBody>
      </p:sp>
      <p:sp>
        <p:nvSpPr>
          <p:cNvPr id="54274" name="Rectangle 3"/>
          <p:cNvSpPr>
            <a:spLocks noGrp="1" noChangeArrowheads="1"/>
          </p:cNvSpPr>
          <p:nvPr>
            <p:ph idx="1"/>
          </p:nvPr>
        </p:nvSpPr>
        <p:spPr/>
        <p:txBody>
          <a:bodyPr/>
          <a:lstStyle/>
          <a:p>
            <a:pPr eaLnBrk="1" hangingPunct="1"/>
            <a:r>
              <a:rPr lang="en-US" altLang="zh-CN" sz="3600" dirty="0" smtClean="0">
                <a:latin typeface="华文新魏" panose="02010800040101010101" pitchFamily="2" charset="-122"/>
                <a:ea typeface="华文新魏" panose="02010800040101010101" pitchFamily="2" charset="-122"/>
              </a:rPr>
              <a:t>(1)</a:t>
            </a:r>
            <a:r>
              <a:rPr lang="zh-CN" altLang="en-US" sz="3600" dirty="0" smtClean="0">
                <a:latin typeface="华文新魏" panose="02010800040101010101" pitchFamily="2" charset="-122"/>
                <a:ea typeface="华文新魏" panose="02010800040101010101" pitchFamily="2" charset="-122"/>
              </a:rPr>
              <a:t>进程控制和管理；</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(2)</a:t>
            </a:r>
            <a:r>
              <a:rPr lang="zh-CN" altLang="en-US" sz="3600" dirty="0" smtClean="0">
                <a:latin typeface="华文新魏" panose="02010800040101010101" pitchFamily="2" charset="-122"/>
                <a:ea typeface="华文新魏" panose="02010800040101010101" pitchFamily="2" charset="-122"/>
              </a:rPr>
              <a:t>进程同步和互斥；</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(3)</a:t>
            </a:r>
            <a:r>
              <a:rPr lang="zh-CN" altLang="en-US" sz="3600" dirty="0" smtClean="0">
                <a:latin typeface="华文新魏" panose="02010800040101010101" pitchFamily="2" charset="-122"/>
                <a:ea typeface="华文新魏" panose="02010800040101010101" pitchFamily="2" charset="-122"/>
              </a:rPr>
              <a:t>进程通信；</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(4)</a:t>
            </a:r>
            <a:r>
              <a:rPr lang="zh-CN" altLang="en-US" sz="3600" dirty="0" smtClean="0">
                <a:latin typeface="华文新魏" panose="02010800040101010101" pitchFamily="2" charset="-122"/>
                <a:ea typeface="华文新魏" panose="02010800040101010101" pitchFamily="2" charset="-122"/>
              </a:rPr>
              <a:t>进程死锁；</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(5)</a:t>
            </a:r>
            <a:r>
              <a:rPr lang="zh-CN" altLang="en-US" sz="3600" dirty="0" smtClean="0">
                <a:latin typeface="华文新魏" panose="02010800040101010101" pitchFamily="2" charset="-122"/>
                <a:ea typeface="华文新魏" panose="02010800040101010101" pitchFamily="2" charset="-122"/>
              </a:rPr>
              <a:t>线程控制和管理；</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(6)</a:t>
            </a:r>
            <a:r>
              <a:rPr lang="zh-CN" altLang="en-US" sz="3600" dirty="0" smtClean="0">
                <a:latin typeface="华文新魏" panose="02010800040101010101" pitchFamily="2" charset="-122"/>
                <a:ea typeface="华文新魏" panose="02010800040101010101" pitchFamily="2" charset="-122"/>
              </a:rPr>
              <a:t>处理器调度，又分高级调度，中级调度和低级调度。</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zh-CN" altLang="en-US" sz="4800" smtClean="0">
                <a:ea typeface="华文新魏" panose="02010800040101010101" pitchFamily="2" charset="-122"/>
              </a:rPr>
              <a:t>存储管理</a:t>
            </a:r>
            <a:endParaRPr lang="zh-CN" altLang="en-US" sz="4800" smtClean="0">
              <a:ea typeface="华文新魏" panose="02010800040101010101" pitchFamily="2" charset="-122"/>
            </a:endParaRPr>
          </a:p>
        </p:txBody>
      </p:sp>
      <p:sp>
        <p:nvSpPr>
          <p:cNvPr id="55298" name="Rectangle 3"/>
          <p:cNvSpPr>
            <a:spLocks noGrp="1" noChangeArrowheads="1"/>
          </p:cNvSpPr>
          <p:nvPr>
            <p:ph idx="1"/>
          </p:nvPr>
        </p:nvSpPr>
        <p:spPr/>
        <p:txBody>
          <a:bodyPr/>
          <a:lstStyle/>
          <a:p>
            <a:pPr eaLnBrk="1" hangingPunct="1"/>
            <a:r>
              <a:rPr lang="en-US" altLang="zh-CN" sz="4000" dirty="0" smtClean="0">
                <a:latin typeface="华文新魏" panose="02010800040101010101" pitchFamily="2" charset="-122"/>
                <a:ea typeface="华文新魏" panose="02010800040101010101" pitchFamily="2" charset="-122"/>
              </a:rPr>
              <a:t>(1)</a:t>
            </a:r>
            <a:r>
              <a:rPr lang="zh-CN" altLang="en-US" sz="4000" dirty="0" smtClean="0">
                <a:latin typeface="华文新魏" panose="02010800040101010101" pitchFamily="2" charset="-122"/>
                <a:ea typeface="华文新魏" panose="02010800040101010101" pitchFamily="2" charset="-122"/>
              </a:rPr>
              <a:t>内存分配 ；</a:t>
            </a:r>
            <a:endParaRPr lang="zh-CN" altLang="en-US"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(2)</a:t>
            </a:r>
            <a:r>
              <a:rPr lang="zh-CN" altLang="en-US" sz="4000" dirty="0" smtClean="0">
                <a:latin typeface="华文新魏" panose="02010800040101010101" pitchFamily="2" charset="-122"/>
                <a:ea typeface="华文新魏" panose="02010800040101010101" pitchFamily="2" charset="-122"/>
              </a:rPr>
              <a:t>地址转换；</a:t>
            </a:r>
            <a:endParaRPr lang="en-US" altLang="zh-CN"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(3)</a:t>
            </a:r>
            <a:r>
              <a:rPr lang="zh-CN" altLang="en-US" sz="4000" dirty="0" smtClean="0">
                <a:latin typeface="华文新魏" panose="02010800040101010101" pitchFamily="2" charset="-122"/>
                <a:ea typeface="华文新魏" panose="02010800040101010101" pitchFamily="2" charset="-122"/>
              </a:rPr>
              <a:t>存储保护；</a:t>
            </a:r>
            <a:endParaRPr lang="zh-CN" altLang="en-US"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(4)</a:t>
            </a:r>
            <a:r>
              <a:rPr lang="zh-CN" altLang="en-US" sz="4000" dirty="0" smtClean="0">
                <a:latin typeface="华文新魏" panose="02010800040101010101" pitchFamily="2" charset="-122"/>
                <a:ea typeface="华文新魏" panose="02010800040101010101" pitchFamily="2" charset="-122"/>
              </a:rPr>
              <a:t>内存共享 ；</a:t>
            </a:r>
            <a:endParaRPr lang="zh-CN" altLang="en-US"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(5)</a:t>
            </a:r>
            <a:r>
              <a:rPr lang="zh-CN" altLang="en-US" sz="4000" dirty="0" smtClean="0">
                <a:latin typeface="华文新魏" panose="02010800040101010101" pitchFamily="2" charset="-122"/>
                <a:ea typeface="华文新魏" panose="02010800040101010101" pitchFamily="2" charset="-122"/>
              </a:rPr>
              <a:t>存储扩充 。</a:t>
            </a:r>
            <a:endParaRPr lang="zh-CN" altLang="en-US" sz="40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9750" y="188913"/>
            <a:ext cx="7772400" cy="1143000"/>
          </a:xfrm>
        </p:spPr>
        <p:txBody>
          <a:bodyPr/>
          <a:lstStyle/>
          <a:p>
            <a:pPr eaLnBrk="1" hangingPunct="1">
              <a:defRPr/>
            </a:pPr>
            <a:r>
              <a:rPr lang="zh-CN" altLang="en-US" sz="4610" dirty="0" smtClean="0">
                <a:ea typeface="华文新魏" panose="02010800040101010101" pitchFamily="2" charset="-122"/>
              </a:rPr>
              <a:t>设备管理</a:t>
            </a:r>
            <a:endParaRPr lang="zh-CN" altLang="en-US" sz="4610" dirty="0" smtClean="0">
              <a:ea typeface="华文新魏" panose="02010800040101010101" pitchFamily="2" charset="-122"/>
            </a:endParaRPr>
          </a:p>
        </p:txBody>
      </p:sp>
      <p:sp>
        <p:nvSpPr>
          <p:cNvPr id="56322" name="Rectangle 3"/>
          <p:cNvSpPr>
            <a:spLocks noGrp="1" noChangeArrowheads="1"/>
          </p:cNvSpPr>
          <p:nvPr>
            <p:ph idx="1"/>
          </p:nvPr>
        </p:nvSpPr>
        <p:spPr>
          <a:xfrm>
            <a:off x="684213" y="1268413"/>
            <a:ext cx="7772400" cy="5040312"/>
          </a:xfrm>
        </p:spPr>
        <p:txBody>
          <a:bodyPr/>
          <a:lstStyle/>
          <a:p>
            <a:pPr eaLnBrk="1" hangingPunct="1"/>
            <a:r>
              <a:rPr lang="en-US" altLang="zh-CN" sz="3600" dirty="0" smtClean="0">
                <a:latin typeface="华文新魏" panose="02010800040101010101" pitchFamily="2" charset="-122"/>
                <a:ea typeface="华文新魏" panose="02010800040101010101" pitchFamily="2" charset="-122"/>
              </a:rPr>
              <a:t>(1)</a:t>
            </a:r>
            <a:r>
              <a:rPr lang="zh-CN" altLang="en-US" sz="3600" dirty="0" smtClean="0">
                <a:latin typeface="华文新魏" panose="02010800040101010101" pitchFamily="2" charset="-122"/>
                <a:ea typeface="华文新魏" panose="02010800040101010101" pitchFamily="2" charset="-122"/>
              </a:rPr>
              <a:t>提供设备中断处理；</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(2)</a:t>
            </a:r>
            <a:r>
              <a:rPr lang="zh-CN" altLang="en-US" sz="3600" dirty="0" smtClean="0">
                <a:latin typeface="华文新魏" panose="02010800040101010101" pitchFamily="2" charset="-122"/>
                <a:ea typeface="华文新魏" panose="02010800040101010101" pitchFamily="2" charset="-122"/>
              </a:rPr>
              <a:t>提供缓冲区管理；</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(3)</a:t>
            </a:r>
            <a:r>
              <a:rPr lang="zh-CN" altLang="en-US" sz="3600" dirty="0" smtClean="0">
                <a:latin typeface="华文新魏" panose="02010800040101010101" pitchFamily="2" charset="-122"/>
                <a:ea typeface="华文新魏" panose="02010800040101010101" pitchFamily="2" charset="-122"/>
              </a:rPr>
              <a:t>提供设备独立性，实现逻辑设备到物理设备之间的映射；</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(4)</a:t>
            </a:r>
            <a:r>
              <a:rPr lang="zh-CN" altLang="en-US" sz="3600" dirty="0" smtClean="0">
                <a:latin typeface="华文新魏" panose="02010800040101010101" pitchFamily="2" charset="-122"/>
                <a:ea typeface="华文新魏" panose="02010800040101010101" pitchFamily="2" charset="-122"/>
              </a:rPr>
              <a:t>设备的分配和回收；</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(5)</a:t>
            </a:r>
            <a:r>
              <a:rPr lang="zh-CN" altLang="en-US" sz="3600" dirty="0" smtClean="0">
                <a:latin typeface="华文新魏" panose="02010800040101010101" pitchFamily="2" charset="-122"/>
                <a:ea typeface="华文新魏" panose="02010800040101010101" pitchFamily="2" charset="-122"/>
              </a:rPr>
              <a:t>实现共享型设备的驱动调度；</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(6)</a:t>
            </a:r>
            <a:r>
              <a:rPr lang="zh-CN" altLang="en-US" sz="3600" dirty="0" smtClean="0">
                <a:latin typeface="华文新魏" panose="02010800040101010101" pitchFamily="2" charset="-122"/>
                <a:ea typeface="华文新魏" panose="02010800040101010101" pitchFamily="2" charset="-122"/>
              </a:rPr>
              <a:t>实现虚拟设备。</a:t>
            </a:r>
            <a:endParaRPr lang="zh-CN" altLang="en-US" sz="36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68313" y="260350"/>
            <a:ext cx="7772400" cy="1143000"/>
          </a:xfrm>
        </p:spPr>
        <p:txBody>
          <a:bodyPr/>
          <a:lstStyle/>
          <a:p>
            <a:pPr eaLnBrk="1" hangingPunct="1"/>
            <a:r>
              <a:rPr lang="zh-CN" altLang="en-US" sz="4600" smtClean="0">
                <a:ea typeface="华文新魏" panose="02010800040101010101" pitchFamily="2" charset="-122"/>
              </a:rPr>
              <a:t>文件管理</a:t>
            </a:r>
            <a:endParaRPr lang="zh-CN" altLang="en-US" sz="4600" smtClean="0">
              <a:ea typeface="华文新魏" panose="02010800040101010101" pitchFamily="2" charset="-122"/>
            </a:endParaRPr>
          </a:p>
        </p:txBody>
      </p:sp>
      <p:sp>
        <p:nvSpPr>
          <p:cNvPr id="57346" name="Rectangle 3"/>
          <p:cNvSpPr>
            <a:spLocks noGrp="1" noChangeArrowheads="1"/>
          </p:cNvSpPr>
          <p:nvPr>
            <p:ph idx="1"/>
          </p:nvPr>
        </p:nvSpPr>
        <p:spPr>
          <a:xfrm>
            <a:off x="685800" y="1341438"/>
            <a:ext cx="7772400" cy="5183187"/>
          </a:xfrm>
        </p:spPr>
        <p:txBody>
          <a:bodyPr/>
          <a:lstStyle/>
          <a:p>
            <a:pPr eaLnBrk="1" hangingPunct="1"/>
            <a:r>
              <a:rPr lang="en-US" altLang="zh-CN" sz="3600" smtClean="0">
                <a:latin typeface="华文新魏" panose="02010800040101010101" pitchFamily="2" charset="-122"/>
                <a:ea typeface="华文新魏" panose="02010800040101010101" pitchFamily="2" charset="-122"/>
              </a:rPr>
              <a:t>(1)</a:t>
            </a:r>
            <a:r>
              <a:rPr lang="zh-CN" altLang="en-US" sz="3600" smtClean="0">
                <a:latin typeface="华文新魏" panose="02010800040101010101" pitchFamily="2" charset="-122"/>
                <a:ea typeface="华文新魏" panose="02010800040101010101" pitchFamily="2" charset="-122"/>
              </a:rPr>
              <a:t>提供文件的逻辑组织方法；</a:t>
            </a:r>
            <a:endParaRPr lang="zh-CN" altLang="en-US" sz="3600" smtClean="0">
              <a:latin typeface="华文新魏" panose="02010800040101010101" pitchFamily="2" charset="-122"/>
              <a:ea typeface="华文新魏" panose="02010800040101010101" pitchFamily="2" charset="-122"/>
            </a:endParaRPr>
          </a:p>
          <a:p>
            <a:pPr eaLnBrk="1" hangingPunct="1"/>
            <a:r>
              <a:rPr lang="en-US" altLang="zh-CN" sz="3600" smtClean="0">
                <a:latin typeface="华文新魏" panose="02010800040101010101" pitchFamily="2" charset="-122"/>
                <a:ea typeface="华文新魏" panose="02010800040101010101" pitchFamily="2" charset="-122"/>
              </a:rPr>
              <a:t>(2)</a:t>
            </a:r>
            <a:r>
              <a:rPr lang="zh-CN" altLang="en-US" sz="3600" smtClean="0">
                <a:latin typeface="华文新魏" panose="02010800040101010101" pitchFamily="2" charset="-122"/>
                <a:ea typeface="华文新魏" panose="02010800040101010101" pitchFamily="2" charset="-122"/>
              </a:rPr>
              <a:t>提供文件的物理组织方法；</a:t>
            </a:r>
            <a:endParaRPr lang="zh-CN" altLang="en-US" sz="3600" smtClean="0">
              <a:latin typeface="华文新魏" panose="02010800040101010101" pitchFamily="2" charset="-122"/>
              <a:ea typeface="华文新魏" panose="02010800040101010101" pitchFamily="2" charset="-122"/>
            </a:endParaRPr>
          </a:p>
          <a:p>
            <a:pPr eaLnBrk="1" hangingPunct="1"/>
            <a:r>
              <a:rPr lang="en-US" altLang="zh-CN" sz="3600" smtClean="0">
                <a:latin typeface="华文新魏" panose="02010800040101010101" pitchFamily="2" charset="-122"/>
                <a:ea typeface="华文新魏" panose="02010800040101010101" pitchFamily="2" charset="-122"/>
              </a:rPr>
              <a:t>(3)</a:t>
            </a:r>
            <a:r>
              <a:rPr lang="zh-CN" altLang="en-US" sz="3600" smtClean="0">
                <a:latin typeface="华文新魏" panose="02010800040101010101" pitchFamily="2" charset="-122"/>
                <a:ea typeface="华文新魏" panose="02010800040101010101" pitchFamily="2" charset="-122"/>
              </a:rPr>
              <a:t>提供文件的存取和使用方法；</a:t>
            </a:r>
            <a:endParaRPr lang="zh-CN" altLang="en-US" sz="3600" smtClean="0">
              <a:latin typeface="华文新魏" panose="02010800040101010101" pitchFamily="2" charset="-122"/>
              <a:ea typeface="华文新魏" panose="02010800040101010101" pitchFamily="2" charset="-122"/>
            </a:endParaRPr>
          </a:p>
          <a:p>
            <a:pPr eaLnBrk="1" hangingPunct="1"/>
            <a:r>
              <a:rPr lang="en-US" altLang="zh-CN" sz="3600" smtClean="0">
                <a:latin typeface="华文新魏" panose="02010800040101010101" pitchFamily="2" charset="-122"/>
                <a:ea typeface="华文新魏" panose="02010800040101010101" pitchFamily="2" charset="-122"/>
              </a:rPr>
              <a:t>(4)</a:t>
            </a:r>
            <a:r>
              <a:rPr lang="zh-CN" altLang="en-US" sz="3600" smtClean="0">
                <a:latin typeface="华文新魏" panose="02010800040101010101" pitchFamily="2" charset="-122"/>
                <a:ea typeface="华文新魏" panose="02010800040101010101" pitchFamily="2" charset="-122"/>
              </a:rPr>
              <a:t>实现文件的目录管理；</a:t>
            </a:r>
            <a:endParaRPr lang="zh-CN" altLang="en-US" sz="3600" smtClean="0">
              <a:latin typeface="华文新魏" panose="02010800040101010101" pitchFamily="2" charset="-122"/>
              <a:ea typeface="华文新魏" panose="02010800040101010101" pitchFamily="2" charset="-122"/>
            </a:endParaRPr>
          </a:p>
          <a:p>
            <a:pPr eaLnBrk="1" hangingPunct="1"/>
            <a:r>
              <a:rPr lang="en-US" altLang="zh-CN" sz="3600" smtClean="0">
                <a:latin typeface="华文新魏" panose="02010800040101010101" pitchFamily="2" charset="-122"/>
                <a:ea typeface="华文新魏" panose="02010800040101010101" pitchFamily="2" charset="-122"/>
              </a:rPr>
              <a:t>(5)</a:t>
            </a:r>
            <a:r>
              <a:rPr lang="zh-CN" altLang="en-US" sz="3600" smtClean="0">
                <a:latin typeface="华文新魏" panose="02010800040101010101" pitchFamily="2" charset="-122"/>
                <a:ea typeface="华文新魏" panose="02010800040101010101" pitchFamily="2" charset="-122"/>
              </a:rPr>
              <a:t>实现文件的共享和安全性控制；</a:t>
            </a:r>
            <a:endParaRPr lang="zh-CN" altLang="en-US" sz="3600" smtClean="0">
              <a:latin typeface="华文新魏" panose="02010800040101010101" pitchFamily="2" charset="-122"/>
              <a:ea typeface="华文新魏" panose="02010800040101010101" pitchFamily="2" charset="-122"/>
            </a:endParaRPr>
          </a:p>
          <a:p>
            <a:pPr eaLnBrk="1" hangingPunct="1"/>
            <a:r>
              <a:rPr lang="en-US" altLang="zh-CN" sz="3600" smtClean="0">
                <a:latin typeface="华文新魏" panose="02010800040101010101" pitchFamily="2" charset="-122"/>
                <a:ea typeface="华文新魏" panose="02010800040101010101" pitchFamily="2" charset="-122"/>
              </a:rPr>
              <a:t>(6)</a:t>
            </a:r>
            <a:r>
              <a:rPr lang="zh-CN" altLang="en-US" sz="3600" smtClean="0">
                <a:latin typeface="华文新魏" panose="02010800040101010101" pitchFamily="2" charset="-122"/>
                <a:ea typeface="华文新魏" panose="02010800040101010101" pitchFamily="2" charset="-122"/>
              </a:rPr>
              <a:t>实现文件的存储空间管理。</a:t>
            </a:r>
            <a:endParaRPr lang="zh-CN" altLang="en-US" sz="3600" smtClean="0">
              <a:latin typeface="华文新魏" panose="02010800040101010101" pitchFamily="2" charset="-122"/>
              <a:ea typeface="华文新魏" panose="02010800040101010101" pitchFamily="2" charset="-122"/>
            </a:endParaRPr>
          </a:p>
          <a:p>
            <a:pPr eaLnBrk="1" hangingPunct="1"/>
            <a:endParaRPr lang="en-US" altLang="zh-CN" sz="360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539750" y="333375"/>
            <a:ext cx="7772400" cy="1143000"/>
          </a:xfrm>
        </p:spPr>
        <p:txBody>
          <a:bodyPr/>
          <a:lstStyle/>
          <a:p>
            <a:pPr eaLnBrk="1" hangingPunct="1"/>
            <a:r>
              <a:rPr lang="zh-CN" altLang="en-US" smtClean="0">
                <a:ea typeface="华文新魏" panose="02010800040101010101" pitchFamily="2" charset="-122"/>
              </a:rPr>
              <a:t>网络与通信管理</a:t>
            </a:r>
            <a:endParaRPr lang="zh-CN" altLang="en-US" smtClean="0">
              <a:ea typeface="华文新魏" panose="02010800040101010101" pitchFamily="2" charset="-122"/>
            </a:endParaRPr>
          </a:p>
        </p:txBody>
      </p:sp>
      <p:sp>
        <p:nvSpPr>
          <p:cNvPr id="58370" name="Rectangle 3"/>
          <p:cNvSpPr>
            <a:spLocks noGrp="1" noChangeArrowheads="1"/>
          </p:cNvSpPr>
          <p:nvPr>
            <p:ph idx="1"/>
          </p:nvPr>
        </p:nvSpPr>
        <p:spPr>
          <a:xfrm>
            <a:off x="760413" y="1484313"/>
            <a:ext cx="7772400" cy="5040312"/>
          </a:xfrm>
        </p:spPr>
        <p:txBody>
          <a:bodyPr/>
          <a:lstStyle/>
          <a:p>
            <a:pPr eaLnBrk="1" hangingPunct="1"/>
            <a:r>
              <a:rPr lang="en-US" altLang="zh-CN" sz="4000" dirty="0" smtClean="0">
                <a:latin typeface="华文新魏" panose="02010800040101010101" pitchFamily="2" charset="-122"/>
                <a:ea typeface="华文新魏" panose="02010800040101010101" pitchFamily="2" charset="-122"/>
              </a:rPr>
              <a:t>(1)</a:t>
            </a:r>
            <a:r>
              <a:rPr lang="zh-CN" altLang="en-US" sz="4000" dirty="0" smtClean="0">
                <a:latin typeface="华文新魏" panose="02010800040101010101" pitchFamily="2" charset="-122"/>
                <a:ea typeface="华文新魏" panose="02010800040101010101" pitchFamily="2" charset="-122"/>
              </a:rPr>
              <a:t>网络资源管理；</a:t>
            </a:r>
            <a:endParaRPr lang="zh-CN" altLang="en-US"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(2)</a:t>
            </a:r>
            <a:r>
              <a:rPr lang="zh-CN" altLang="en-US" sz="4000" dirty="0" smtClean="0">
                <a:latin typeface="华文新魏" panose="02010800040101010101" pitchFamily="2" charset="-122"/>
                <a:ea typeface="华文新魏" panose="02010800040101010101" pitchFamily="2" charset="-122"/>
              </a:rPr>
              <a:t>数据通信管理；</a:t>
            </a:r>
            <a:endParaRPr lang="en-US" altLang="zh-CN"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t>(3)</a:t>
            </a:r>
            <a:r>
              <a:rPr lang="en-US" altLang="zh-CN" sz="4000" dirty="0" err="1" smtClean="0">
                <a:latin typeface="华文新魏" panose="02010800040101010101" pitchFamily="2" charset="-122"/>
                <a:ea typeface="华文新魏" panose="02010800040101010101" pitchFamily="2" charset="-122"/>
              </a:rPr>
              <a:t>应用服务</a:t>
            </a:r>
            <a:r>
              <a:rPr lang="en-US" altLang="zh-CN" sz="4000" dirty="0" smtClean="0">
                <a:latin typeface="华文新魏" panose="02010800040101010101" pitchFamily="2" charset="-122"/>
                <a:ea typeface="华文新魏" panose="02010800040101010101" pitchFamily="2" charset="-122"/>
              </a:rPr>
              <a:t>;</a:t>
            </a:r>
            <a:endParaRPr lang="zh-CN" altLang="en-US"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(4)</a:t>
            </a:r>
            <a:r>
              <a:rPr lang="zh-CN" altLang="en-US" sz="4000" dirty="0" smtClean="0">
                <a:latin typeface="华文新魏" panose="02010800040101010101" pitchFamily="2" charset="-122"/>
                <a:ea typeface="华文新魏" panose="02010800040101010101" pitchFamily="2" charset="-122"/>
              </a:rPr>
              <a:t>网络管理。</a:t>
            </a:r>
            <a:endParaRPr lang="zh-CN" altLang="en-US" sz="40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zh-CN" altLang="en-US" sz="4800" dirty="0">
                <a:sym typeface="+mn-ea"/>
              </a:rPr>
              <a:t>现代</a:t>
            </a:r>
            <a:r>
              <a:rPr lang="zh-CN" altLang="en-US" sz="4800" smtClean="0">
                <a:latin typeface="华文新魏" panose="02010800040101010101" pitchFamily="2" charset="-122"/>
                <a:ea typeface="华文新魏" panose="02010800040101010101" pitchFamily="2" charset="-122"/>
              </a:rPr>
              <a:t>操作系统主要特性</a:t>
            </a:r>
            <a:endParaRPr lang="zh-CN" altLang="en-US" sz="4800" smtClean="0">
              <a:latin typeface="华文新魏" panose="02010800040101010101" pitchFamily="2" charset="-122"/>
              <a:ea typeface="华文新魏" panose="02010800040101010101" pitchFamily="2" charset="-122"/>
            </a:endParaRPr>
          </a:p>
        </p:txBody>
      </p:sp>
      <p:sp>
        <p:nvSpPr>
          <p:cNvPr id="59394"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pPr eaLnBrk="1" hangingPunct="1"/>
            <a:r>
              <a:rPr lang="zh-CN" altLang="en-US" sz="4000" dirty="0" smtClean="0">
                <a:latin typeface="华文新魏" panose="02010800040101010101" pitchFamily="2" charset="-122"/>
              </a:rPr>
              <a:t>第一</a:t>
            </a:r>
            <a:r>
              <a:rPr lang="zh-CN" altLang="en-US" sz="4000" dirty="0">
                <a:latin typeface="华文新魏" panose="02010800040101010101" pitchFamily="2" charset="-122"/>
              </a:rPr>
              <a:t>个特性</a:t>
            </a:r>
            <a:r>
              <a:rPr lang="en-US" altLang="zh-CN" sz="4000" dirty="0">
                <a:latin typeface="华文新魏" panose="02010800040101010101" pitchFamily="2" charset="-122"/>
              </a:rPr>
              <a:t>--</a:t>
            </a:r>
            <a:r>
              <a:rPr lang="zh-CN" altLang="en-US" sz="4000" dirty="0">
                <a:latin typeface="华文新魏" panose="02010800040101010101" pitchFamily="2" charset="-122"/>
              </a:rPr>
              <a:t>并发性</a:t>
            </a:r>
            <a:endParaRPr lang="zh-CN" altLang="en-US" sz="4000" dirty="0">
              <a:latin typeface="华文新魏" panose="02010800040101010101" pitchFamily="2" charset="-122"/>
            </a:endParaRPr>
          </a:p>
          <a:p>
            <a:pPr eaLnBrk="1" hangingPunct="1"/>
            <a:r>
              <a:rPr lang="zh-CN" altLang="en-US" sz="4000" dirty="0">
                <a:latin typeface="华文新魏" panose="02010800040101010101" pitchFamily="2" charset="-122"/>
              </a:rPr>
              <a:t>第二个特性</a:t>
            </a:r>
            <a:r>
              <a:rPr lang="en-US" altLang="zh-CN" sz="4000" dirty="0">
                <a:latin typeface="华文新魏" panose="02010800040101010101" pitchFamily="2" charset="-122"/>
              </a:rPr>
              <a:t>--</a:t>
            </a:r>
            <a:r>
              <a:rPr lang="zh-CN" altLang="en-US" sz="4000" dirty="0">
                <a:latin typeface="华文新魏" panose="02010800040101010101" pitchFamily="2" charset="-122"/>
              </a:rPr>
              <a:t>共享性</a:t>
            </a:r>
            <a:endParaRPr lang="zh-CN" altLang="en-US" sz="4000" dirty="0">
              <a:latin typeface="华文新魏" panose="02010800040101010101" pitchFamily="2" charset="-122"/>
            </a:endParaRPr>
          </a:p>
          <a:p>
            <a:pPr eaLnBrk="1" hangingPunct="1"/>
            <a:r>
              <a:rPr lang="zh-CN" altLang="en-US" sz="4000" dirty="0">
                <a:latin typeface="华文新魏" panose="02010800040101010101" pitchFamily="2" charset="-122"/>
                <a:sym typeface="+mn-ea"/>
              </a:rPr>
              <a:t>第三</a:t>
            </a:r>
            <a:r>
              <a:rPr lang="zh-CN" altLang="en-US" sz="4000" dirty="0">
                <a:latin typeface="华文新魏" panose="02010800040101010101" pitchFamily="2" charset="-122"/>
                <a:sym typeface="+mn-ea"/>
              </a:rPr>
              <a:t>个特性</a:t>
            </a:r>
            <a:r>
              <a:rPr lang="en-US" altLang="zh-CN" sz="4000" dirty="0">
                <a:latin typeface="华文新魏" panose="02010800040101010101" pitchFamily="2" charset="-122"/>
                <a:sym typeface="+mn-ea"/>
              </a:rPr>
              <a:t>--</a:t>
            </a:r>
            <a:r>
              <a:rPr lang="zh-CN" altLang="en-US" sz="4000" dirty="0">
                <a:latin typeface="华文新魏" panose="02010800040101010101" pitchFamily="2" charset="-122"/>
                <a:sym typeface="+mn-ea"/>
              </a:rPr>
              <a:t>虚拟</a:t>
            </a:r>
            <a:r>
              <a:rPr lang="zh-CN" altLang="en-US" sz="4000" dirty="0">
                <a:latin typeface="华文新魏" panose="02010800040101010101" pitchFamily="2" charset="-122"/>
                <a:sym typeface="+mn-ea"/>
              </a:rPr>
              <a:t>性</a:t>
            </a:r>
            <a:endParaRPr lang="zh-CN" altLang="en-US" sz="4000" dirty="0">
              <a:latin typeface="华文新魏" panose="02010800040101010101" pitchFamily="2" charset="-122"/>
              <a:sym typeface="+mn-ea"/>
            </a:endParaRPr>
          </a:p>
          <a:p>
            <a:pPr eaLnBrk="1" hangingPunct="1"/>
            <a:r>
              <a:rPr lang="zh-CN" altLang="en-US" sz="4000" dirty="0">
                <a:latin typeface="华文新魏" panose="02010800040101010101" pitchFamily="2" charset="-122"/>
                <a:sym typeface="+mn-ea"/>
              </a:rPr>
              <a:t>第四</a:t>
            </a:r>
            <a:r>
              <a:rPr lang="zh-CN" altLang="en-US" sz="4000" dirty="0">
                <a:latin typeface="华文新魏" panose="02010800040101010101" pitchFamily="2" charset="-122"/>
                <a:sym typeface="+mn-ea"/>
              </a:rPr>
              <a:t>个特性</a:t>
            </a:r>
            <a:r>
              <a:rPr lang="en-US" altLang="zh-CN" sz="4000" dirty="0">
                <a:latin typeface="华文新魏" panose="02010800040101010101" pitchFamily="2" charset="-122"/>
                <a:sym typeface="+mn-ea"/>
              </a:rPr>
              <a:t>--</a:t>
            </a:r>
            <a:r>
              <a:rPr lang="zh-CN" altLang="en-US" sz="4000" dirty="0">
                <a:latin typeface="华文新魏" panose="02010800040101010101" pitchFamily="2" charset="-122"/>
                <a:sym typeface="+mn-ea"/>
              </a:rPr>
              <a:t>异步性</a:t>
            </a:r>
            <a:endParaRPr lang="zh-CN" altLang="en-US" sz="4000" dirty="0">
              <a:latin typeface="华文新魏" panose="02010800040101010101" pitchFamily="2" charset="-122"/>
            </a:endParaRPr>
          </a:p>
          <a:p>
            <a:pPr eaLnBrk="1" hangingPunct="1"/>
            <a:endParaRPr lang="zh-CN" altLang="en-US" sz="4000" dirty="0">
              <a:latin typeface="华文新魏" panose="02010800040101010101" pitchFamily="2" charset="-122"/>
            </a:endParaRPr>
          </a:p>
          <a:p>
            <a:pPr marL="0" indent="0" eaLnBrk="1" hangingPunct="1">
              <a:buNone/>
            </a:pPr>
            <a:endParaRPr lang="zh-CN" altLang="en-US" sz="4000" dirty="0">
              <a:latin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1066800" y="312738"/>
            <a:ext cx="7202488" cy="609600"/>
          </a:xfrm>
        </p:spPr>
        <p:txBody>
          <a:bodyPr/>
          <a:lstStyle/>
          <a:p>
            <a:pPr eaLnBrk="1" hangingPunct="1"/>
            <a:r>
              <a:rPr lang="zh-CN" altLang="en-US" sz="4800" smtClean="0">
                <a:latin typeface="华文新魏" panose="02010800040101010101" pitchFamily="2" charset="-122"/>
                <a:ea typeface="华文新魏" panose="02010800040101010101" pitchFamily="2" charset="-122"/>
              </a:rPr>
              <a:t>第一个特性</a:t>
            </a:r>
            <a:r>
              <a:rPr lang="en-US" altLang="zh-CN" sz="4800" smtClean="0">
                <a:latin typeface="华文新魏" panose="02010800040101010101" pitchFamily="2" charset="-122"/>
                <a:ea typeface="华文新魏" panose="02010800040101010101" pitchFamily="2" charset="-122"/>
              </a:rPr>
              <a:t>--</a:t>
            </a:r>
            <a:r>
              <a:rPr lang="zh-CN" altLang="en-US" sz="4800" smtClean="0">
                <a:latin typeface="华文新魏" panose="02010800040101010101" pitchFamily="2" charset="-122"/>
                <a:ea typeface="华文新魏" panose="02010800040101010101" pitchFamily="2" charset="-122"/>
              </a:rPr>
              <a:t>并发性</a:t>
            </a:r>
            <a:r>
              <a:rPr lang="en-US" altLang="zh-CN" sz="4800" smtClean="0">
                <a:latin typeface="华文新魏" panose="02010800040101010101" pitchFamily="2" charset="-122"/>
                <a:ea typeface="华文新魏" panose="02010800040101010101" pitchFamily="2" charset="-122"/>
              </a:rPr>
              <a:t>(1)</a:t>
            </a:r>
            <a:r>
              <a:rPr lang="en-US" altLang="zh-CN" b="1" smtClean="0"/>
              <a:t>        </a:t>
            </a:r>
            <a:endParaRPr lang="en-US" altLang="zh-CN" sz="4800" smtClean="0">
              <a:latin typeface="宋体" panose="02010600030101010101" pitchFamily="2" charset="-122"/>
            </a:endParaRPr>
          </a:p>
        </p:txBody>
      </p:sp>
      <p:sp>
        <p:nvSpPr>
          <p:cNvPr id="41987" name="Rectangle 3"/>
          <p:cNvSpPr>
            <a:spLocks noGrp="1" noChangeArrowheads="1"/>
          </p:cNvSpPr>
          <p:nvPr>
            <p:ph idx="1"/>
          </p:nvPr>
        </p:nvSpPr>
        <p:spPr>
          <a:xfrm>
            <a:off x="395288" y="1228725"/>
            <a:ext cx="8207375" cy="4648200"/>
          </a:xfrm>
        </p:spPr>
        <p:txBody>
          <a:bodyPr/>
          <a:lstStyle/>
          <a:p>
            <a:pPr eaLnBrk="1" hangingPunct="1"/>
            <a:r>
              <a:rPr lang="zh-CN" altLang="en-US" sz="4000" smtClean="0">
                <a:latin typeface="华文新魏" panose="02010800040101010101" pitchFamily="2" charset="-122"/>
                <a:ea typeface="华文新魏" panose="02010800040101010101" pitchFamily="2" charset="-122"/>
              </a:rPr>
              <a:t>并发性</a:t>
            </a:r>
            <a:r>
              <a:rPr lang="en-US" altLang="zh-CN" sz="4000" b="1" smtClean="0">
                <a:latin typeface="华文新魏" panose="02010800040101010101" pitchFamily="2" charset="-122"/>
                <a:ea typeface="华文新魏" panose="02010800040101010101" pitchFamily="2" charset="-122"/>
              </a:rPr>
              <a:t>--</a:t>
            </a:r>
            <a:r>
              <a:rPr lang="zh-CN" altLang="en-US" sz="4000" smtClean="0">
                <a:latin typeface="华文新魏" panose="02010800040101010101" pitchFamily="2" charset="-122"/>
                <a:ea typeface="华文新魏" panose="02010800040101010101" pitchFamily="2" charset="-122"/>
              </a:rPr>
              <a:t>指两个或两个以上的事件或活动在同一时间间隔内发生。</a:t>
            </a:r>
            <a:endParaRPr lang="zh-CN" altLang="en-US" sz="4000" smtClean="0">
              <a:latin typeface="华文新魏" panose="02010800040101010101" pitchFamily="2" charset="-122"/>
              <a:ea typeface="华文新魏" panose="02010800040101010101" pitchFamily="2" charset="-122"/>
            </a:endParaRPr>
          </a:p>
          <a:p>
            <a:pPr eaLnBrk="1" hangingPunct="1"/>
            <a:r>
              <a:rPr lang="zh-CN" altLang="en-US" sz="4000" smtClean="0">
                <a:latin typeface="华文新魏" panose="02010800040101010101" pitchFamily="2" charset="-122"/>
                <a:ea typeface="华文新魏" panose="02010800040101010101" pitchFamily="2" charset="-122"/>
              </a:rPr>
              <a:t>发挥并发性能够消除系统中部件和部件之间的相互等待，有效地改善系统资源的利用率，改进系统的吞吐率，提高系统效率。</a:t>
            </a:r>
            <a:endParaRPr lang="zh-CN" altLang="en-US" sz="400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endParaRPr lang="en-US" altLang="zh-CN" sz="4000" smtClean="0">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diamond(in)">
                                      <p:cBhvr>
                                        <p:cTn id="7" dur="20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diamond(in)">
                                      <p:cBhvr>
                                        <p:cTn id="12" dur="2000"/>
                                        <p:tgtEl>
                                          <p:spTgt spid="41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br>
              <a:rPr lang="en-US" altLang="zh-CN" sz="4800" b="1" i="1" smtClean="0"/>
            </a:br>
            <a:endParaRPr lang="en-US" altLang="zh-CN" sz="4800" b="1" i="1" smtClean="0"/>
          </a:p>
        </p:txBody>
      </p:sp>
      <p:sp>
        <p:nvSpPr>
          <p:cNvPr id="61442" name="Rectangle 3"/>
          <p:cNvSpPr>
            <a:spLocks noGrp="1" noChangeArrowheads="1"/>
          </p:cNvSpPr>
          <p:nvPr>
            <p:ph idx="1"/>
          </p:nvPr>
        </p:nvSpPr>
        <p:spPr>
          <a:xfrm>
            <a:off x="395536" y="1340768"/>
            <a:ext cx="8424936" cy="5040560"/>
          </a:xfrm>
        </p:spPr>
        <p:txBody>
          <a:bodyPr/>
          <a:lstStyle/>
          <a:p>
            <a:pPr eaLnBrk="1" hangingPunct="1">
              <a:lnSpc>
                <a:spcPct val="90000"/>
              </a:lnSpc>
            </a:pPr>
            <a:r>
              <a:rPr lang="en-US" altLang="zh-CN" sz="2800" b="1" dirty="0" smtClean="0"/>
              <a:t> </a:t>
            </a:r>
            <a:r>
              <a:rPr lang="zh-CN" altLang="en-US" sz="3600" dirty="0" smtClean="0">
                <a:solidFill>
                  <a:srgbClr val="0070C0"/>
                </a:solidFill>
                <a:latin typeface="华文新魏" panose="02010800040101010101" pitchFamily="2" charset="-122"/>
                <a:ea typeface="华文新魏" panose="02010800040101010101" pitchFamily="2" charset="-122"/>
              </a:rPr>
              <a:t>并发性使系统变得复杂化</a:t>
            </a:r>
            <a:r>
              <a:rPr lang="zh-CN" altLang="en-US" sz="2800" b="1" dirty="0" smtClean="0">
                <a:solidFill>
                  <a:srgbClr val="0070C0"/>
                </a:solidFill>
                <a:latin typeface="华文新魏" panose="02010800040101010101" pitchFamily="2" charset="-122"/>
                <a:ea typeface="华文新魏" panose="02010800040101010101" pitchFamily="2" charset="-122"/>
              </a:rPr>
              <a:t> </a:t>
            </a:r>
            <a:endParaRPr lang="zh-CN" altLang="en-US" sz="2800" b="1" dirty="0" smtClean="0">
              <a:solidFill>
                <a:srgbClr val="0070C0"/>
              </a:solidFill>
              <a:latin typeface="华文新魏" panose="02010800040101010101" pitchFamily="2" charset="-122"/>
              <a:ea typeface="华文新魏" panose="02010800040101010101" pitchFamily="2" charset="-122"/>
            </a:endParaRPr>
          </a:p>
          <a:p>
            <a:pPr lvl="1" eaLnBrk="1" hangingPunct="1">
              <a:lnSpc>
                <a:spcPct val="90000"/>
              </a:lnSpc>
            </a:pPr>
            <a:r>
              <a:rPr lang="zh-CN" altLang="en-US" sz="3000" dirty="0" smtClean="0">
                <a:latin typeface="华文新魏" panose="02010800040101010101" pitchFamily="2" charset="-122"/>
                <a:ea typeface="华文新魏" panose="02010800040101010101" pitchFamily="2" charset="-122"/>
              </a:rPr>
              <a:t>如何从一个活动切换到另一个活动？</a:t>
            </a:r>
            <a:endParaRPr lang="zh-CN" altLang="en-US" sz="3000" dirty="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sz="3000" dirty="0" smtClean="0">
                <a:latin typeface="华文新魏" panose="02010800040101010101" pitchFamily="2" charset="-122"/>
                <a:ea typeface="华文新魏" panose="02010800040101010101" pitchFamily="2" charset="-122"/>
              </a:rPr>
              <a:t>怎样将各个活动隔离开来，使之互不干扰，免遭对方破坏？怎样让多个活动协作完成任务？</a:t>
            </a:r>
            <a:endParaRPr lang="zh-CN" altLang="en-US" sz="3000" dirty="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sz="3000" dirty="0" smtClean="0">
                <a:latin typeface="华文新魏" panose="02010800040101010101" pitchFamily="2" charset="-122"/>
                <a:ea typeface="华文新魏" panose="02010800040101010101" pitchFamily="2" charset="-122"/>
              </a:rPr>
              <a:t>怎样协调多个活动对资源的竞争？</a:t>
            </a:r>
            <a:endParaRPr lang="zh-CN" altLang="en-US" sz="3000" dirty="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sz="3000" dirty="0" smtClean="0">
                <a:latin typeface="华文新魏" panose="02010800040101010101" pitchFamily="2" charset="-122"/>
                <a:ea typeface="华文新魏" panose="02010800040101010101" pitchFamily="2" charset="-122"/>
              </a:rPr>
              <a:t>如何保证每个活动的资源不被其它进程侵犯</a:t>
            </a:r>
            <a:r>
              <a:rPr lang="en-US" altLang="zh-CN" sz="3000" dirty="0" smtClean="0">
                <a:latin typeface="华文新魏" panose="02010800040101010101" pitchFamily="2" charset="-122"/>
                <a:ea typeface="华文新魏" panose="02010800040101010101" pitchFamily="2" charset="-122"/>
              </a:rPr>
              <a:t>?</a:t>
            </a:r>
            <a:endParaRPr lang="en-US" altLang="zh-CN" sz="3000" dirty="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sz="3000" dirty="0" smtClean="0">
                <a:latin typeface="华文新魏" panose="02010800040101010101" pitchFamily="2" charset="-122"/>
                <a:ea typeface="华文新魏" panose="02010800040101010101" pitchFamily="2" charset="-122"/>
              </a:rPr>
              <a:t>多个活动共享文件数据时，如何保证数据的一致性？</a:t>
            </a:r>
            <a:endParaRPr lang="zh-CN" altLang="en-US" sz="3000" dirty="0" smtClean="0">
              <a:latin typeface="华文新魏" panose="02010800040101010101" pitchFamily="2" charset="-122"/>
              <a:ea typeface="华文新魏" panose="02010800040101010101" pitchFamily="2" charset="-122"/>
            </a:endParaRPr>
          </a:p>
        </p:txBody>
      </p:sp>
      <p:sp>
        <p:nvSpPr>
          <p:cNvPr id="61443" name="Rectangle 4"/>
          <p:cNvSpPr>
            <a:spLocks noChangeArrowheads="1"/>
          </p:cNvSpPr>
          <p:nvPr/>
        </p:nvSpPr>
        <p:spPr bwMode="auto">
          <a:xfrm>
            <a:off x="1600200" y="381000"/>
            <a:ext cx="6781800" cy="823913"/>
          </a:xfrm>
          <a:prstGeom prst="rect">
            <a:avLst/>
          </a:prstGeom>
          <a:noFill/>
          <a:ln w="9525">
            <a:noFill/>
            <a:miter lim="800000"/>
          </a:ln>
        </p:spPr>
        <p:txBody>
          <a:bodyPr>
            <a:spAutoFit/>
          </a:bodyPr>
          <a:lstStyle/>
          <a:p>
            <a:r>
              <a:rPr lang="zh-CN" altLang="en-US" sz="4800">
                <a:solidFill>
                  <a:schemeClr val="tx2"/>
                </a:solidFill>
                <a:latin typeface="华文新魏" panose="02010800040101010101" pitchFamily="2" charset="-122"/>
                <a:ea typeface="华文新魏" panose="02010800040101010101" pitchFamily="2" charset="-122"/>
              </a:rPr>
              <a:t>第一个特性</a:t>
            </a:r>
            <a:r>
              <a:rPr lang="en-US" altLang="zh-CN" sz="4800">
                <a:solidFill>
                  <a:schemeClr val="tx2"/>
                </a:solidFill>
                <a:latin typeface="华文新魏" panose="02010800040101010101" pitchFamily="2" charset="-122"/>
                <a:ea typeface="华文新魏" panose="02010800040101010101" pitchFamily="2" charset="-122"/>
              </a:rPr>
              <a:t>--</a:t>
            </a:r>
            <a:r>
              <a:rPr lang="zh-CN" altLang="en-US" sz="4800">
                <a:solidFill>
                  <a:schemeClr val="tx2"/>
                </a:solidFill>
                <a:latin typeface="华文新魏" panose="02010800040101010101" pitchFamily="2" charset="-122"/>
                <a:ea typeface="华文新魏" panose="02010800040101010101" pitchFamily="2" charset="-122"/>
              </a:rPr>
              <a:t>并发性</a:t>
            </a:r>
            <a:r>
              <a:rPr lang="en-US" altLang="zh-CN" sz="4800">
                <a:solidFill>
                  <a:schemeClr val="tx2"/>
                </a:solidFill>
                <a:latin typeface="华文新魏" panose="02010800040101010101" pitchFamily="2" charset="-122"/>
                <a:ea typeface="华文新魏" panose="02010800040101010101" pitchFamily="2" charset="-122"/>
              </a:rPr>
              <a:t>(2)</a:t>
            </a:r>
            <a:endParaRPr lang="en-US" altLang="zh-CN" sz="4800">
              <a:solidFill>
                <a:schemeClr val="tx2"/>
              </a:solidFill>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zh-CN" altLang="en-US" sz="4800" smtClean="0">
                <a:latin typeface="华文新魏" panose="02010800040101010101" pitchFamily="2" charset="-122"/>
                <a:ea typeface="华文新魏" panose="02010800040101010101" pitchFamily="2" charset="-122"/>
              </a:rPr>
              <a:t>第一个特性</a:t>
            </a:r>
            <a:r>
              <a:rPr lang="en-US" altLang="zh-CN" sz="4800" smtClean="0">
                <a:latin typeface="华文新魏" panose="02010800040101010101" pitchFamily="2" charset="-122"/>
                <a:ea typeface="华文新魏" panose="02010800040101010101" pitchFamily="2" charset="-122"/>
              </a:rPr>
              <a:t>--</a:t>
            </a:r>
            <a:r>
              <a:rPr lang="zh-CN" altLang="en-US" sz="4800" smtClean="0">
                <a:latin typeface="华文新魏" panose="02010800040101010101" pitchFamily="2" charset="-122"/>
                <a:ea typeface="华文新魏" panose="02010800040101010101" pitchFamily="2" charset="-122"/>
              </a:rPr>
              <a:t>并发性</a:t>
            </a:r>
            <a:r>
              <a:rPr lang="en-US" altLang="zh-CN" sz="4800" smtClean="0">
                <a:latin typeface="华文新魏" panose="02010800040101010101" pitchFamily="2" charset="-122"/>
                <a:ea typeface="华文新魏" panose="02010800040101010101" pitchFamily="2" charset="-122"/>
              </a:rPr>
              <a:t>(3)</a:t>
            </a:r>
            <a:endParaRPr lang="en-US" altLang="zh-CN" sz="4800" smtClean="0"/>
          </a:p>
        </p:txBody>
      </p:sp>
      <p:sp>
        <p:nvSpPr>
          <p:cNvPr id="44035" name="Rectangle 3"/>
          <p:cNvSpPr>
            <a:spLocks noGrp="1" noChangeArrowheads="1"/>
          </p:cNvSpPr>
          <p:nvPr>
            <p:ph idx="1"/>
          </p:nvPr>
        </p:nvSpPr>
        <p:spPr/>
        <p:txBody>
          <a:bodyPr/>
          <a:lstStyle/>
          <a:p>
            <a:pPr eaLnBrk="1" hangingPunct="1">
              <a:lnSpc>
                <a:spcPct val="90000"/>
              </a:lnSpc>
            </a:pPr>
            <a:r>
              <a:rPr lang="zh-CN" altLang="en-US" sz="3600" dirty="0" smtClean="0">
                <a:latin typeface="华文新魏" panose="02010800040101010101" pitchFamily="2" charset="-122"/>
                <a:ea typeface="华文新魏" panose="02010800040101010101" pitchFamily="2" charset="-122"/>
              </a:rPr>
              <a:t>采用并发技术的系统称多任务系统。</a:t>
            </a:r>
            <a:endParaRPr lang="zh-CN" altLang="en-US" sz="3600" dirty="0" smtClean="0">
              <a:latin typeface="华文新魏" panose="02010800040101010101" pitchFamily="2" charset="-122"/>
              <a:ea typeface="华文新魏" panose="02010800040101010101" pitchFamily="2" charset="-122"/>
            </a:endParaRPr>
          </a:p>
          <a:p>
            <a:pPr eaLnBrk="1" hangingPunct="1">
              <a:lnSpc>
                <a:spcPct val="90000"/>
              </a:lnSpc>
            </a:pPr>
            <a:r>
              <a:rPr lang="zh-CN" altLang="en-US" sz="3600" dirty="0" smtClean="0">
                <a:latin typeface="华文新魏" panose="02010800040101010101" pitchFamily="2" charset="-122"/>
                <a:ea typeface="华文新魏" panose="02010800040101010101" pitchFamily="2" charset="-122"/>
              </a:rPr>
              <a:t>并发的实质是一个物理</a:t>
            </a:r>
            <a:r>
              <a:rPr lang="en-US" altLang="zh-CN" sz="3600" dirty="0" smtClean="0">
                <a:latin typeface="华文新魏" panose="02010800040101010101" pitchFamily="2" charset="-122"/>
                <a:ea typeface="华文新魏" panose="02010800040101010101" pitchFamily="2" charset="-122"/>
              </a:rPr>
              <a:t>CPU(</a:t>
            </a:r>
            <a:r>
              <a:rPr lang="zh-CN" altLang="en-US" sz="3600" dirty="0" smtClean="0">
                <a:latin typeface="华文新魏" panose="02010800040101010101" pitchFamily="2" charset="-122"/>
                <a:ea typeface="华文新魏" panose="02010800040101010101" pitchFamily="2" charset="-122"/>
              </a:rPr>
              <a:t>也可以多个物理</a:t>
            </a:r>
            <a:r>
              <a:rPr lang="en-US" altLang="zh-CN" sz="3600" dirty="0" smtClean="0">
                <a:latin typeface="华文新魏" panose="02010800040101010101" pitchFamily="2" charset="-122"/>
                <a:ea typeface="华文新魏" panose="02010800040101010101" pitchFamily="2" charset="-122"/>
              </a:rPr>
              <a:t>CPU) </a:t>
            </a:r>
            <a:r>
              <a:rPr lang="zh-CN" altLang="en-US" sz="3600" dirty="0" smtClean="0">
                <a:latin typeface="华文新魏" panose="02010800040101010101" pitchFamily="2" charset="-122"/>
                <a:ea typeface="华文新魏" panose="02010800040101010101" pitchFamily="2" charset="-122"/>
              </a:rPr>
              <a:t>在若干道程序之间多路复用，并发性是对有限物理资源强制行使多用户共享以提高效率。</a:t>
            </a:r>
            <a:endParaRPr lang="zh-CN" altLang="en-US" sz="3600" dirty="0" smtClean="0">
              <a:latin typeface="华文新魏" panose="02010800040101010101" pitchFamily="2" charset="-122"/>
              <a:ea typeface="华文新魏" panose="02010800040101010101" pitchFamily="2" charset="-122"/>
            </a:endParaRPr>
          </a:p>
          <a:p>
            <a:pPr eaLnBrk="1" hangingPunct="1">
              <a:lnSpc>
                <a:spcPct val="90000"/>
              </a:lnSpc>
            </a:pPr>
            <a:r>
              <a:rPr lang="zh-CN" altLang="en-US" sz="3600" b="1" dirty="0" smtClean="0">
                <a:latin typeface="华文新魏" panose="02010800040101010101" pitchFamily="2" charset="-122"/>
                <a:ea typeface="华文新魏" panose="02010800040101010101" pitchFamily="2" charset="-122"/>
              </a:rPr>
              <a:t>结论</a:t>
            </a:r>
            <a:r>
              <a:rPr lang="zh-CN" altLang="en-US" sz="3600" dirty="0" smtClean="0">
                <a:latin typeface="华文新魏" panose="02010800040101010101" pitchFamily="2" charset="-122"/>
                <a:ea typeface="华文新魏" panose="02010800040101010101" pitchFamily="2" charset="-122"/>
              </a:rPr>
              <a:t>：实现并发技术的关键之一是如何对系统内的多个活动</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进程</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进行切换的技术。</a:t>
            </a:r>
            <a:endParaRPr lang="zh-CN" altLang="en-US" sz="3600" dirty="0" smtClean="0">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wheel(4)">
                                      <p:cBhvr>
                                        <p:cTn id="7" dur="2000"/>
                                        <p:tgtEl>
                                          <p:spTgt spid="44035">
                                            <p:txEl>
                                              <p:pRg st="0" end="0"/>
                                            </p:txEl>
                                          </p:spTgt>
                                        </p:tgtEl>
                                      </p:cBhvr>
                                    </p:animEffect>
                                  </p:childTnLst>
                                </p:cTn>
                              </p:par>
                              <p:par>
                                <p:cTn id="8" presetID="21" presetClass="entr" presetSubtype="4" fill="hold" nodeType="withEffect">
                                  <p:stCondLst>
                                    <p:cond delay="0"/>
                                  </p:stCondLst>
                                  <p:childTnLst>
                                    <p:set>
                                      <p:cBhvr>
                                        <p:cTn id="9" dur="1" fill="hold">
                                          <p:stCondLst>
                                            <p:cond delay="0"/>
                                          </p:stCondLst>
                                        </p:cTn>
                                        <p:tgtEl>
                                          <p:spTgt spid="44035">
                                            <p:txEl>
                                              <p:pRg st="1" end="1"/>
                                            </p:txEl>
                                          </p:spTgt>
                                        </p:tgtEl>
                                        <p:attrNameLst>
                                          <p:attrName>style.visibility</p:attrName>
                                        </p:attrNameLst>
                                      </p:cBhvr>
                                      <p:to>
                                        <p:strVal val="visible"/>
                                      </p:to>
                                    </p:set>
                                    <p:animEffect transition="in" filter="wheel(4)">
                                      <p:cBhvr>
                                        <p:cTn id="10" dur="2000"/>
                                        <p:tgtEl>
                                          <p:spTgt spid="440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nodeType="click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animEffect transition="in" filter="wheel(4)">
                                      <p:cBhvr>
                                        <p:cTn id="15" dur="2000"/>
                                        <p:tgtEl>
                                          <p:spTgt spid="440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zh-CN" altLang="en-US" smtClean="0"/>
              <a:t>注意学习方式的变换</a:t>
            </a:r>
            <a:endParaRPr lang="zh-CN" altLang="en-US" smtClean="0"/>
          </a:p>
        </p:txBody>
      </p:sp>
      <p:sp>
        <p:nvSpPr>
          <p:cNvPr id="70659" name="Rectangle 3"/>
          <p:cNvSpPr>
            <a:spLocks noGrp="1" noChangeArrowheads="1"/>
          </p:cNvSpPr>
          <p:nvPr>
            <p:ph type="body" idx="1"/>
          </p:nvPr>
        </p:nvSpPr>
        <p:spPr>
          <a:xfrm>
            <a:off x="914400" y="1981200"/>
            <a:ext cx="7772400" cy="4114800"/>
          </a:xfrm>
        </p:spPr>
        <p:txBody>
          <a:bodyPr/>
          <a:lstStyle/>
          <a:p>
            <a:r>
              <a:rPr lang="zh-CN" altLang="en-US" smtClean="0">
                <a:latin typeface="楷体_GB2312" pitchFamily="49" charset="-122"/>
              </a:rPr>
              <a:t>教师只指出要点</a:t>
            </a:r>
            <a:br>
              <a:rPr lang="zh-CN" altLang="en-US" smtClean="0">
                <a:latin typeface="楷体_GB2312" pitchFamily="49" charset="-122"/>
              </a:rPr>
            </a:br>
            <a:r>
              <a:rPr lang="zh-CN" altLang="en-US" smtClean="0">
                <a:latin typeface="楷体_GB2312" pitchFamily="49" charset="-122"/>
              </a:rPr>
              <a:t>    要通过自学、研读参考书掌握内容</a:t>
            </a:r>
            <a:endParaRPr lang="zh-CN" altLang="en-US" smtClean="0">
              <a:latin typeface="楷体_GB2312" pitchFamily="49" charset="-122"/>
            </a:endParaRPr>
          </a:p>
          <a:p>
            <a:r>
              <a:rPr lang="zh-CN" altLang="en-US" smtClean="0">
                <a:latin typeface="楷体_GB2312" pitchFamily="49" charset="-122"/>
              </a:rPr>
              <a:t>整理笔记相当重要</a:t>
            </a:r>
            <a:br>
              <a:rPr lang="zh-CN" altLang="en-US" smtClean="0">
                <a:latin typeface="楷体_GB2312" pitchFamily="49" charset="-122"/>
              </a:rPr>
            </a:br>
            <a:r>
              <a:rPr lang="zh-CN" altLang="en-US" smtClean="0">
                <a:latin typeface="楷体_GB2312" pitchFamily="49" charset="-122"/>
              </a:rPr>
              <a:t>    不能只通过</a:t>
            </a:r>
            <a:r>
              <a:rPr lang="en-US" altLang="zh-CN" smtClean="0">
                <a:latin typeface="楷体_GB2312" pitchFamily="49" charset="-122"/>
              </a:rPr>
              <a:t>PowerPoint</a:t>
            </a:r>
            <a:r>
              <a:rPr lang="zh-CN" altLang="en-US" smtClean="0">
                <a:latin typeface="楷体_GB2312" pitchFamily="49" charset="-122"/>
              </a:rPr>
              <a:t>来复习课程</a:t>
            </a:r>
            <a:endParaRPr lang="zh-CN" altLang="en-US" smtClean="0">
              <a:latin typeface="楷体_GB2312" pitchFamily="49" charset="-122"/>
            </a:endParaRPr>
          </a:p>
          <a:p>
            <a:r>
              <a:rPr lang="zh-CN" altLang="en-US" smtClean="0">
                <a:latin typeface="楷体_GB2312" pitchFamily="49" charset="-122"/>
              </a:rPr>
              <a:t>善于发现问题、提出问题</a:t>
            </a:r>
            <a:br>
              <a:rPr lang="zh-CN" altLang="en-US" smtClean="0">
                <a:latin typeface="楷体_GB2312" pitchFamily="49" charset="-122"/>
              </a:rPr>
            </a:br>
            <a:r>
              <a:rPr lang="zh-CN" altLang="en-US" smtClean="0">
                <a:latin typeface="楷体_GB2312" pitchFamily="49" charset="-122"/>
              </a:rPr>
              <a:t>    要努力寻求问题的答案</a:t>
            </a:r>
            <a:endParaRPr lang="zh-CN" altLang="en-US" smtClean="0">
              <a:latin typeface="楷体_GB2312"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第一个特性</a:t>
            </a:r>
            <a:r>
              <a:rPr lang="en-US" altLang="zh-CN" sz="4800" dirty="0" smtClean="0">
                <a:latin typeface="华文新魏" panose="02010800040101010101" pitchFamily="2" charset="-122"/>
                <a:ea typeface="华文新魏" panose="02010800040101010101" pitchFamily="2" charset="-122"/>
              </a:rPr>
              <a:t>--</a:t>
            </a:r>
            <a:r>
              <a:rPr lang="zh-CN" altLang="en-US" sz="4800" dirty="0" smtClean="0">
                <a:latin typeface="华文新魏" panose="02010800040101010101" pitchFamily="2" charset="-122"/>
                <a:ea typeface="华文新魏" panose="02010800040101010101" pitchFamily="2" charset="-122"/>
              </a:rPr>
              <a:t>并发性 </a:t>
            </a:r>
            <a:r>
              <a:rPr lang="en-US" altLang="zh-CN" sz="4800" dirty="0" smtClean="0">
                <a:latin typeface="华文新魏" panose="02010800040101010101" pitchFamily="2" charset="-122"/>
                <a:ea typeface="华文新魏" panose="02010800040101010101" pitchFamily="2" charset="-122"/>
              </a:rPr>
              <a:t>(4)</a:t>
            </a:r>
            <a:r>
              <a:rPr lang="en-US" altLang="zh-CN" dirty="0" smtClean="0"/>
              <a:t> </a:t>
            </a:r>
            <a:endParaRPr lang="en-US" altLang="zh-CN" dirty="0" smtClean="0"/>
          </a:p>
        </p:txBody>
      </p:sp>
      <p:sp>
        <p:nvSpPr>
          <p:cNvPr id="45059"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r>
              <a:rPr lang="zh-CN" altLang="en-US" dirty="0" smtClean="0"/>
              <a:t>并行性：指</a:t>
            </a:r>
            <a:r>
              <a:rPr lang="zh-CN" altLang="en-US" dirty="0"/>
              <a:t>两个或两个以上的事件或活动在同一时刻发生。</a:t>
            </a:r>
            <a:endParaRPr lang="zh-CN" altLang="en-US" dirty="0"/>
          </a:p>
          <a:p>
            <a:r>
              <a:rPr lang="zh-CN" altLang="en-US" dirty="0" smtClean="0"/>
              <a:t>并行</a:t>
            </a:r>
            <a:r>
              <a:rPr lang="zh-CN" altLang="en-US" dirty="0"/>
              <a:t>的事件或活动一定是并发的，但反之并发的事件或活动未必是并行的。</a:t>
            </a:r>
            <a:endParaRPr lang="zh-CN" altLang="en-US" dirty="0"/>
          </a:p>
          <a:p>
            <a:r>
              <a:rPr lang="zh-CN" altLang="en-US" dirty="0" smtClean="0"/>
              <a:t>并行性</a:t>
            </a:r>
            <a:r>
              <a:rPr lang="zh-CN" altLang="en-US" dirty="0"/>
              <a:t>是并发性的特例，而并发性是并行性的扩展。 </a:t>
            </a:r>
            <a:endParaRPr lang="zh-CN" altLang="en-US"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checkerboard(across)">
                                      <p:cBhvr>
                                        <p:cTn id="7" dur="500"/>
                                        <p:tgtEl>
                                          <p:spTgt spid="45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5059">
                                            <p:txEl>
                                              <p:pRg st="1" end="1"/>
                                            </p:txEl>
                                          </p:spTgt>
                                        </p:tgtEl>
                                        <p:attrNameLst>
                                          <p:attrName>style.visibility</p:attrName>
                                        </p:attrNameLst>
                                      </p:cBhvr>
                                      <p:to>
                                        <p:strVal val="visible"/>
                                      </p:to>
                                    </p:set>
                                    <p:animEffect transition="in" filter="checkerboard(across)">
                                      <p:cBhvr>
                                        <p:cTn id="12" dur="500"/>
                                        <p:tgtEl>
                                          <p:spTgt spid="45059">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animEffect transition="in" filter="checkerboard(across)">
                                      <p:cBhvr>
                                        <p:cTn id="15" dur="500"/>
                                        <p:tgtEl>
                                          <p:spTgt spid="45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第二个特性</a:t>
            </a:r>
            <a:r>
              <a:rPr lang="en-US" altLang="zh-CN" sz="4800" dirty="0" smtClean="0">
                <a:latin typeface="华文新魏" panose="02010800040101010101" pitchFamily="2" charset="-122"/>
                <a:ea typeface="华文新魏" panose="02010800040101010101" pitchFamily="2" charset="-122"/>
              </a:rPr>
              <a:t>--</a:t>
            </a:r>
            <a:r>
              <a:rPr lang="zh-CN" altLang="en-US" sz="4800" dirty="0" smtClean="0">
                <a:latin typeface="华文新魏" panose="02010800040101010101" pitchFamily="2" charset="-122"/>
                <a:ea typeface="华文新魏" panose="02010800040101010101" pitchFamily="2" charset="-122"/>
              </a:rPr>
              <a:t>共享性</a:t>
            </a:r>
            <a:endParaRPr lang="zh-CN" altLang="en-US" sz="4800" dirty="0" smtClean="0">
              <a:latin typeface="华文新魏" panose="02010800040101010101" pitchFamily="2" charset="-122"/>
              <a:ea typeface="华文新魏" panose="02010800040101010101" pitchFamily="2" charset="-122"/>
            </a:endParaRPr>
          </a:p>
        </p:txBody>
      </p:sp>
      <p:sp>
        <p:nvSpPr>
          <p:cNvPr id="64514"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r>
              <a:rPr lang="en-US" altLang="zh-CN" dirty="0"/>
              <a:t> </a:t>
            </a:r>
            <a:r>
              <a:rPr lang="zh-CN" altLang="en-US" dirty="0" smtClean="0"/>
              <a:t>共享性：指</a:t>
            </a:r>
            <a:r>
              <a:rPr lang="zh-CN" altLang="en-US" dirty="0"/>
              <a:t>操作系统中的资源可被多个并发执行的进程所</a:t>
            </a:r>
            <a:r>
              <a:rPr lang="zh-CN" altLang="en-US" dirty="0" smtClean="0"/>
              <a:t>使用。</a:t>
            </a:r>
            <a:endParaRPr lang="zh-CN" altLang="en-US" dirty="0"/>
          </a:p>
          <a:p>
            <a:r>
              <a:rPr lang="zh-CN" altLang="en-US" dirty="0" smtClean="0"/>
              <a:t>资源共享两种方式</a:t>
            </a:r>
            <a:endParaRPr lang="en-US" altLang="zh-CN" dirty="0" smtClean="0"/>
          </a:p>
          <a:p>
            <a:pPr lvl="1"/>
            <a:r>
              <a:rPr lang="zh-CN" altLang="en-US" dirty="0" smtClean="0"/>
              <a:t>透明</a:t>
            </a:r>
            <a:r>
              <a:rPr lang="zh-CN" altLang="en-US" dirty="0"/>
              <a:t>资源共享：资源隔离与授权访问  </a:t>
            </a:r>
            <a:endParaRPr lang="zh-CN" altLang="en-US" dirty="0"/>
          </a:p>
          <a:p>
            <a:pPr lvl="1"/>
            <a:r>
              <a:rPr lang="zh-CN" altLang="en-US" dirty="0"/>
              <a:t>显式资源共享：临界资源与独占访问</a:t>
            </a:r>
            <a:endParaRPr lang="zh-CN" altLang="en-US" dirty="0"/>
          </a:p>
          <a:p>
            <a:r>
              <a:rPr lang="zh-CN" altLang="en-US" dirty="0"/>
              <a:t>与共享性有关的问题</a:t>
            </a:r>
            <a:r>
              <a:rPr lang="en-US" altLang="zh-CN" dirty="0"/>
              <a:t>:</a:t>
            </a:r>
            <a:r>
              <a:rPr lang="zh-CN" altLang="en-US" dirty="0"/>
              <a:t>资源分配、信息保护、存取控制等，必须要妥善解决好</a:t>
            </a:r>
            <a:r>
              <a:rPr lang="zh-CN" altLang="en-US" dirty="0" smtClean="0"/>
              <a:t>。</a:t>
            </a:r>
            <a:endParaRPr lang="zh-CN" altLang="en-US" dirty="0"/>
          </a:p>
        </p:txBody>
      </p:sp>
    </p:spTree>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第三个特性</a:t>
            </a:r>
            <a:r>
              <a:rPr lang="en-US" altLang="zh-CN" sz="4800" dirty="0" smtClean="0">
                <a:latin typeface="华文新魏" panose="02010800040101010101" pitchFamily="2" charset="-122"/>
                <a:ea typeface="华文新魏" panose="02010800040101010101" pitchFamily="2" charset="-122"/>
              </a:rPr>
              <a:t>--</a:t>
            </a:r>
            <a:r>
              <a:rPr lang="zh-CN" altLang="en-US" sz="4800" dirty="0" smtClean="0">
                <a:latin typeface="华文新魏" panose="02010800040101010101" pitchFamily="2" charset="-122"/>
                <a:ea typeface="华文新魏" panose="02010800040101010101" pitchFamily="2" charset="-122"/>
              </a:rPr>
              <a:t>异步性 </a:t>
            </a:r>
            <a:r>
              <a:rPr lang="en-US" altLang="zh-CN" sz="4800" dirty="0" smtClean="0">
                <a:latin typeface="华文新魏" panose="02010800040101010101" pitchFamily="2" charset="-122"/>
                <a:ea typeface="华文新魏" panose="02010800040101010101" pitchFamily="2" charset="-122"/>
              </a:rPr>
              <a:t>(1)</a:t>
            </a:r>
            <a:endParaRPr lang="en-US" altLang="zh-CN" sz="4800" dirty="0" smtClean="0">
              <a:latin typeface="华文新魏" panose="02010800040101010101" pitchFamily="2" charset="-122"/>
              <a:ea typeface="华文新魏" panose="02010800040101010101" pitchFamily="2" charset="-122"/>
            </a:endParaRPr>
          </a:p>
        </p:txBody>
      </p:sp>
      <p:sp>
        <p:nvSpPr>
          <p:cNvPr id="65538"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r>
              <a:rPr lang="zh-CN" altLang="en-US" dirty="0" smtClean="0"/>
              <a:t>指系统中的各种事件的发生具有随机性。</a:t>
            </a:r>
            <a:endParaRPr lang="en-US" altLang="zh-CN" dirty="0" smtClean="0"/>
          </a:p>
          <a:p>
            <a:r>
              <a:rPr lang="zh-CN" altLang="en-US" dirty="0" smtClean="0"/>
              <a:t>操作系统</a:t>
            </a:r>
            <a:r>
              <a:rPr lang="zh-CN" altLang="en-US" dirty="0"/>
              <a:t>中的异步</a:t>
            </a:r>
            <a:r>
              <a:rPr lang="zh-CN" altLang="en-US" dirty="0" smtClean="0"/>
              <a:t>性表现在 </a:t>
            </a:r>
            <a:r>
              <a:rPr lang="zh-CN" altLang="en-US" dirty="0"/>
              <a:t>：</a:t>
            </a:r>
            <a:endParaRPr lang="zh-CN" altLang="en-US" dirty="0"/>
          </a:p>
          <a:p>
            <a:pPr lvl="1"/>
            <a:r>
              <a:rPr lang="zh-CN" altLang="en-US" dirty="0" smtClean="0"/>
              <a:t>进程</a:t>
            </a:r>
            <a:r>
              <a:rPr lang="zh-CN" altLang="en-US" dirty="0"/>
              <a:t>何时执行？何时暂停？怎样的速度向前推进？都是异步</a:t>
            </a:r>
            <a:r>
              <a:rPr lang="en-US" altLang="zh-CN" dirty="0"/>
              <a:t>(</a:t>
            </a:r>
            <a:r>
              <a:rPr lang="zh-CN" altLang="en-US" dirty="0"/>
              <a:t>随机</a:t>
            </a:r>
            <a:r>
              <a:rPr lang="en-US" altLang="zh-CN" dirty="0"/>
              <a:t>)</a:t>
            </a:r>
            <a:r>
              <a:rPr lang="zh-CN" altLang="en-US" dirty="0"/>
              <a:t>的。</a:t>
            </a:r>
            <a:endParaRPr lang="zh-CN" altLang="en-US" dirty="0"/>
          </a:p>
          <a:p>
            <a:pPr lvl="1"/>
            <a:r>
              <a:rPr lang="zh-CN" altLang="en-US" dirty="0" smtClean="0"/>
              <a:t>作业</a:t>
            </a:r>
            <a:r>
              <a:rPr lang="zh-CN" altLang="en-US" dirty="0"/>
              <a:t>到达系统的类型和时间是随机的；</a:t>
            </a:r>
            <a:endParaRPr lang="zh-CN" altLang="en-US" dirty="0"/>
          </a:p>
          <a:p>
            <a:pPr lvl="1"/>
            <a:r>
              <a:rPr lang="zh-CN" altLang="en-US" dirty="0" smtClean="0"/>
              <a:t>操作员</a:t>
            </a:r>
            <a:r>
              <a:rPr lang="zh-CN" altLang="en-US" dirty="0"/>
              <a:t>发出命令或按按钮的时刻是随机的；</a:t>
            </a:r>
            <a:endParaRPr lang="zh-CN" altLang="en-US" dirty="0"/>
          </a:p>
          <a:p>
            <a:pPr lvl="1"/>
            <a:r>
              <a:rPr lang="zh-CN" altLang="en-US" dirty="0" smtClean="0"/>
              <a:t>程序运行</a:t>
            </a:r>
            <a:r>
              <a:rPr lang="zh-CN" altLang="en-US" dirty="0"/>
              <a:t>发生错误或异常的时刻是随机的；</a:t>
            </a:r>
            <a:endParaRPr lang="zh-CN" altLang="en-US" dirty="0"/>
          </a:p>
          <a:p>
            <a:pPr lvl="1"/>
            <a:r>
              <a:rPr lang="zh-CN" altLang="en-US" dirty="0" smtClean="0"/>
              <a:t>各种各样</a:t>
            </a:r>
            <a:r>
              <a:rPr lang="zh-CN" altLang="en-US" dirty="0"/>
              <a:t>硬件和软件中断事件发生的时刻是</a:t>
            </a:r>
            <a:r>
              <a:rPr lang="zh-CN" altLang="en-US" dirty="0" smtClean="0"/>
              <a:t>随机的。</a:t>
            </a:r>
            <a:endParaRPr lang="zh-CN" altLang="en-US" dirty="0"/>
          </a:p>
          <a:p>
            <a:endParaRPr lang="en-US" altLang="zh-CN" dirty="0"/>
          </a:p>
        </p:txBody>
      </p:sp>
    </p:spTree>
  </p:cSld>
  <p:clrMapOvr>
    <a:masterClrMapping/>
  </p:clrMapOvr>
  <p:transition>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第三个特性</a:t>
            </a:r>
            <a:r>
              <a:rPr lang="en-US" altLang="zh-CN" sz="4800" dirty="0" smtClean="0">
                <a:latin typeface="华文新魏" panose="02010800040101010101" pitchFamily="2" charset="-122"/>
                <a:ea typeface="华文新魏" panose="02010800040101010101" pitchFamily="2" charset="-122"/>
              </a:rPr>
              <a:t>--</a:t>
            </a:r>
            <a:r>
              <a:rPr lang="zh-CN" altLang="en-US" sz="4800" dirty="0" smtClean="0">
                <a:latin typeface="华文新魏" panose="02010800040101010101" pitchFamily="2" charset="-122"/>
                <a:ea typeface="华文新魏" panose="02010800040101010101" pitchFamily="2" charset="-122"/>
              </a:rPr>
              <a:t>异步性</a:t>
            </a:r>
            <a:r>
              <a:rPr lang="en-US" altLang="zh-CN" sz="4800" dirty="0" smtClean="0">
                <a:latin typeface="华文新魏" panose="02010800040101010101" pitchFamily="2" charset="-122"/>
                <a:ea typeface="华文新魏" panose="02010800040101010101" pitchFamily="2" charset="-122"/>
              </a:rPr>
              <a:t>(2)</a:t>
            </a:r>
            <a:r>
              <a:rPr lang="en-US" altLang="zh-CN" b="1" dirty="0" smtClean="0"/>
              <a:t> </a:t>
            </a:r>
            <a:endParaRPr lang="en-US" altLang="zh-CN" b="1" dirty="0" smtClean="0"/>
          </a:p>
        </p:txBody>
      </p:sp>
      <p:sp>
        <p:nvSpPr>
          <p:cNvPr id="66562"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r>
              <a:rPr lang="zh-CN" altLang="en-US" dirty="0" smtClean="0"/>
              <a:t>异步</a:t>
            </a:r>
            <a:r>
              <a:rPr lang="zh-CN" altLang="en-US" dirty="0"/>
              <a:t>性给系统带来</a:t>
            </a:r>
            <a:r>
              <a:rPr lang="zh-CN" altLang="en-US" dirty="0" smtClean="0"/>
              <a:t>潜在危险，有</a:t>
            </a:r>
            <a:r>
              <a:rPr lang="zh-CN" altLang="en-US" dirty="0"/>
              <a:t>可能导致与时间有关的错误。</a:t>
            </a:r>
            <a:endParaRPr lang="zh-CN" altLang="en-US" dirty="0"/>
          </a:p>
          <a:p>
            <a:r>
              <a:rPr lang="zh-CN" altLang="en-US" dirty="0" smtClean="0"/>
              <a:t>操作系统</a:t>
            </a:r>
            <a:r>
              <a:rPr lang="zh-CN" altLang="en-US" dirty="0"/>
              <a:t>的一个重要任务是必须确保捕捉任何一种随机事件，正确处理可能发生的随机事件，正确处理任何一种产生的事件序列，否则将会导致严重后果</a:t>
            </a:r>
            <a:r>
              <a:rPr lang="zh-CN" altLang="en-US" dirty="0" smtClean="0"/>
              <a:t>。</a:t>
            </a:r>
            <a:endParaRPr lang="zh-CN" altLang="en-US" dirty="0"/>
          </a:p>
        </p:txBody>
      </p:sp>
    </p:spTree>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9010" name="文本占位符 299009"/>
          <p:cNvSpPr>
            <a:spLocks noGrp="1"/>
          </p:cNvSpPr>
          <p:nvPr>
            <p:ph type="body" idx="1"/>
          </p:nvPr>
        </p:nvSpPr>
        <p:spPr>
          <a:xfrm>
            <a:off x="449580" y="1017270"/>
            <a:ext cx="7902575" cy="5393055"/>
          </a:xfrm>
        </p:spPr>
        <p:txBody>
          <a:bodyPr/>
          <a:p>
            <a:pPr>
              <a:lnSpc>
                <a:spcPct val="130000"/>
              </a:lnSpc>
            </a:pPr>
            <a:r>
              <a:rPr lang="zh-CN" altLang="en-US" sz="2800" dirty="0"/>
              <a:t>一个物理实体映射为若干个对应的逻辑实体－－分时或分空间。虚拟是</a:t>
            </a:r>
            <a:r>
              <a:rPr lang="en-US" altLang="zh-CN" sz="2800"/>
              <a:t>OS</a:t>
            </a:r>
            <a:r>
              <a:rPr lang="zh-CN" altLang="en-US" sz="2800" dirty="0"/>
              <a:t>管理系统资源的重要手段，可提高资源利用率；</a:t>
            </a:r>
            <a:endParaRPr lang="zh-CN" altLang="en-US" sz="2800" dirty="0">
              <a:cs typeface="Times New Roman" panose="02020603050405020304" pitchFamily="18" charset="0"/>
            </a:endParaRPr>
          </a:p>
          <a:p>
            <a:pPr lvl="1">
              <a:lnSpc>
                <a:spcPct val="130000"/>
              </a:lnSpc>
            </a:pPr>
            <a:r>
              <a:rPr lang="en-US" altLang="zh-CN" sz="2800">
                <a:cs typeface="Times New Roman" panose="02020603050405020304" pitchFamily="18" charset="0"/>
              </a:rPr>
              <a:t>CPU</a:t>
            </a:r>
            <a:r>
              <a:rPr lang="zh-CN" altLang="en-US" sz="2800"/>
              <a:t>：</a:t>
            </a:r>
            <a:r>
              <a:rPr lang="zh-CN" altLang="en-US" sz="2800" dirty="0"/>
              <a:t>每个用户（进程）的“虚处理机”；</a:t>
            </a:r>
            <a:endParaRPr lang="zh-CN" altLang="en-US" sz="2800" dirty="0">
              <a:cs typeface="Times New Roman" panose="02020603050405020304" pitchFamily="18" charset="0"/>
            </a:endParaRPr>
          </a:p>
          <a:p>
            <a:pPr lvl="1">
              <a:lnSpc>
                <a:spcPct val="130000"/>
              </a:lnSpc>
            </a:pPr>
            <a:r>
              <a:rPr lang="zh-CN" altLang="en-US" sz="2800" dirty="0"/>
              <a:t>存储器：每个进程都占有自己的地址空间（指令＋数据＋堆栈），“虚拟存储器”；</a:t>
            </a:r>
            <a:endParaRPr lang="zh-CN" altLang="en-US" sz="2800" dirty="0">
              <a:cs typeface="Times New Roman" panose="02020603050405020304" pitchFamily="18" charset="0"/>
            </a:endParaRPr>
          </a:p>
          <a:p>
            <a:pPr lvl="1">
              <a:lnSpc>
                <a:spcPct val="130000"/>
              </a:lnSpc>
            </a:pPr>
            <a:r>
              <a:rPr lang="zh-CN" altLang="en-US" sz="2800" dirty="0"/>
              <a:t>显示设备：多窗口或虚拟终端</a:t>
            </a:r>
            <a:r>
              <a:rPr lang="zh-CN" altLang="en-US" sz="2800" dirty="0">
                <a:cs typeface="Times New Roman" panose="02020603050405020304" pitchFamily="18" charset="0"/>
              </a:rPr>
              <a:t>(</a:t>
            </a:r>
            <a:r>
              <a:rPr lang="en-US" altLang="zh-CN" sz="2800">
                <a:cs typeface="Times New Roman" panose="02020603050405020304" pitchFamily="18" charset="0"/>
              </a:rPr>
              <a:t>virtual terminal</a:t>
            </a:r>
            <a:r>
              <a:rPr lang="en-US" altLang="zh-CN" sz="280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a:t>
            </a:r>
            <a:endParaRPr lang="zh-CN" altLang="en-US" sz="2800"/>
          </a:p>
        </p:txBody>
      </p:sp>
      <p:sp>
        <p:nvSpPr>
          <p:cNvPr id="2" name="标题 1"/>
          <p:cNvSpPr/>
          <p:nvPr>
            <p:ph type="title"/>
          </p:nvPr>
        </p:nvSpPr>
        <p:spPr/>
        <p:txBody>
          <a:bodyPr/>
          <a:p>
            <a:r>
              <a:rPr lang="zh-CN" altLang="en-US" dirty="0" smtClean="0">
                <a:latin typeface="华文新魏" panose="02010800040101010101" pitchFamily="2" charset="-122"/>
                <a:sym typeface="+mn-ea"/>
              </a:rPr>
              <a:t>第四</a:t>
            </a:r>
            <a:r>
              <a:rPr lang="zh-CN" altLang="en-US" dirty="0" smtClean="0">
                <a:latin typeface="华文新魏" panose="02010800040101010101" pitchFamily="2" charset="-122"/>
                <a:sym typeface="+mn-ea"/>
              </a:rPr>
              <a:t>个特性  </a:t>
            </a:r>
            <a:r>
              <a:rPr lang="zh-CN" altLang="en-US" dirty="0">
                <a:sym typeface="+mn-ea"/>
              </a:rPr>
              <a:t>虚拟</a:t>
            </a:r>
            <a:r>
              <a:rPr lang="zh-CN" altLang="en-US" dirty="0">
                <a:cs typeface="Arial" panose="020B0604020202020204" pitchFamily="34" charset="0"/>
                <a:sym typeface="+mn-ea"/>
              </a:rPr>
              <a:t>性</a:t>
            </a:r>
            <a:br>
              <a:rPr lang="zh-CN" altLang="en-US" dirty="0">
                <a:cs typeface="Arial" panose="020B0604020202020204" pitchFamily="34" charset="0"/>
              </a:rPr>
            </a:br>
            <a:endParaRPr lang="zh-CN" altLang="en-US"/>
          </a:p>
        </p:txBody>
      </p:sp>
    </p:spTree>
  </p:cSld>
  <p:clrMapOvr>
    <a:masterClrMapping/>
  </p:clrMapOvr>
  <p:transition>
    <p:blinds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algn="l" eaLnBrk="1" hangingPunct="1"/>
            <a:r>
              <a:rPr lang="en-US" altLang="zh-CN" dirty="0" smtClean="0">
                <a:latin typeface="华文新魏" panose="02010800040101010101" pitchFamily="2" charset="-122"/>
                <a:ea typeface="华文新魏" panose="02010800040101010101" pitchFamily="2" charset="-122"/>
              </a:rPr>
              <a:t>1.2</a:t>
            </a:r>
            <a:r>
              <a:rPr lang="zh-CN" altLang="en-US" dirty="0" smtClean="0">
                <a:latin typeface="华文新魏" panose="02010800040101010101" pitchFamily="2" charset="-122"/>
                <a:ea typeface="华文新魏" panose="02010800040101010101" pitchFamily="2" charset="-122"/>
              </a:rPr>
              <a:t>操作系统基本服务和用户接口</a:t>
            </a:r>
            <a:endParaRPr lang="zh-CN" altLang="en-US" dirty="0" smtClean="0">
              <a:latin typeface="华文新魏" panose="02010800040101010101" pitchFamily="2" charset="-122"/>
              <a:ea typeface="华文新魏" panose="02010800040101010101" pitchFamily="2" charset="-122"/>
            </a:endParaRPr>
          </a:p>
        </p:txBody>
      </p:sp>
      <p:sp>
        <p:nvSpPr>
          <p:cNvPr id="97282"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z="4000" dirty="0" smtClean="0">
                <a:latin typeface="华文新魏" panose="02010800040101010101" pitchFamily="2" charset="-122"/>
                <a:ea typeface="华文新魏" panose="02010800040101010101" pitchFamily="2" charset="-122"/>
              </a:rPr>
              <a:t>1.2.1 </a:t>
            </a:r>
            <a:r>
              <a:rPr lang="zh-CN" altLang="en-US" sz="4000" dirty="0" smtClean="0">
                <a:latin typeface="华文新魏" panose="02010800040101010101" pitchFamily="2" charset="-122"/>
                <a:ea typeface="华文新魏" panose="02010800040101010101" pitchFamily="2" charset="-122"/>
              </a:rPr>
              <a:t>基本服务和用户接口</a:t>
            </a:r>
            <a:endParaRPr lang="zh-CN" altLang="en-US" sz="40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en-US" altLang="zh-CN" sz="4000" dirty="0" smtClean="0">
                <a:latin typeface="华文新魏" panose="02010800040101010101" pitchFamily="2" charset="-122"/>
                <a:ea typeface="华文新魏" panose="02010800040101010101" pitchFamily="2" charset="-122"/>
              </a:rPr>
              <a:t>1.2.2 </a:t>
            </a:r>
            <a:r>
              <a:rPr lang="zh-CN" altLang="en-US" sz="4000" dirty="0" smtClean="0">
                <a:latin typeface="华文新魏" panose="02010800040101010101" pitchFamily="2" charset="-122"/>
                <a:ea typeface="华文新魏" panose="02010800040101010101" pitchFamily="2" charset="-122"/>
              </a:rPr>
              <a:t>程序接口与系统调用</a:t>
            </a:r>
            <a:endParaRPr lang="zh-CN" altLang="en-US" sz="40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en-US" altLang="zh-CN" sz="4000" dirty="0" smtClean="0">
                <a:latin typeface="华文新魏" panose="02010800040101010101" pitchFamily="2" charset="-122"/>
                <a:ea typeface="华文新魏" panose="02010800040101010101" pitchFamily="2" charset="-122"/>
              </a:rPr>
              <a:t>1.2.3 </a:t>
            </a:r>
            <a:r>
              <a:rPr lang="zh-CN" altLang="en-US" sz="4000" dirty="0" smtClean="0">
                <a:latin typeface="华文新魏" panose="02010800040101010101" pitchFamily="2" charset="-122"/>
                <a:ea typeface="华文新魏" panose="02010800040101010101" pitchFamily="2" charset="-122"/>
              </a:rPr>
              <a:t>操作接口与系统程序</a:t>
            </a:r>
            <a:endParaRPr lang="en-US" altLang="zh-CN" sz="40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endParaRPr lang="zh-CN" altLang="en-US" sz="40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p:txBody>
          <a:bodyPr/>
          <a:lstStyle/>
          <a:p>
            <a:pPr eaLnBrk="1" hangingPunct="1"/>
            <a:r>
              <a:rPr lang="en-US" altLang="zh-CN" dirty="0" smtClean="0">
                <a:latin typeface="华文新魏" panose="02010800040101010101" pitchFamily="2" charset="-122"/>
              </a:rPr>
              <a:t>1.2.1 </a:t>
            </a:r>
            <a:r>
              <a:rPr lang="zh-CN" altLang="en-US" dirty="0" smtClean="0">
                <a:latin typeface="华文新魏" panose="02010800040101010101" pitchFamily="2" charset="-122"/>
              </a:rPr>
              <a:t>基本</a:t>
            </a:r>
            <a:r>
              <a:rPr lang="zh-CN" altLang="en-US" dirty="0">
                <a:latin typeface="华文新魏" panose="02010800040101010101" pitchFamily="2" charset="-122"/>
              </a:rPr>
              <a:t>服务和用户接口</a:t>
            </a:r>
            <a:endParaRPr lang="zh-CN" altLang="en-US" sz="3600" i="1" dirty="0" smtClean="0">
              <a:latin typeface="华文新魏" panose="02010800040101010101" pitchFamily="2" charset="-122"/>
              <a:ea typeface="华文新魏" panose="02010800040101010101" pitchFamily="2" charset="-122"/>
            </a:endParaRPr>
          </a:p>
        </p:txBody>
      </p:sp>
      <p:sp>
        <p:nvSpPr>
          <p:cNvPr id="98306" name="Rectangle 3"/>
          <p:cNvSpPr>
            <a:spLocks noGrp="1" noChangeArrowheads="1"/>
          </p:cNvSpPr>
          <p:nvPr>
            <p:ph idx="1"/>
          </p:nvPr>
        </p:nvSpPr>
        <p:spPr/>
        <p:txBody>
          <a:bodyPr/>
          <a:lstStyle/>
          <a:p>
            <a:pPr algn="just" eaLnBrk="1" hangingPunct="1"/>
            <a:r>
              <a:rPr lang="en-US" altLang="zh-CN" b="1" dirty="0" smtClean="0">
                <a:latin typeface="宋体" panose="02010600030101010101" pitchFamily="2" charset="-122"/>
              </a:rPr>
              <a:t> </a:t>
            </a:r>
            <a:r>
              <a:rPr lang="zh-CN" altLang="en-US" sz="3500" dirty="0" smtClean="0">
                <a:solidFill>
                  <a:srgbClr val="FF0000"/>
                </a:solidFill>
                <a:latin typeface="华文新魏" panose="02010800040101010101" pitchFamily="2" charset="-122"/>
                <a:ea typeface="华文新魏" panose="02010800040101010101" pitchFamily="2" charset="-122"/>
              </a:rPr>
              <a:t>操作系统提供的基本服务</a:t>
            </a:r>
            <a:endParaRPr lang="en-US" altLang="zh-CN" sz="3500" dirty="0" smtClean="0">
              <a:solidFill>
                <a:srgbClr val="FF0000"/>
              </a:solidFill>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创建程序</a:t>
            </a:r>
            <a:endParaRPr lang="zh-CN" altLang="en-US"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执行程序</a:t>
            </a:r>
            <a:endParaRPr lang="zh-CN" altLang="en-US"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数据</a:t>
            </a:r>
            <a:r>
              <a:rPr lang="en-US" altLang="zh-CN" dirty="0" smtClean="0">
                <a:latin typeface="华文新魏" panose="02010800040101010101" pitchFamily="2" charset="-122"/>
                <a:ea typeface="华文新魏" panose="02010800040101010101" pitchFamily="2" charset="-122"/>
              </a:rPr>
              <a:t>I/O  </a:t>
            </a:r>
            <a:endParaRPr lang="en-US" altLang="zh-CN"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信息存取 </a:t>
            </a:r>
            <a:endParaRPr lang="zh-CN" altLang="en-US"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通信服务 </a:t>
            </a:r>
            <a:endParaRPr lang="zh-CN" altLang="en-US"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错误检测和处理 </a:t>
            </a:r>
            <a:endParaRPr lang="zh-CN" altLang="en-US"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还具有其他功能：资源分配、统计、保护。</a:t>
            </a:r>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基本服务和用户接口</a:t>
            </a:r>
            <a:endParaRPr lang="zh-CN" altLang="en-US" dirty="0"/>
          </a:p>
        </p:txBody>
      </p:sp>
      <p:sp>
        <p:nvSpPr>
          <p:cNvPr id="3" name="内容占位符 2"/>
          <p:cNvSpPr>
            <a:spLocks noGrp="1"/>
          </p:cNvSpPr>
          <p:nvPr>
            <p:ph idx="1"/>
          </p:nvPr>
        </p:nvSpPr>
        <p:spPr/>
        <p:txBody>
          <a:bodyPr/>
          <a:lstStyle/>
          <a:p>
            <a:r>
              <a:rPr lang="zh-CN" altLang="en-US" dirty="0" smtClean="0"/>
              <a:t>操作系统提供两种调用服务和功能的接口。</a:t>
            </a:r>
            <a:endParaRPr lang="en-US" altLang="zh-CN" dirty="0" smtClean="0"/>
          </a:p>
          <a:p>
            <a:pPr lvl="1"/>
            <a:r>
              <a:rPr lang="zh-CN" altLang="en-US" dirty="0" smtClean="0"/>
              <a:t>程序接口：运行</a:t>
            </a:r>
            <a:r>
              <a:rPr lang="zh-CN" altLang="en-US" dirty="0"/>
              <a:t>程序调用操作系统的服务和</a:t>
            </a:r>
            <a:r>
              <a:rPr lang="zh-CN" altLang="en-US" dirty="0" smtClean="0"/>
              <a:t>功能的接口。由</a:t>
            </a:r>
            <a:r>
              <a:rPr lang="zh-CN" altLang="en-US" dirty="0"/>
              <a:t>一组系统调用</a:t>
            </a:r>
            <a:r>
              <a:rPr lang="zh-CN" altLang="en-US" dirty="0" smtClean="0"/>
              <a:t>组成，通过该接口，用户程序可获得操作系统底层服务，使用或访问系统的软硬件资源。</a:t>
            </a:r>
            <a:endParaRPr lang="en-US" altLang="zh-CN" dirty="0" smtClean="0"/>
          </a:p>
          <a:p>
            <a:pPr lvl="1"/>
            <a:r>
              <a:rPr lang="zh-CN" altLang="en-US" dirty="0" smtClean="0"/>
              <a:t>操作接口：操作系统为用户提供的操作控制计算机工作和提供服务手段的集合，通常有操作命令、图形操作界面、作业控制语言等实现手段。</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zh-CN" altLang="en-US" dirty="0">
                <a:latin typeface="华文新魏" panose="02010800040101010101" pitchFamily="2" charset="-122"/>
                <a:ea typeface="华文新魏" panose="02010800040101010101" pitchFamily="2" charset="-122"/>
              </a:rPr>
              <a:t>基本服务和用户接口</a:t>
            </a:r>
            <a:endParaRPr lang="zh-CN" altLang="en-US" dirty="0">
              <a:latin typeface="华文新魏" panose="02010800040101010101" pitchFamily="2" charset="-122"/>
              <a:ea typeface="华文新魏" panose="02010800040101010101" pitchFamily="2" charset="-122"/>
            </a:endParaRPr>
          </a:p>
        </p:txBody>
      </p:sp>
      <p:sp>
        <p:nvSpPr>
          <p:cNvPr id="8" name="内容占位符 7"/>
          <p:cNvSpPr>
            <a:spLocks noGrp="1"/>
          </p:cNvSpPr>
          <p:nvPr>
            <p:ph idx="1"/>
          </p:nvPr>
        </p:nvSpPr>
        <p:spPr/>
        <p:txBody>
          <a:bodyPr/>
          <a:lstStyle/>
          <a:p>
            <a:endParaRPr lang="zh-CN" altLang="en-US" dirty="0"/>
          </a:p>
        </p:txBody>
      </p:sp>
      <p:sp>
        <p:nvSpPr>
          <p:cNvPr id="80922" name="Text Box 26"/>
          <p:cNvSpPr txBox="1">
            <a:spLocks noChangeArrowheads="1"/>
          </p:cNvSpPr>
          <p:nvPr/>
        </p:nvSpPr>
        <p:spPr bwMode="auto">
          <a:xfrm>
            <a:off x="971550" y="3644900"/>
            <a:ext cx="2303463" cy="754063"/>
          </a:xfrm>
          <a:prstGeom prst="rect">
            <a:avLst/>
          </a:prstGeom>
          <a:solidFill>
            <a:srgbClr val="CCFF66"/>
          </a:solidFill>
          <a:ln w="19050">
            <a:solidFill>
              <a:srgbClr val="000000"/>
            </a:solidFill>
            <a:miter lim="800000"/>
          </a:ln>
          <a:effectLst>
            <a:outerShdw dist="107763" dir="18900000" algn="ctr" rotWithShape="0">
              <a:srgbClr val="808080"/>
            </a:outerShdw>
          </a:effectLst>
        </p:spPr>
        <p:txBody>
          <a:bodyPr lIns="0" tIns="0" rIns="0" bIns="0"/>
          <a:lstStyle/>
          <a:p>
            <a:pPr algn="ctr">
              <a:defRPr/>
            </a:pPr>
            <a:r>
              <a:rPr lang="zh-CN" altLang="en-US" sz="2000">
                <a:solidFill>
                  <a:srgbClr val="0000FF"/>
                </a:solidFill>
                <a:latin typeface="宋体" panose="02010600030101010101" pitchFamily="2" charset="-122"/>
                <a:ea typeface="宋体" panose="02010600030101010101" pitchFamily="2" charset="-122"/>
              </a:rPr>
              <a:t>系统调用</a:t>
            </a:r>
            <a:endParaRPr lang="zh-CN" altLang="en-US" sz="2000">
              <a:solidFill>
                <a:srgbClr val="0000FF"/>
              </a:solidFill>
              <a:latin typeface="宋体" panose="02010600030101010101" pitchFamily="2" charset="-122"/>
              <a:ea typeface="宋体" panose="02010600030101010101" pitchFamily="2" charset="-122"/>
            </a:endParaRPr>
          </a:p>
          <a:p>
            <a:pPr algn="ctr">
              <a:defRPr/>
            </a:pPr>
            <a:r>
              <a:rPr lang="en-US" altLang="zh-CN" sz="2000">
                <a:solidFill>
                  <a:srgbClr val="0000FF"/>
                </a:solidFill>
                <a:latin typeface="宋体" panose="02010600030101010101" pitchFamily="2" charset="-122"/>
                <a:ea typeface="宋体" panose="02010600030101010101" pitchFamily="2" charset="-122"/>
              </a:rPr>
              <a:t>(</a:t>
            </a:r>
            <a:r>
              <a:rPr lang="zh-CN" altLang="en-US" sz="2000">
                <a:solidFill>
                  <a:srgbClr val="0000FF"/>
                </a:solidFill>
                <a:latin typeface="宋体" panose="02010600030101010101" pitchFamily="2" charset="-122"/>
                <a:ea typeface="宋体" panose="02010600030101010101" pitchFamily="2" charset="-122"/>
              </a:rPr>
              <a:t>程序接口</a:t>
            </a:r>
            <a:r>
              <a:rPr lang="en-US" altLang="zh-CN" sz="2000">
                <a:solidFill>
                  <a:srgbClr val="0000FF"/>
                </a:solidFill>
                <a:latin typeface="宋体" panose="02010600030101010101" pitchFamily="2" charset="-122"/>
                <a:ea typeface="宋体" panose="02010600030101010101" pitchFamily="2" charset="-122"/>
              </a:rPr>
              <a:t>)</a:t>
            </a:r>
            <a:endParaRPr lang="en-US" altLang="zh-CN" sz="2000">
              <a:solidFill>
                <a:srgbClr val="0000FF"/>
              </a:solidFill>
              <a:ea typeface="宋体" panose="02010600030101010101" pitchFamily="2" charset="-122"/>
            </a:endParaRPr>
          </a:p>
        </p:txBody>
      </p:sp>
      <p:grpSp>
        <p:nvGrpSpPr>
          <p:cNvPr id="2" name="Group 56"/>
          <p:cNvGrpSpPr/>
          <p:nvPr/>
        </p:nvGrpSpPr>
        <p:grpSpPr bwMode="auto">
          <a:xfrm>
            <a:off x="5414963" y="2636838"/>
            <a:ext cx="1830387" cy="631825"/>
            <a:chOff x="3411" y="1661"/>
            <a:chExt cx="1153" cy="398"/>
          </a:xfrm>
        </p:grpSpPr>
        <p:sp>
          <p:nvSpPr>
            <p:cNvPr id="99354" name="AutoShape 27"/>
            <p:cNvSpPr>
              <a:spLocks noChangeArrowheads="1"/>
            </p:cNvSpPr>
            <p:nvPr/>
          </p:nvSpPr>
          <p:spPr bwMode="auto">
            <a:xfrm>
              <a:off x="3411" y="1661"/>
              <a:ext cx="1153" cy="398"/>
            </a:xfrm>
            <a:prstGeom prst="flowChartManualOperation">
              <a:avLst/>
            </a:prstGeom>
            <a:solidFill>
              <a:srgbClr val="CCFF66"/>
            </a:solidFill>
            <a:ln w="9525">
              <a:solidFill>
                <a:srgbClr val="000000"/>
              </a:solidFill>
              <a:miter lim="800000"/>
            </a:ln>
          </p:spPr>
          <p:txBody>
            <a:bodyPr/>
            <a:lstStyle/>
            <a:p>
              <a:endParaRPr lang="zh-CN" altLang="en-US" sz="2400"/>
            </a:p>
          </p:txBody>
        </p:sp>
        <p:sp>
          <p:nvSpPr>
            <p:cNvPr id="99355" name="Text Box 28"/>
            <p:cNvSpPr txBox="1">
              <a:spLocks noChangeArrowheads="1"/>
            </p:cNvSpPr>
            <p:nvPr/>
          </p:nvSpPr>
          <p:spPr bwMode="auto">
            <a:xfrm>
              <a:off x="3576" y="1668"/>
              <a:ext cx="823" cy="265"/>
            </a:xfrm>
            <a:prstGeom prst="rect">
              <a:avLst/>
            </a:prstGeom>
            <a:solidFill>
              <a:srgbClr val="CCFF66"/>
            </a:solidFill>
            <a:ln w="19050">
              <a:noFill/>
              <a:miter lim="800000"/>
            </a:ln>
          </p:spPr>
          <p:txBody>
            <a:bodyPr lIns="0" tIns="0" rIns="0" bIns="0"/>
            <a:lstStyle/>
            <a:p>
              <a:pPr algn="ctr"/>
              <a:r>
                <a:rPr lang="zh-CN" altLang="en-US" sz="2000">
                  <a:solidFill>
                    <a:srgbClr val="0000FF"/>
                  </a:solidFill>
                  <a:latin typeface="宋体" panose="02010600030101010101" pitchFamily="2" charset="-122"/>
                </a:rPr>
                <a:t>操作命令</a:t>
              </a:r>
              <a:endParaRPr lang="zh-CN" altLang="en-US" sz="2000">
                <a:solidFill>
                  <a:srgbClr val="0000FF"/>
                </a:solidFill>
                <a:latin typeface="宋体" panose="02010600030101010101" pitchFamily="2" charset="-122"/>
              </a:endParaRPr>
            </a:p>
            <a:p>
              <a:endParaRPr lang="en-US" altLang="zh-CN" sz="2000">
                <a:solidFill>
                  <a:srgbClr val="0000FF"/>
                </a:solidFill>
              </a:endParaRPr>
            </a:p>
          </p:txBody>
        </p:sp>
      </p:grpSp>
      <p:sp>
        <p:nvSpPr>
          <p:cNvPr id="80926" name="Line 30"/>
          <p:cNvSpPr>
            <a:spLocks noChangeShapeType="1"/>
          </p:cNvSpPr>
          <p:nvPr/>
        </p:nvSpPr>
        <p:spPr bwMode="auto">
          <a:xfrm>
            <a:off x="2540000" y="4386263"/>
            <a:ext cx="1306513" cy="542925"/>
          </a:xfrm>
          <a:prstGeom prst="line">
            <a:avLst/>
          </a:prstGeom>
          <a:noFill/>
          <a:ln w="19050">
            <a:solidFill>
              <a:srgbClr val="000000"/>
            </a:solidFill>
            <a:round/>
            <a:tailEnd type="triangle" w="med" len="med"/>
          </a:ln>
        </p:spPr>
        <p:txBody>
          <a:bodyPr lIns="0" tIns="0" rIns="0" bIns="0"/>
          <a:lstStyle/>
          <a:p>
            <a:endParaRPr lang="zh-CN" altLang="en-US"/>
          </a:p>
        </p:txBody>
      </p:sp>
      <p:sp>
        <p:nvSpPr>
          <p:cNvPr id="80927" name="Line 31"/>
          <p:cNvSpPr>
            <a:spLocks noChangeShapeType="1"/>
          </p:cNvSpPr>
          <p:nvPr/>
        </p:nvSpPr>
        <p:spPr bwMode="auto">
          <a:xfrm flipH="1">
            <a:off x="5414963" y="4397375"/>
            <a:ext cx="1144587" cy="531813"/>
          </a:xfrm>
          <a:prstGeom prst="line">
            <a:avLst/>
          </a:prstGeom>
          <a:noFill/>
          <a:ln w="19050">
            <a:solidFill>
              <a:srgbClr val="000000"/>
            </a:solidFill>
            <a:round/>
            <a:tailEnd type="triangle" w="med" len="med"/>
          </a:ln>
        </p:spPr>
        <p:txBody>
          <a:bodyPr lIns="0" tIns="0" rIns="0" bIns="0"/>
          <a:lstStyle/>
          <a:p>
            <a:endParaRPr lang="zh-CN" altLang="en-US"/>
          </a:p>
        </p:txBody>
      </p:sp>
      <p:grpSp>
        <p:nvGrpSpPr>
          <p:cNvPr id="3" name="Group 32"/>
          <p:cNvGrpSpPr/>
          <p:nvPr/>
        </p:nvGrpSpPr>
        <p:grpSpPr bwMode="auto">
          <a:xfrm>
            <a:off x="3968750" y="1311275"/>
            <a:ext cx="574675" cy="1509713"/>
            <a:chOff x="5121" y="6041"/>
            <a:chExt cx="360" cy="936"/>
          </a:xfrm>
        </p:grpSpPr>
        <p:sp>
          <p:nvSpPr>
            <p:cNvPr id="99346" name="Oval 33"/>
            <p:cNvSpPr>
              <a:spLocks noChangeArrowheads="1"/>
            </p:cNvSpPr>
            <p:nvPr/>
          </p:nvSpPr>
          <p:spPr bwMode="auto">
            <a:xfrm>
              <a:off x="5121" y="6041"/>
              <a:ext cx="360" cy="312"/>
            </a:xfrm>
            <a:prstGeom prst="ellipse">
              <a:avLst/>
            </a:prstGeom>
            <a:solidFill>
              <a:srgbClr val="CCFF66"/>
            </a:solidFill>
            <a:ln w="19050">
              <a:solidFill>
                <a:srgbClr val="000000"/>
              </a:solidFill>
              <a:round/>
            </a:ln>
          </p:spPr>
          <p:txBody>
            <a:bodyPr lIns="0" tIns="0" rIns="0" bIns="0"/>
            <a:lstStyle/>
            <a:p>
              <a:endParaRPr lang="zh-CN" altLang="en-US" sz="2400"/>
            </a:p>
          </p:txBody>
        </p:sp>
        <p:sp>
          <p:nvSpPr>
            <p:cNvPr id="99347" name="Line 34"/>
            <p:cNvSpPr>
              <a:spLocks noChangeShapeType="1"/>
            </p:cNvSpPr>
            <p:nvPr/>
          </p:nvSpPr>
          <p:spPr bwMode="auto">
            <a:xfrm>
              <a:off x="5301" y="6353"/>
              <a:ext cx="0" cy="468"/>
            </a:xfrm>
            <a:prstGeom prst="line">
              <a:avLst/>
            </a:prstGeom>
            <a:noFill/>
            <a:ln w="19050">
              <a:solidFill>
                <a:srgbClr val="000000"/>
              </a:solidFill>
              <a:round/>
            </a:ln>
          </p:spPr>
          <p:txBody>
            <a:bodyPr lIns="0" tIns="0" rIns="0" bIns="0"/>
            <a:lstStyle/>
            <a:p>
              <a:endParaRPr lang="zh-CN" altLang="en-US"/>
            </a:p>
          </p:txBody>
        </p:sp>
        <p:sp>
          <p:nvSpPr>
            <p:cNvPr id="99348" name="Line 35"/>
            <p:cNvSpPr>
              <a:spLocks noChangeShapeType="1"/>
            </p:cNvSpPr>
            <p:nvPr/>
          </p:nvSpPr>
          <p:spPr bwMode="auto">
            <a:xfrm flipV="1">
              <a:off x="5121" y="6821"/>
              <a:ext cx="180" cy="156"/>
            </a:xfrm>
            <a:prstGeom prst="line">
              <a:avLst/>
            </a:prstGeom>
            <a:noFill/>
            <a:ln w="19050">
              <a:solidFill>
                <a:srgbClr val="000000"/>
              </a:solidFill>
              <a:round/>
            </a:ln>
          </p:spPr>
          <p:txBody>
            <a:bodyPr lIns="0" tIns="0" rIns="0" bIns="0"/>
            <a:lstStyle/>
            <a:p>
              <a:endParaRPr lang="zh-CN" altLang="en-US"/>
            </a:p>
          </p:txBody>
        </p:sp>
        <p:sp>
          <p:nvSpPr>
            <p:cNvPr id="99349" name="Line 36"/>
            <p:cNvSpPr>
              <a:spLocks noChangeShapeType="1"/>
            </p:cNvSpPr>
            <p:nvPr/>
          </p:nvSpPr>
          <p:spPr bwMode="auto">
            <a:xfrm flipH="1" flipV="1">
              <a:off x="5301" y="6821"/>
              <a:ext cx="180" cy="156"/>
            </a:xfrm>
            <a:prstGeom prst="line">
              <a:avLst/>
            </a:prstGeom>
            <a:noFill/>
            <a:ln w="19050">
              <a:solidFill>
                <a:srgbClr val="000000"/>
              </a:solidFill>
              <a:round/>
            </a:ln>
          </p:spPr>
          <p:txBody>
            <a:bodyPr lIns="0" tIns="0" rIns="0" bIns="0"/>
            <a:lstStyle/>
            <a:p>
              <a:endParaRPr lang="zh-CN" altLang="en-US"/>
            </a:p>
          </p:txBody>
        </p:sp>
        <p:sp>
          <p:nvSpPr>
            <p:cNvPr id="99350" name="Line 37"/>
            <p:cNvSpPr>
              <a:spLocks noChangeShapeType="1"/>
            </p:cNvSpPr>
            <p:nvPr/>
          </p:nvSpPr>
          <p:spPr bwMode="auto">
            <a:xfrm flipH="1">
              <a:off x="5121" y="6353"/>
              <a:ext cx="180" cy="156"/>
            </a:xfrm>
            <a:prstGeom prst="line">
              <a:avLst/>
            </a:prstGeom>
            <a:noFill/>
            <a:ln w="19050">
              <a:solidFill>
                <a:srgbClr val="000000"/>
              </a:solidFill>
              <a:round/>
            </a:ln>
          </p:spPr>
          <p:txBody>
            <a:bodyPr lIns="0" tIns="0" rIns="0" bIns="0"/>
            <a:lstStyle/>
            <a:p>
              <a:endParaRPr lang="zh-CN" altLang="en-US"/>
            </a:p>
          </p:txBody>
        </p:sp>
        <p:sp>
          <p:nvSpPr>
            <p:cNvPr id="99351" name="Line 38"/>
            <p:cNvSpPr>
              <a:spLocks noChangeShapeType="1"/>
            </p:cNvSpPr>
            <p:nvPr/>
          </p:nvSpPr>
          <p:spPr bwMode="auto">
            <a:xfrm>
              <a:off x="5301" y="6353"/>
              <a:ext cx="180" cy="156"/>
            </a:xfrm>
            <a:prstGeom prst="line">
              <a:avLst/>
            </a:prstGeom>
            <a:noFill/>
            <a:ln w="19050">
              <a:solidFill>
                <a:srgbClr val="000000"/>
              </a:solidFill>
              <a:round/>
            </a:ln>
          </p:spPr>
          <p:txBody>
            <a:bodyPr lIns="0" tIns="0" rIns="0" bIns="0"/>
            <a:lstStyle/>
            <a:p>
              <a:endParaRPr lang="zh-CN" altLang="en-US"/>
            </a:p>
          </p:txBody>
        </p:sp>
        <p:sp>
          <p:nvSpPr>
            <p:cNvPr id="99352" name="Line 39"/>
            <p:cNvSpPr>
              <a:spLocks noChangeShapeType="1"/>
            </p:cNvSpPr>
            <p:nvPr/>
          </p:nvSpPr>
          <p:spPr bwMode="auto">
            <a:xfrm>
              <a:off x="5121" y="6509"/>
              <a:ext cx="0" cy="156"/>
            </a:xfrm>
            <a:prstGeom prst="line">
              <a:avLst/>
            </a:prstGeom>
            <a:noFill/>
            <a:ln w="19050">
              <a:solidFill>
                <a:srgbClr val="000000"/>
              </a:solidFill>
              <a:round/>
            </a:ln>
          </p:spPr>
          <p:txBody>
            <a:bodyPr lIns="0" tIns="0" rIns="0" bIns="0"/>
            <a:lstStyle/>
            <a:p>
              <a:endParaRPr lang="zh-CN" altLang="en-US"/>
            </a:p>
          </p:txBody>
        </p:sp>
        <p:sp>
          <p:nvSpPr>
            <p:cNvPr id="99353" name="Line 40"/>
            <p:cNvSpPr>
              <a:spLocks noChangeShapeType="1"/>
            </p:cNvSpPr>
            <p:nvPr/>
          </p:nvSpPr>
          <p:spPr bwMode="auto">
            <a:xfrm>
              <a:off x="5481" y="6509"/>
              <a:ext cx="0" cy="156"/>
            </a:xfrm>
            <a:prstGeom prst="line">
              <a:avLst/>
            </a:prstGeom>
            <a:noFill/>
            <a:ln w="19050">
              <a:solidFill>
                <a:srgbClr val="000000"/>
              </a:solidFill>
              <a:round/>
            </a:ln>
          </p:spPr>
          <p:txBody>
            <a:bodyPr lIns="0" tIns="0" rIns="0" bIns="0"/>
            <a:lstStyle/>
            <a:p>
              <a:endParaRPr lang="zh-CN" altLang="en-US"/>
            </a:p>
          </p:txBody>
        </p:sp>
      </p:grpSp>
      <p:grpSp>
        <p:nvGrpSpPr>
          <p:cNvPr id="4" name="Group 55"/>
          <p:cNvGrpSpPr/>
          <p:nvPr/>
        </p:nvGrpSpPr>
        <p:grpSpPr bwMode="auto">
          <a:xfrm>
            <a:off x="2817813" y="4929188"/>
            <a:ext cx="3165475" cy="925512"/>
            <a:chOff x="1775" y="3105"/>
            <a:chExt cx="1994" cy="583"/>
          </a:xfrm>
        </p:grpSpPr>
        <p:sp>
          <p:nvSpPr>
            <p:cNvPr id="80925" name="Text Box 29"/>
            <p:cNvSpPr txBox="1">
              <a:spLocks noChangeArrowheads="1"/>
            </p:cNvSpPr>
            <p:nvPr/>
          </p:nvSpPr>
          <p:spPr bwMode="auto">
            <a:xfrm>
              <a:off x="1775" y="3105"/>
              <a:ext cx="1994" cy="318"/>
            </a:xfrm>
            <a:prstGeom prst="rect">
              <a:avLst/>
            </a:prstGeom>
            <a:solidFill>
              <a:schemeClr val="accent1"/>
            </a:solidFill>
            <a:ln w="19050">
              <a:solidFill>
                <a:srgbClr val="000000"/>
              </a:solidFill>
              <a:miter lim="800000"/>
            </a:ln>
            <a:effectLst>
              <a:outerShdw dist="107763" dir="18900000" algn="ctr" rotWithShape="0">
                <a:srgbClr val="808080"/>
              </a:outerShdw>
            </a:effectLst>
          </p:spPr>
          <p:txBody>
            <a:bodyPr lIns="0" tIns="0" rIns="0" bIns="0"/>
            <a:lstStyle/>
            <a:p>
              <a:pPr algn="ctr">
                <a:defRPr/>
              </a:pPr>
              <a:r>
                <a:rPr lang="zh-CN" altLang="en-US" sz="2000" dirty="0">
                  <a:solidFill>
                    <a:srgbClr val="0000FF"/>
                  </a:solidFill>
                  <a:latin typeface="宋体" panose="02010600030101010101" pitchFamily="2" charset="-122"/>
                  <a:ea typeface="宋体" panose="02010600030101010101" pitchFamily="2" charset="-122"/>
                </a:rPr>
                <a:t>操作系统</a:t>
              </a:r>
              <a:endParaRPr lang="zh-CN" altLang="en-US" sz="2000" dirty="0">
                <a:solidFill>
                  <a:srgbClr val="0000FF"/>
                </a:solidFill>
                <a:ea typeface="宋体" panose="02010600030101010101" pitchFamily="2" charset="-122"/>
              </a:endParaRPr>
            </a:p>
          </p:txBody>
        </p:sp>
        <p:sp>
          <p:nvSpPr>
            <p:cNvPr id="99345" name="Text Box 41"/>
            <p:cNvSpPr txBox="1">
              <a:spLocks noChangeArrowheads="1"/>
            </p:cNvSpPr>
            <p:nvPr/>
          </p:nvSpPr>
          <p:spPr bwMode="auto">
            <a:xfrm>
              <a:off x="1775" y="3371"/>
              <a:ext cx="1994" cy="317"/>
            </a:xfrm>
            <a:prstGeom prst="rect">
              <a:avLst/>
            </a:prstGeom>
            <a:solidFill>
              <a:schemeClr val="accent1"/>
            </a:solidFill>
            <a:ln w="19050">
              <a:solidFill>
                <a:srgbClr val="000000"/>
              </a:solidFill>
              <a:miter lim="800000"/>
            </a:ln>
          </p:spPr>
          <p:txBody>
            <a:bodyPr lIns="0" tIns="0" rIns="0" bIns="0"/>
            <a:lstStyle/>
            <a:p>
              <a:pPr algn="ctr"/>
              <a:r>
                <a:rPr lang="zh-CN" altLang="en-US" sz="2000">
                  <a:solidFill>
                    <a:srgbClr val="0000FF"/>
                  </a:solidFill>
                  <a:latin typeface="宋体" panose="02010600030101010101" pitchFamily="2" charset="-122"/>
                </a:rPr>
                <a:t>裸    机</a:t>
              </a:r>
              <a:endParaRPr lang="zh-CN" altLang="en-US" sz="2000">
                <a:solidFill>
                  <a:srgbClr val="0000FF"/>
                </a:solidFill>
              </a:endParaRPr>
            </a:p>
          </p:txBody>
        </p:sp>
      </p:grpSp>
      <p:grpSp>
        <p:nvGrpSpPr>
          <p:cNvPr id="5" name="Group 42"/>
          <p:cNvGrpSpPr/>
          <p:nvPr/>
        </p:nvGrpSpPr>
        <p:grpSpPr bwMode="auto">
          <a:xfrm>
            <a:off x="1493838" y="2565400"/>
            <a:ext cx="1308100" cy="842963"/>
            <a:chOff x="9180" y="6900"/>
            <a:chExt cx="900" cy="780"/>
          </a:xfrm>
        </p:grpSpPr>
        <p:sp>
          <p:nvSpPr>
            <p:cNvPr id="99342" name="AutoShape 43"/>
            <p:cNvSpPr>
              <a:spLocks noChangeArrowheads="1"/>
            </p:cNvSpPr>
            <p:nvPr/>
          </p:nvSpPr>
          <p:spPr bwMode="auto">
            <a:xfrm>
              <a:off x="9180" y="6900"/>
              <a:ext cx="900" cy="780"/>
            </a:xfrm>
            <a:prstGeom prst="flowChartPunchedTape">
              <a:avLst/>
            </a:prstGeom>
            <a:solidFill>
              <a:srgbClr val="CCFF66"/>
            </a:solidFill>
            <a:ln w="9525">
              <a:solidFill>
                <a:srgbClr val="000000"/>
              </a:solidFill>
              <a:miter lim="800000"/>
            </a:ln>
          </p:spPr>
          <p:txBody>
            <a:bodyPr/>
            <a:lstStyle/>
            <a:p>
              <a:endParaRPr lang="zh-CN" altLang="en-US" sz="2400"/>
            </a:p>
          </p:txBody>
        </p:sp>
        <p:sp>
          <p:nvSpPr>
            <p:cNvPr id="99343" name="Text Box 44"/>
            <p:cNvSpPr txBox="1">
              <a:spLocks noChangeArrowheads="1"/>
            </p:cNvSpPr>
            <p:nvPr/>
          </p:nvSpPr>
          <p:spPr bwMode="auto">
            <a:xfrm>
              <a:off x="9180" y="7056"/>
              <a:ext cx="900" cy="379"/>
            </a:xfrm>
            <a:prstGeom prst="rect">
              <a:avLst/>
            </a:prstGeom>
            <a:solidFill>
              <a:srgbClr val="CCFF66"/>
            </a:solidFill>
            <a:ln w="19050">
              <a:noFill/>
              <a:miter lim="800000"/>
            </a:ln>
          </p:spPr>
          <p:txBody>
            <a:bodyPr lIns="0" tIns="0" rIns="0" bIns="0"/>
            <a:lstStyle/>
            <a:p>
              <a:pPr algn="ctr"/>
              <a:r>
                <a:rPr lang="en-US" altLang="zh-CN" sz="2000">
                  <a:solidFill>
                    <a:srgbClr val="0000FF"/>
                  </a:solidFill>
                  <a:latin typeface="宋体" panose="02010600030101010101" pitchFamily="2" charset="-122"/>
                </a:rPr>
                <a:t> </a:t>
              </a:r>
              <a:r>
                <a:rPr lang="zh-CN" altLang="en-US" sz="2000">
                  <a:solidFill>
                    <a:srgbClr val="0000FF"/>
                  </a:solidFill>
                  <a:latin typeface="宋体" panose="02010600030101010101" pitchFamily="2" charset="-122"/>
                </a:rPr>
                <a:t>应用程序</a:t>
              </a:r>
              <a:endParaRPr lang="zh-CN" altLang="en-US" sz="2000">
                <a:solidFill>
                  <a:srgbClr val="0000FF"/>
                </a:solidFill>
              </a:endParaRPr>
            </a:p>
          </p:txBody>
        </p:sp>
      </p:grpSp>
      <p:sp>
        <p:nvSpPr>
          <p:cNvPr id="80941" name="Line 45"/>
          <p:cNvSpPr>
            <a:spLocks noChangeShapeType="1"/>
          </p:cNvSpPr>
          <p:nvPr/>
        </p:nvSpPr>
        <p:spPr bwMode="auto">
          <a:xfrm>
            <a:off x="2278063" y="3241675"/>
            <a:ext cx="0" cy="422275"/>
          </a:xfrm>
          <a:prstGeom prst="line">
            <a:avLst/>
          </a:prstGeom>
          <a:noFill/>
          <a:ln w="19050">
            <a:solidFill>
              <a:srgbClr val="000000"/>
            </a:solidFill>
            <a:round/>
            <a:tailEnd type="triangle" w="med" len="med"/>
          </a:ln>
        </p:spPr>
        <p:txBody>
          <a:bodyPr/>
          <a:lstStyle/>
          <a:p>
            <a:endParaRPr lang="zh-CN" altLang="en-US"/>
          </a:p>
        </p:txBody>
      </p:sp>
      <p:sp>
        <p:nvSpPr>
          <p:cNvPr id="80942" name="Line 46"/>
          <p:cNvSpPr>
            <a:spLocks noChangeShapeType="1"/>
          </p:cNvSpPr>
          <p:nvPr/>
        </p:nvSpPr>
        <p:spPr bwMode="auto">
          <a:xfrm flipH="1">
            <a:off x="2278063" y="2187575"/>
            <a:ext cx="1568450" cy="422275"/>
          </a:xfrm>
          <a:prstGeom prst="line">
            <a:avLst/>
          </a:prstGeom>
          <a:noFill/>
          <a:ln w="19050">
            <a:solidFill>
              <a:srgbClr val="000000"/>
            </a:solidFill>
            <a:round/>
            <a:tailEnd type="triangle" w="med" len="med"/>
          </a:ln>
        </p:spPr>
        <p:txBody>
          <a:bodyPr/>
          <a:lstStyle/>
          <a:p>
            <a:endParaRPr lang="zh-CN" altLang="en-US"/>
          </a:p>
        </p:txBody>
      </p:sp>
      <p:sp>
        <p:nvSpPr>
          <p:cNvPr id="80943" name="Text Box 47"/>
          <p:cNvSpPr txBox="1">
            <a:spLocks noChangeArrowheads="1"/>
          </p:cNvSpPr>
          <p:nvPr/>
        </p:nvSpPr>
        <p:spPr bwMode="auto">
          <a:xfrm>
            <a:off x="5464175" y="3644900"/>
            <a:ext cx="2303463" cy="754063"/>
          </a:xfrm>
          <a:prstGeom prst="rect">
            <a:avLst/>
          </a:prstGeom>
          <a:solidFill>
            <a:srgbClr val="CCFF66"/>
          </a:solidFill>
          <a:ln w="19050">
            <a:solidFill>
              <a:srgbClr val="000000"/>
            </a:solidFill>
            <a:miter lim="800000"/>
          </a:ln>
          <a:effectLst>
            <a:outerShdw dist="107763" dir="18900000" algn="ctr" rotWithShape="0">
              <a:srgbClr val="808080"/>
            </a:outerShdw>
          </a:effectLst>
        </p:spPr>
        <p:txBody>
          <a:bodyPr lIns="0" tIns="0" rIns="0" bIns="0"/>
          <a:lstStyle/>
          <a:p>
            <a:pPr algn="ctr">
              <a:defRPr/>
            </a:pPr>
            <a:r>
              <a:rPr lang="zh-CN" altLang="en-US" sz="2000" dirty="0">
                <a:solidFill>
                  <a:srgbClr val="0000FF"/>
                </a:solidFill>
                <a:latin typeface="宋体" panose="02010600030101010101" pitchFamily="2" charset="-122"/>
                <a:ea typeface="宋体" panose="02010600030101010101" pitchFamily="2" charset="-122"/>
              </a:rPr>
              <a:t>系统程序</a:t>
            </a:r>
            <a:endParaRPr lang="zh-CN" altLang="en-US" sz="2000" dirty="0">
              <a:solidFill>
                <a:srgbClr val="0000FF"/>
              </a:solidFill>
              <a:latin typeface="宋体" panose="02010600030101010101" pitchFamily="2" charset="-122"/>
              <a:ea typeface="宋体" panose="02010600030101010101" pitchFamily="2" charset="-122"/>
            </a:endParaRPr>
          </a:p>
          <a:p>
            <a:pPr algn="ctr">
              <a:defRPr/>
            </a:pPr>
            <a:r>
              <a:rPr lang="en-US" altLang="zh-CN" sz="2000" dirty="0">
                <a:solidFill>
                  <a:srgbClr val="0000FF"/>
                </a:solidFill>
                <a:latin typeface="宋体" panose="02010600030101010101" pitchFamily="2" charset="-122"/>
                <a:ea typeface="宋体" panose="02010600030101010101" pitchFamily="2" charset="-122"/>
              </a:rPr>
              <a:t>(</a:t>
            </a:r>
            <a:r>
              <a:rPr lang="zh-CN" altLang="en-US" sz="2000" dirty="0">
                <a:solidFill>
                  <a:srgbClr val="0000FF"/>
                </a:solidFill>
                <a:latin typeface="宋体" panose="02010600030101010101" pitchFamily="2" charset="-122"/>
                <a:ea typeface="宋体" panose="02010600030101010101" pitchFamily="2" charset="-122"/>
              </a:rPr>
              <a:t>操作接口</a:t>
            </a:r>
            <a:r>
              <a:rPr lang="en-US" altLang="zh-CN" sz="2000" dirty="0">
                <a:solidFill>
                  <a:srgbClr val="0000FF"/>
                </a:solidFill>
                <a:latin typeface="宋体" panose="02010600030101010101" pitchFamily="2" charset="-122"/>
                <a:ea typeface="宋体" panose="02010600030101010101" pitchFamily="2" charset="-122"/>
              </a:rPr>
              <a:t>)</a:t>
            </a:r>
            <a:endParaRPr lang="en-US" altLang="zh-CN" sz="2000" dirty="0">
              <a:solidFill>
                <a:srgbClr val="0000FF"/>
              </a:solidFill>
              <a:ea typeface="宋体" panose="02010600030101010101" pitchFamily="2" charset="-122"/>
            </a:endParaRPr>
          </a:p>
        </p:txBody>
      </p:sp>
      <p:sp>
        <p:nvSpPr>
          <p:cNvPr id="80944" name="Line 48"/>
          <p:cNvSpPr>
            <a:spLocks noChangeShapeType="1"/>
          </p:cNvSpPr>
          <p:nvPr/>
        </p:nvSpPr>
        <p:spPr bwMode="auto">
          <a:xfrm>
            <a:off x="6461125" y="3241675"/>
            <a:ext cx="0" cy="422275"/>
          </a:xfrm>
          <a:prstGeom prst="line">
            <a:avLst/>
          </a:prstGeom>
          <a:noFill/>
          <a:ln w="19050">
            <a:solidFill>
              <a:srgbClr val="000000"/>
            </a:solidFill>
            <a:round/>
            <a:tailEnd type="triangle" w="med" len="med"/>
          </a:ln>
        </p:spPr>
        <p:txBody>
          <a:bodyPr/>
          <a:lstStyle/>
          <a:p>
            <a:endParaRPr lang="zh-CN" altLang="en-US"/>
          </a:p>
        </p:txBody>
      </p:sp>
      <p:sp>
        <p:nvSpPr>
          <p:cNvPr id="80945" name="Line 49"/>
          <p:cNvSpPr>
            <a:spLocks noChangeShapeType="1"/>
          </p:cNvSpPr>
          <p:nvPr/>
        </p:nvSpPr>
        <p:spPr bwMode="auto">
          <a:xfrm>
            <a:off x="4630738" y="2187575"/>
            <a:ext cx="1568450" cy="422275"/>
          </a:xfrm>
          <a:prstGeom prst="line">
            <a:avLst/>
          </a:prstGeom>
          <a:noFill/>
          <a:ln w="19050">
            <a:solidFill>
              <a:srgbClr val="000000"/>
            </a:solidFill>
            <a:round/>
            <a:tailEnd type="triangle" w="med" len="med"/>
          </a:ln>
        </p:spPr>
        <p:txBody>
          <a:bodyPr/>
          <a:lstStyle/>
          <a:p>
            <a:endParaRPr lang="zh-CN" altLang="en-US"/>
          </a:p>
        </p:txBody>
      </p:sp>
      <p:sp>
        <p:nvSpPr>
          <p:cNvPr id="7" name="矩形 6"/>
          <p:cNvSpPr/>
          <p:nvPr/>
        </p:nvSpPr>
        <p:spPr>
          <a:xfrm>
            <a:off x="3455099" y="6021288"/>
            <a:ext cx="1620957" cy="523220"/>
          </a:xfrm>
          <a:prstGeom prst="rect">
            <a:avLst/>
          </a:prstGeom>
        </p:spPr>
        <p:txBody>
          <a:bodyPr wrap="none">
            <a:spAutoFit/>
          </a:bodyPr>
          <a:lstStyle/>
          <a:p>
            <a:r>
              <a:rPr lang="zh-CN" altLang="en-US" sz="2800" b="1" dirty="0">
                <a:solidFill>
                  <a:srgbClr val="FF0000"/>
                </a:solidFill>
              </a:rPr>
              <a:t>用户接口</a:t>
            </a:r>
            <a:endParaRPr lang="zh-CN" altLang="en-US" sz="2800" b="1" dirty="0">
              <a:solidFill>
                <a:srgbClr val="FF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0942"/>
                                        </p:tgtEl>
                                        <p:attrNameLst>
                                          <p:attrName>style.visibility</p:attrName>
                                        </p:attrNameLst>
                                      </p:cBhvr>
                                      <p:to>
                                        <p:strVal val="visible"/>
                                      </p:to>
                                    </p:set>
                                    <p:anim calcmode="lin" valueType="num">
                                      <p:cBhvr additive="base">
                                        <p:cTn id="11" dur="500" fill="hold"/>
                                        <p:tgtEl>
                                          <p:spTgt spid="80942"/>
                                        </p:tgtEl>
                                        <p:attrNameLst>
                                          <p:attrName>ppt_x</p:attrName>
                                        </p:attrNameLst>
                                      </p:cBhvr>
                                      <p:tavLst>
                                        <p:tav tm="0">
                                          <p:val>
                                            <p:strVal val="#ppt_x"/>
                                          </p:val>
                                        </p:tav>
                                        <p:tav tm="100000">
                                          <p:val>
                                            <p:strVal val="#ppt_x"/>
                                          </p:val>
                                        </p:tav>
                                      </p:tavLst>
                                    </p:anim>
                                    <p:anim calcmode="lin" valueType="num">
                                      <p:cBhvr additive="base">
                                        <p:cTn id="12" dur="500" fill="hold"/>
                                        <p:tgtEl>
                                          <p:spTgt spid="8094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0945"/>
                                        </p:tgtEl>
                                        <p:attrNameLst>
                                          <p:attrName>style.visibility</p:attrName>
                                        </p:attrNameLst>
                                      </p:cBhvr>
                                      <p:to>
                                        <p:strVal val="visible"/>
                                      </p:to>
                                    </p:set>
                                    <p:anim calcmode="lin" valueType="num">
                                      <p:cBhvr additive="base">
                                        <p:cTn id="15" dur="500" fill="hold"/>
                                        <p:tgtEl>
                                          <p:spTgt spid="80945"/>
                                        </p:tgtEl>
                                        <p:attrNameLst>
                                          <p:attrName>ppt_x</p:attrName>
                                        </p:attrNameLst>
                                      </p:cBhvr>
                                      <p:tavLst>
                                        <p:tav tm="0">
                                          <p:val>
                                            <p:strVal val="#ppt_x"/>
                                          </p:val>
                                        </p:tav>
                                        <p:tav tm="100000">
                                          <p:val>
                                            <p:strVal val="#ppt_x"/>
                                          </p:val>
                                        </p:tav>
                                      </p:tavLst>
                                    </p:anim>
                                    <p:anim calcmode="lin" valueType="num">
                                      <p:cBhvr additive="base">
                                        <p:cTn id="16" dur="500" fill="hold"/>
                                        <p:tgtEl>
                                          <p:spTgt spid="8094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0941"/>
                                        </p:tgtEl>
                                        <p:attrNameLst>
                                          <p:attrName>style.visibility</p:attrName>
                                        </p:attrNameLst>
                                      </p:cBhvr>
                                      <p:to>
                                        <p:strVal val="visible"/>
                                      </p:to>
                                    </p:set>
                                    <p:anim calcmode="lin" valueType="num">
                                      <p:cBhvr additive="base">
                                        <p:cTn id="25" dur="500" fill="hold"/>
                                        <p:tgtEl>
                                          <p:spTgt spid="80941"/>
                                        </p:tgtEl>
                                        <p:attrNameLst>
                                          <p:attrName>ppt_x</p:attrName>
                                        </p:attrNameLst>
                                      </p:cBhvr>
                                      <p:tavLst>
                                        <p:tav tm="0">
                                          <p:val>
                                            <p:strVal val="#ppt_x"/>
                                          </p:val>
                                        </p:tav>
                                        <p:tav tm="100000">
                                          <p:val>
                                            <p:strVal val="#ppt_x"/>
                                          </p:val>
                                        </p:tav>
                                      </p:tavLst>
                                    </p:anim>
                                    <p:anim calcmode="lin" valueType="num">
                                      <p:cBhvr additive="base">
                                        <p:cTn id="26" dur="500" fill="hold"/>
                                        <p:tgtEl>
                                          <p:spTgt spid="8094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0922"/>
                                        </p:tgtEl>
                                        <p:attrNameLst>
                                          <p:attrName>style.visibility</p:attrName>
                                        </p:attrNameLst>
                                      </p:cBhvr>
                                      <p:to>
                                        <p:strVal val="visible"/>
                                      </p:to>
                                    </p:set>
                                    <p:anim calcmode="lin" valueType="num">
                                      <p:cBhvr additive="base">
                                        <p:cTn id="31" dur="500" fill="hold"/>
                                        <p:tgtEl>
                                          <p:spTgt spid="80922"/>
                                        </p:tgtEl>
                                        <p:attrNameLst>
                                          <p:attrName>ppt_x</p:attrName>
                                        </p:attrNameLst>
                                      </p:cBhvr>
                                      <p:tavLst>
                                        <p:tav tm="0">
                                          <p:val>
                                            <p:strVal val="#ppt_x"/>
                                          </p:val>
                                        </p:tav>
                                        <p:tav tm="100000">
                                          <p:val>
                                            <p:strVal val="#ppt_x"/>
                                          </p:val>
                                        </p:tav>
                                      </p:tavLst>
                                    </p:anim>
                                    <p:anim calcmode="lin" valueType="num">
                                      <p:cBhvr additive="base">
                                        <p:cTn id="32" dur="500" fill="hold"/>
                                        <p:tgtEl>
                                          <p:spTgt spid="809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0926"/>
                                        </p:tgtEl>
                                        <p:attrNameLst>
                                          <p:attrName>style.visibility</p:attrName>
                                        </p:attrNameLst>
                                      </p:cBhvr>
                                      <p:to>
                                        <p:strVal val="visible"/>
                                      </p:to>
                                    </p:set>
                                    <p:anim calcmode="lin" valueType="num">
                                      <p:cBhvr additive="base">
                                        <p:cTn id="35" dur="500" fill="hold"/>
                                        <p:tgtEl>
                                          <p:spTgt spid="80926"/>
                                        </p:tgtEl>
                                        <p:attrNameLst>
                                          <p:attrName>ppt_x</p:attrName>
                                        </p:attrNameLst>
                                      </p:cBhvr>
                                      <p:tavLst>
                                        <p:tav tm="0">
                                          <p:val>
                                            <p:strVal val="#ppt_x"/>
                                          </p:val>
                                        </p:tav>
                                        <p:tav tm="100000">
                                          <p:val>
                                            <p:strVal val="#ppt_x"/>
                                          </p:val>
                                        </p:tav>
                                      </p:tavLst>
                                    </p:anim>
                                    <p:anim calcmode="lin" valueType="num">
                                      <p:cBhvr additive="base">
                                        <p:cTn id="36" dur="500" fill="hold"/>
                                        <p:tgtEl>
                                          <p:spTgt spid="809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0944"/>
                                        </p:tgtEl>
                                        <p:attrNameLst>
                                          <p:attrName>style.visibility</p:attrName>
                                        </p:attrNameLst>
                                      </p:cBhvr>
                                      <p:to>
                                        <p:strVal val="visible"/>
                                      </p:to>
                                    </p:set>
                                    <p:anim calcmode="lin" valueType="num">
                                      <p:cBhvr additive="base">
                                        <p:cTn id="45" dur="500" fill="hold"/>
                                        <p:tgtEl>
                                          <p:spTgt spid="80944"/>
                                        </p:tgtEl>
                                        <p:attrNameLst>
                                          <p:attrName>ppt_x</p:attrName>
                                        </p:attrNameLst>
                                      </p:cBhvr>
                                      <p:tavLst>
                                        <p:tav tm="0">
                                          <p:val>
                                            <p:strVal val="#ppt_x"/>
                                          </p:val>
                                        </p:tav>
                                        <p:tav tm="100000">
                                          <p:val>
                                            <p:strVal val="#ppt_x"/>
                                          </p:val>
                                        </p:tav>
                                      </p:tavLst>
                                    </p:anim>
                                    <p:anim calcmode="lin" valueType="num">
                                      <p:cBhvr additive="base">
                                        <p:cTn id="46" dur="500" fill="hold"/>
                                        <p:tgtEl>
                                          <p:spTgt spid="8094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0943"/>
                                        </p:tgtEl>
                                        <p:attrNameLst>
                                          <p:attrName>style.visibility</p:attrName>
                                        </p:attrNameLst>
                                      </p:cBhvr>
                                      <p:to>
                                        <p:strVal val="visible"/>
                                      </p:to>
                                    </p:set>
                                    <p:anim calcmode="lin" valueType="num">
                                      <p:cBhvr additive="base">
                                        <p:cTn id="51" dur="500" fill="hold"/>
                                        <p:tgtEl>
                                          <p:spTgt spid="80943"/>
                                        </p:tgtEl>
                                        <p:attrNameLst>
                                          <p:attrName>ppt_x</p:attrName>
                                        </p:attrNameLst>
                                      </p:cBhvr>
                                      <p:tavLst>
                                        <p:tav tm="0">
                                          <p:val>
                                            <p:strVal val="#ppt_x"/>
                                          </p:val>
                                        </p:tav>
                                        <p:tav tm="100000">
                                          <p:val>
                                            <p:strVal val="#ppt_x"/>
                                          </p:val>
                                        </p:tav>
                                      </p:tavLst>
                                    </p:anim>
                                    <p:anim calcmode="lin" valueType="num">
                                      <p:cBhvr additive="base">
                                        <p:cTn id="52" dur="500" fill="hold"/>
                                        <p:tgtEl>
                                          <p:spTgt spid="8094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0927"/>
                                        </p:tgtEl>
                                        <p:attrNameLst>
                                          <p:attrName>style.visibility</p:attrName>
                                        </p:attrNameLst>
                                      </p:cBhvr>
                                      <p:to>
                                        <p:strVal val="visible"/>
                                      </p:to>
                                    </p:set>
                                    <p:anim calcmode="lin" valueType="num">
                                      <p:cBhvr additive="base">
                                        <p:cTn id="55" dur="500" fill="hold"/>
                                        <p:tgtEl>
                                          <p:spTgt spid="80927"/>
                                        </p:tgtEl>
                                        <p:attrNameLst>
                                          <p:attrName>ppt_x</p:attrName>
                                        </p:attrNameLst>
                                      </p:cBhvr>
                                      <p:tavLst>
                                        <p:tav tm="0">
                                          <p:val>
                                            <p:strVal val="#ppt_x"/>
                                          </p:val>
                                        </p:tav>
                                        <p:tav tm="100000">
                                          <p:val>
                                            <p:strVal val="#ppt_x"/>
                                          </p:val>
                                        </p:tav>
                                      </p:tavLst>
                                    </p:anim>
                                    <p:anim calcmode="lin" valueType="num">
                                      <p:cBhvr additive="base">
                                        <p:cTn id="56" dur="500" fill="hold"/>
                                        <p:tgtEl>
                                          <p:spTgt spid="8092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22" grpId="0" animBg="1"/>
      <p:bldP spid="80926" grpId="0" animBg="1"/>
      <p:bldP spid="80927" grpId="0" animBg="1"/>
      <p:bldP spid="80941" grpId="0" animBg="1"/>
      <p:bldP spid="80942" grpId="0" animBg="1"/>
      <p:bldP spid="80943" grpId="0" animBg="1"/>
      <p:bldP spid="80944" grpId="0" animBg="1"/>
      <p:bldP spid="8094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zh-CN" sz="4800" dirty="0"/>
              <a:t>1.2.2</a:t>
            </a:r>
            <a:r>
              <a:rPr lang="zh-CN" altLang="en-US" sz="4800" dirty="0"/>
              <a:t>程序接口与系统调用</a:t>
            </a:r>
            <a:endParaRPr lang="en-US" altLang="zh-CN" sz="4800" dirty="0" smtClean="0">
              <a:latin typeface="华文新魏" panose="02010800040101010101" pitchFamily="2" charset="-122"/>
              <a:ea typeface="华文新魏" panose="02010800040101010101" pitchFamily="2" charset="-122"/>
            </a:endParaRPr>
          </a:p>
        </p:txBody>
      </p:sp>
      <p:sp>
        <p:nvSpPr>
          <p:cNvPr id="101378" name="Rectangle 3"/>
          <p:cNvSpPr>
            <a:spLocks noGrp="1" noChangeArrowheads="1"/>
          </p:cNvSpPr>
          <p:nvPr>
            <p:ph idx="1"/>
          </p:nvPr>
        </p:nvSpPr>
        <p:spPr/>
        <p:txBody>
          <a:bodyPr/>
          <a:lstStyle/>
          <a:p>
            <a:pPr eaLnBrk="1" hangingPunct="1"/>
            <a:r>
              <a:rPr lang="zh-CN" altLang="en-US" dirty="0" smtClean="0">
                <a:latin typeface="华文新魏" panose="02010800040101010101" pitchFamily="2" charset="-122"/>
              </a:rPr>
              <a:t>内核提供一系列实现预定功能的内核函数，通过</a:t>
            </a:r>
            <a:r>
              <a:rPr lang="zh-CN" altLang="en-US" dirty="0">
                <a:latin typeface="华文新魏" panose="02010800040101010101" pitchFamily="2" charset="-122"/>
              </a:rPr>
              <a:t>一组称为系统调用</a:t>
            </a:r>
            <a:r>
              <a:rPr lang="en-US" altLang="zh-CN" dirty="0">
                <a:latin typeface="华文新魏" panose="02010800040101010101" pitchFamily="2" charset="-122"/>
              </a:rPr>
              <a:t>(system call)</a:t>
            </a:r>
            <a:r>
              <a:rPr lang="zh-CN" altLang="en-US" dirty="0">
                <a:latin typeface="华文新魏" panose="02010800040101010101" pitchFamily="2" charset="-122"/>
              </a:rPr>
              <a:t>的接口呈现给</a:t>
            </a:r>
            <a:r>
              <a:rPr lang="zh-CN" altLang="en-US" dirty="0" smtClean="0">
                <a:latin typeface="华文新魏" panose="02010800040101010101" pitchFamily="2" charset="-122"/>
              </a:rPr>
              <a:t>用户。</a:t>
            </a:r>
            <a:endParaRPr lang="en-US" altLang="zh-CN" dirty="0" smtClean="0">
              <a:latin typeface="华文新魏" panose="02010800040101010101" pitchFamily="2" charset="-122"/>
            </a:endParaRPr>
          </a:p>
          <a:p>
            <a:pPr eaLnBrk="1" hangingPunct="1"/>
            <a:r>
              <a:rPr lang="zh-CN" altLang="en-US" dirty="0" smtClean="0">
                <a:latin typeface="华文新魏" panose="02010800040101010101" pitchFamily="2" charset="-122"/>
              </a:rPr>
              <a:t>系统调用把</a:t>
            </a:r>
            <a:r>
              <a:rPr lang="zh-CN" altLang="en-US" dirty="0" smtClean="0">
                <a:latin typeface="华文新魏" panose="02010800040101010101" pitchFamily="2" charset="-122"/>
                <a:ea typeface="华文新魏" panose="02010800040101010101" pitchFamily="2" charset="-122"/>
              </a:rPr>
              <a:t>应用程序的请求传达给内核，内核调用对应的内核函数完成请求所需处理后，再将处理结果返回给应用程序。</a:t>
            </a:r>
            <a:endParaRPr lang="en-US" altLang="zh-CN"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rPr>
              <a:t>内核的主体是系统调用的集合，可以把内核看做</a:t>
            </a:r>
            <a:r>
              <a:rPr lang="zh-CN" altLang="en-US" dirty="0" smtClean="0">
                <a:latin typeface="华文新魏" panose="02010800040101010101" pitchFamily="2" charset="-122"/>
              </a:rPr>
              <a:t>特殊的公共子程序。</a:t>
            </a:r>
            <a:endParaRPr lang="en-US" altLang="zh-CN" dirty="0" smtClean="0">
              <a:latin typeface="华文新魏" panose="02010800040101010101" pitchFamily="2" charset="-122"/>
            </a:endParaRPr>
          </a:p>
          <a:p>
            <a:pPr eaLnBrk="1" hangingPunct="1"/>
            <a:r>
              <a:rPr lang="zh-CN" altLang="en-US" dirty="0">
                <a:latin typeface="华文新魏" panose="02010800040101010101" pitchFamily="2" charset="-122"/>
              </a:rPr>
              <a:t>系统调用是应用程序获得操作系统服务的唯一</a:t>
            </a:r>
            <a:r>
              <a:rPr lang="zh-CN" altLang="en-US" dirty="0" smtClean="0">
                <a:latin typeface="华文新魏" panose="02010800040101010101" pitchFamily="2" charset="-122"/>
              </a:rPr>
              <a:t>途径。</a:t>
            </a:r>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latin typeface="华文新魏" panose="02010800040101010101" pitchFamily="2" charset="-122"/>
                <a:ea typeface="华文新魏" panose="02010800040101010101" pitchFamily="2" charset="-122"/>
              </a:rPr>
              <a:t>知识要点</a:t>
            </a:r>
            <a:endParaRPr lang="zh-CN" altLang="en-US" sz="48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p:txBody>
          <a:bodyPr/>
          <a:lstStyle/>
          <a:p>
            <a:r>
              <a:rPr lang="zh-CN" altLang="en-US" dirty="0" smtClean="0"/>
              <a:t>掌握</a:t>
            </a:r>
            <a:endParaRPr lang="en-US" altLang="zh-CN" dirty="0" smtClean="0"/>
          </a:p>
          <a:p>
            <a:pPr lvl="1"/>
            <a:r>
              <a:rPr lang="zh-CN" altLang="zh-CN" dirty="0"/>
              <a:t>操作系统</a:t>
            </a:r>
            <a:r>
              <a:rPr lang="zh-CN" altLang="zh-CN" dirty="0" smtClean="0"/>
              <a:t>的定义</a:t>
            </a:r>
            <a:r>
              <a:rPr lang="zh-CN" altLang="zh-CN" dirty="0"/>
              <a:t>、作用、</a:t>
            </a:r>
            <a:r>
              <a:rPr lang="zh-CN" altLang="zh-CN" dirty="0" smtClean="0"/>
              <a:t>功能</a:t>
            </a:r>
            <a:r>
              <a:rPr lang="zh-CN" altLang="en-US" dirty="0" smtClean="0"/>
              <a:t>和</a:t>
            </a:r>
            <a:r>
              <a:rPr lang="zh-CN" altLang="zh-CN" dirty="0" smtClean="0"/>
              <a:t>特征</a:t>
            </a:r>
            <a:endParaRPr lang="en-US" altLang="zh-CN" dirty="0" smtClean="0"/>
          </a:p>
          <a:p>
            <a:pPr lvl="1"/>
            <a:r>
              <a:rPr lang="zh-CN" altLang="en-US" dirty="0" smtClean="0"/>
              <a:t>操作系统</a:t>
            </a:r>
            <a:r>
              <a:rPr lang="zh-CN" altLang="zh-CN" dirty="0" smtClean="0"/>
              <a:t>资源管理</a:t>
            </a:r>
            <a:r>
              <a:rPr lang="zh-CN" altLang="zh-CN" dirty="0"/>
              <a:t>技术：复用、虚拟和</a:t>
            </a:r>
            <a:r>
              <a:rPr lang="zh-CN" altLang="zh-CN" dirty="0" smtClean="0"/>
              <a:t>抽象</a:t>
            </a:r>
            <a:endParaRPr lang="en-US" altLang="zh-CN" dirty="0" smtClean="0"/>
          </a:p>
          <a:p>
            <a:pPr lvl="1"/>
            <a:r>
              <a:rPr lang="zh-CN" altLang="zh-CN" dirty="0" smtClean="0"/>
              <a:t>操作系统三个基本抽象</a:t>
            </a:r>
            <a:r>
              <a:rPr lang="zh-CN" altLang="en-US" dirty="0" smtClean="0"/>
              <a:t>：进程、虚存和文件</a:t>
            </a:r>
            <a:endParaRPr lang="en-US" altLang="zh-CN" dirty="0"/>
          </a:p>
          <a:p>
            <a:pPr lvl="1"/>
            <a:r>
              <a:rPr lang="zh-CN" altLang="zh-CN" dirty="0" smtClean="0"/>
              <a:t>操作系统虚拟机</a:t>
            </a:r>
            <a:endParaRPr lang="en-US" altLang="zh-CN" dirty="0" smtClean="0"/>
          </a:p>
          <a:p>
            <a:pPr lvl="1"/>
            <a:r>
              <a:rPr lang="zh-CN" altLang="zh-CN" dirty="0" smtClean="0"/>
              <a:t>多道程序设计</a:t>
            </a:r>
            <a:r>
              <a:rPr lang="zh-CN" altLang="en-US" dirty="0" smtClean="0"/>
              <a:t>思想</a:t>
            </a:r>
            <a:endParaRPr lang="en-US" altLang="zh-CN" dirty="0" smtClean="0"/>
          </a:p>
          <a:p>
            <a:r>
              <a:rPr lang="zh-CN" altLang="en-US" dirty="0" smtClean="0"/>
              <a:t>了解</a:t>
            </a:r>
            <a:endParaRPr lang="en-US" altLang="zh-CN" dirty="0"/>
          </a:p>
          <a:p>
            <a:pPr lvl="1"/>
            <a:r>
              <a:rPr lang="zh-CN" altLang="zh-CN" dirty="0"/>
              <a:t>操作系统</a:t>
            </a:r>
            <a:r>
              <a:rPr lang="zh-CN" altLang="zh-CN" dirty="0" smtClean="0"/>
              <a:t>的历史、</a:t>
            </a:r>
            <a:r>
              <a:rPr lang="zh-CN" altLang="zh-CN" dirty="0"/>
              <a:t>分类</a:t>
            </a:r>
            <a:r>
              <a:rPr lang="zh-CN" altLang="zh-CN" dirty="0" smtClean="0"/>
              <a:t>、</a:t>
            </a:r>
            <a:r>
              <a:rPr lang="zh-CN" altLang="en-US" dirty="0"/>
              <a:t>常见的操作系统</a:t>
            </a:r>
            <a:endParaRPr lang="zh-CN" altLang="en-US" dirty="0"/>
          </a:p>
          <a:p>
            <a:pPr lvl="1"/>
            <a:r>
              <a:rPr lang="zh-CN" altLang="zh-CN" dirty="0" smtClean="0"/>
              <a:t>操作系统</a:t>
            </a:r>
            <a:r>
              <a:rPr lang="zh-CN" altLang="zh-CN" dirty="0"/>
              <a:t>接口、操作系统</a:t>
            </a:r>
            <a:r>
              <a:rPr lang="zh-CN" altLang="zh-CN" dirty="0" smtClean="0"/>
              <a:t>服务</a:t>
            </a:r>
            <a:endParaRPr lang="en-US" altLang="zh-CN" dirty="0" smtClean="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pPr eaLnBrk="1" hangingPunct="1"/>
            <a:r>
              <a:rPr lang="en-US" altLang="zh-CN" sz="4800" dirty="0" smtClean="0"/>
              <a:t>1.2.2 </a:t>
            </a:r>
            <a:r>
              <a:rPr lang="zh-CN" altLang="en-US" sz="4800" dirty="0" smtClean="0"/>
              <a:t>程序</a:t>
            </a:r>
            <a:r>
              <a:rPr lang="zh-CN" altLang="en-US" sz="4800" dirty="0"/>
              <a:t>接口与系统调用</a:t>
            </a:r>
            <a:endParaRPr lang="en-US" altLang="zh-CN" sz="4800" dirty="0" smtClean="0">
              <a:latin typeface="华文新魏" panose="02010800040101010101" pitchFamily="2" charset="-122"/>
              <a:ea typeface="华文新魏" panose="02010800040101010101" pitchFamily="2" charset="-122"/>
            </a:endParaRPr>
          </a:p>
        </p:txBody>
      </p:sp>
      <p:sp>
        <p:nvSpPr>
          <p:cNvPr id="7171" name="Rectangle 3"/>
          <p:cNvSpPr>
            <a:spLocks noGrp="1" noChangeArrowheads="1"/>
          </p:cNvSpPr>
          <p:nvPr>
            <p:ph idx="1"/>
          </p:nvPr>
        </p:nvSpPr>
        <p:spPr/>
        <p:txBody>
          <a:bodyPr/>
          <a:lstStyle/>
          <a:p>
            <a:pPr eaLnBrk="1" hangingPunct="1"/>
            <a:r>
              <a:rPr lang="zh-CN" altLang="en-US" dirty="0" smtClean="0">
                <a:latin typeface="华文新魏" panose="02010800040101010101" pitchFamily="2" charset="-122"/>
                <a:ea typeface="华文新魏" panose="02010800040101010101" pitchFamily="2" charset="-122"/>
              </a:rPr>
              <a:t>系统调用是一种中介，把用户与硬件隔离开来，应用程序通过系统调用才能请求系统服务和使用系统资源。</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系统调用的作用</a:t>
            </a:r>
            <a:endParaRPr lang="en-US" altLang="zh-CN"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 内核可基于权限和规则对资源访问进行裁决，保证系统的安全性；</a:t>
            </a:r>
            <a:endParaRPr lang="en-US" altLang="zh-CN"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系统调用封装资源抽象，提供一致性接口，避免用户使用资源时可能发生的错误，且使编程方便效率高。</a:t>
            </a:r>
            <a:endParaRPr lang="zh-CN" altLang="en-US"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anim calcmode="lin" valueType="num">
                                      <p:cBhvr additive="base">
                                        <p:cTn id="13" dur="500" fill="hold"/>
                                        <p:tgtEl>
                                          <p:spTgt spid="71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1">
                                            <p:txEl>
                                              <p:pRg st="2" end="2"/>
                                            </p:txEl>
                                          </p:spTgt>
                                        </p:tgtEl>
                                        <p:attrNameLst>
                                          <p:attrName>style.visibility</p:attrName>
                                        </p:attrNameLst>
                                      </p:cBhvr>
                                      <p:to>
                                        <p:strVal val="visible"/>
                                      </p:to>
                                    </p:set>
                                    <p:anim calcmode="lin" valueType="num">
                                      <p:cBhvr additive="base">
                                        <p:cTn id="19"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1">
                                            <p:txEl>
                                              <p:pRg st="3" end="3"/>
                                            </p:txEl>
                                          </p:spTgt>
                                        </p:tgtEl>
                                        <p:attrNameLst>
                                          <p:attrName>style.visibility</p:attrName>
                                        </p:attrNameLst>
                                      </p:cBhvr>
                                      <p:to>
                                        <p:strVal val="visible"/>
                                      </p:to>
                                    </p:set>
                                    <p:anim calcmode="lin" valueType="num">
                                      <p:cBhvr additive="base">
                                        <p:cTn id="25" dur="500" fill="hold"/>
                                        <p:tgtEl>
                                          <p:spTgt spid="71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7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altLang="zh-CN" sz="4800" smtClean="0">
                <a:latin typeface="华文新魏" panose="02010800040101010101" pitchFamily="2" charset="-122"/>
                <a:ea typeface="华文新魏" panose="02010800040101010101" pitchFamily="2" charset="-122"/>
              </a:rPr>
              <a:t>API、</a:t>
            </a:r>
            <a:r>
              <a:rPr lang="zh-CN" altLang="en-US" sz="4800" smtClean="0">
                <a:latin typeface="华文新魏" panose="02010800040101010101" pitchFamily="2" charset="-122"/>
                <a:ea typeface="华文新魏" panose="02010800040101010101" pitchFamily="2" charset="-122"/>
              </a:rPr>
              <a:t>库函数</a:t>
            </a:r>
            <a:r>
              <a:rPr lang="en-US" altLang="zh-CN" sz="4800" smtClean="0">
                <a:latin typeface="华文新魏" panose="02010800040101010101" pitchFamily="2" charset="-122"/>
                <a:ea typeface="华文新魏" panose="02010800040101010101" pitchFamily="2" charset="-122"/>
              </a:rPr>
              <a:t>、</a:t>
            </a:r>
            <a:r>
              <a:rPr lang="zh-CN" altLang="en-US" sz="4800" smtClean="0">
                <a:latin typeface="华文新魏" panose="02010800040101010101" pitchFamily="2" charset="-122"/>
                <a:ea typeface="华文新魏" panose="02010800040101010101" pitchFamily="2" charset="-122"/>
              </a:rPr>
              <a:t>系统调用</a:t>
            </a:r>
            <a:endParaRPr lang="en-US" altLang="zh-CN" sz="4800" smtClean="0">
              <a:latin typeface="华文新魏" panose="02010800040101010101" pitchFamily="2" charset="-122"/>
              <a:ea typeface="华文新魏" panose="02010800040101010101" pitchFamily="2" charset="-122"/>
            </a:endParaRPr>
          </a:p>
        </p:txBody>
      </p:sp>
      <p:sp>
        <p:nvSpPr>
          <p:cNvPr id="103426" name="Rectangle 3"/>
          <p:cNvSpPr>
            <a:spLocks noGrp="1" noChangeArrowheads="1"/>
          </p:cNvSpPr>
          <p:nvPr>
            <p:ph idx="1"/>
          </p:nvPr>
        </p:nvSpPr>
        <p:spPr/>
        <p:txBody>
          <a:bodyPr/>
          <a:lstStyle/>
          <a:p>
            <a:pPr eaLnBrk="1" hangingPunct="1">
              <a:lnSpc>
                <a:spcPct val="90000"/>
              </a:lnSpc>
            </a:pPr>
            <a:r>
              <a:rPr lang="zh-CN" altLang="en-US" sz="3600" dirty="0" smtClean="0">
                <a:latin typeface="华文新魏" panose="02010800040101010101" pitchFamily="2" charset="-122"/>
                <a:ea typeface="华文新魏" panose="02010800040101010101" pitchFamily="2" charset="-122"/>
              </a:rPr>
              <a:t>应用程序能直接使用系统调用吗</a:t>
            </a:r>
            <a:r>
              <a:rPr lang="en-US" altLang="zh-CN" sz="3600" dirty="0" smtClean="0">
                <a:latin typeface="华文新魏" panose="02010800040101010101" pitchFamily="2" charset="-122"/>
                <a:ea typeface="华文新魏" panose="02010800040101010101" pitchFamily="2" charset="-122"/>
              </a:rPr>
              <a:t>?</a:t>
            </a:r>
            <a:endParaRPr lang="en-US" altLang="zh-CN" sz="3600" dirty="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dirty="0" smtClean="0">
                <a:latin typeface="华文新魏" panose="02010800040101010101" pitchFamily="2" charset="-122"/>
              </a:rPr>
              <a:t>接口复杂、使用困难。</a:t>
            </a:r>
            <a:endParaRPr lang="en-US" altLang="zh-CN" dirty="0" smtClean="0">
              <a:latin typeface="华文新魏" panose="02010800040101010101" pitchFamily="2" charset="-122"/>
            </a:endParaRPr>
          </a:p>
          <a:p>
            <a:pPr lvl="1" eaLnBrk="1" hangingPunct="1">
              <a:lnSpc>
                <a:spcPct val="90000"/>
              </a:lnSpc>
            </a:pPr>
            <a:r>
              <a:rPr lang="zh-CN" altLang="en-US" dirty="0" smtClean="0">
                <a:latin typeface="华文新魏" panose="02010800040101010101" pitchFamily="2" charset="-122"/>
                <a:ea typeface="华文新魏" panose="02010800040101010101" pitchFamily="2" charset="-122"/>
              </a:rPr>
              <a:t>应用程序跨平台可移植性受限。</a:t>
            </a:r>
            <a:endParaRPr lang="en-US" altLang="zh-CN" dirty="0" smtClean="0">
              <a:latin typeface="华文新魏" panose="02010800040101010101" pitchFamily="2" charset="-122"/>
              <a:ea typeface="华文新魏" panose="02010800040101010101" pitchFamily="2" charset="-122"/>
            </a:endParaRPr>
          </a:p>
          <a:p>
            <a:pPr eaLnBrk="1" hangingPunct="1">
              <a:lnSpc>
                <a:spcPct val="90000"/>
              </a:lnSpc>
            </a:pPr>
            <a:r>
              <a:rPr lang="en-US" altLang="zh-CN" sz="3600" dirty="0" smtClean="0">
                <a:latin typeface="华文新魏" panose="02010800040101010101" pitchFamily="2" charset="-122"/>
                <a:ea typeface="华文新魏" panose="02010800040101010101" pitchFamily="2" charset="-122"/>
              </a:rPr>
              <a:t>POSIX</a:t>
            </a:r>
            <a:r>
              <a:rPr lang="zh-CN" altLang="en-US" sz="3600" dirty="0" smtClean="0">
                <a:latin typeface="华文新魏" panose="02010800040101010101" pitchFamily="2" charset="-122"/>
                <a:ea typeface="华文新魏" panose="02010800040101010101" pitchFamily="2" charset="-122"/>
              </a:rPr>
              <a:t>标准：规定内核的系统调用接口标准，以支持可移植性。</a:t>
            </a:r>
            <a:endParaRPr lang="zh-CN" altLang="en-US" sz="3600" dirty="0" smtClean="0"/>
          </a:p>
          <a:p>
            <a:pPr eaLnBrk="1" hangingPunct="1">
              <a:lnSpc>
                <a:spcPct val="90000"/>
              </a:lnSpc>
            </a:pPr>
            <a:r>
              <a:rPr lang="en-US" altLang="zh-CN" sz="3600" dirty="0" smtClean="0">
                <a:latin typeface="华文新魏" panose="02010800040101010101" pitchFamily="2" charset="-122"/>
                <a:ea typeface="华文新魏" panose="02010800040101010101" pitchFamily="2" charset="-122"/>
              </a:rPr>
              <a:t>API</a:t>
            </a:r>
            <a:r>
              <a:rPr lang="zh-CN" altLang="en-US" sz="3600" dirty="0" smtClean="0">
                <a:latin typeface="华文新魏" panose="02010800040101010101" pitchFamily="2" charset="-122"/>
                <a:ea typeface="华文新魏" panose="02010800040101010101" pitchFamily="2" charset="-122"/>
              </a:rPr>
              <a:t>和库函数</a:t>
            </a:r>
            <a:endParaRPr lang="zh-CN" altLang="en-US" sz="3600" dirty="0" smtClean="0">
              <a:latin typeface="华文新魏" panose="02010800040101010101" pitchFamily="2" charset="-122"/>
              <a:ea typeface="华文新魏" panose="02010800040101010101" pitchFamily="2" charset="-122"/>
            </a:endParaRPr>
          </a:p>
          <a:p>
            <a:pPr eaLnBrk="1" hangingPunct="1">
              <a:lnSpc>
                <a:spcPct val="90000"/>
              </a:lnSpc>
            </a:pPr>
            <a:r>
              <a:rPr lang="zh-CN" altLang="en-US" sz="3600" dirty="0" smtClean="0">
                <a:latin typeface="华文新魏" panose="02010800040101010101" pitchFamily="2" charset="-122"/>
                <a:ea typeface="华文新魏" panose="02010800040101010101" pitchFamily="2" charset="-122"/>
              </a:rPr>
              <a:t>库函数和系统调用</a:t>
            </a:r>
            <a:endParaRPr lang="zh-CN" altLang="en-US" sz="3600" dirty="0" smtClean="0">
              <a:latin typeface="华文新魏" panose="02010800040101010101" pitchFamily="2" charset="-122"/>
              <a:ea typeface="华文新魏" panose="02010800040101010101" pitchFamily="2" charset="-122"/>
            </a:endParaRPr>
          </a:p>
          <a:p>
            <a:pPr eaLnBrk="1" hangingPunct="1">
              <a:lnSpc>
                <a:spcPct val="90000"/>
              </a:lnSpc>
            </a:pPr>
            <a:endParaRPr lang="en-US" altLang="zh-CN" sz="3600"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p:txBody>
          <a:bodyPr/>
          <a:lstStyle/>
          <a:p>
            <a:pPr eaLnBrk="1" hangingPunct="1"/>
            <a:br>
              <a:rPr lang="en-US" altLang="zh-CN" sz="4000" dirty="0" smtClean="0">
                <a:ea typeface="华文新魏" panose="02010800040101010101" pitchFamily="2" charset="-122"/>
              </a:rPr>
            </a:br>
            <a:r>
              <a:rPr lang="zh-CN" altLang="en-US" sz="4000" dirty="0" smtClean="0">
                <a:ea typeface="华文新魏" panose="02010800040101010101" pitchFamily="2" charset="-122"/>
              </a:rPr>
              <a:t>应用程序、库函数、系统调用的调用关系链</a:t>
            </a:r>
            <a:endParaRPr lang="zh-CN" altLang="en-US" sz="4000" dirty="0" smtClean="0">
              <a:ea typeface="华文新魏" panose="02010800040101010101" pitchFamily="2" charset="-122"/>
            </a:endParaRPr>
          </a:p>
        </p:txBody>
      </p:sp>
      <p:sp>
        <p:nvSpPr>
          <p:cNvPr id="104450" name="Rectangle 3"/>
          <p:cNvSpPr>
            <a:spLocks noGrp="1" noChangeArrowheads="1"/>
          </p:cNvSpPr>
          <p:nvPr>
            <p:ph idx="1"/>
          </p:nvPr>
        </p:nvSpPr>
        <p:spPr/>
        <p:txBody>
          <a:bodyPr/>
          <a:lstStyle/>
          <a:p>
            <a:pPr eaLnBrk="1" hangingPunct="1">
              <a:buFont typeface="Wingdings" panose="05000000000000000000" pitchFamily="2" charset="2"/>
              <a:buNone/>
            </a:pPr>
            <a:endParaRPr lang="en-US" altLang="zh-CN" sz="4000" smtClean="0">
              <a:latin typeface="华文新魏" panose="02010800040101010101" pitchFamily="2" charset="-122"/>
              <a:ea typeface="华文新魏" panose="02010800040101010101" pitchFamily="2" charset="-122"/>
            </a:endParaRPr>
          </a:p>
          <a:p>
            <a:pPr eaLnBrk="1" hangingPunct="1"/>
            <a:endParaRPr lang="en-US" altLang="zh-CN" sz="4000" smtClean="0">
              <a:latin typeface="华文新魏" panose="02010800040101010101" pitchFamily="2" charset="-122"/>
              <a:ea typeface="华文新魏" panose="02010800040101010101" pitchFamily="2" charset="-122"/>
            </a:endParaRPr>
          </a:p>
        </p:txBody>
      </p:sp>
      <p:grpSp>
        <p:nvGrpSpPr>
          <p:cNvPr id="104451" name="Group 22"/>
          <p:cNvGrpSpPr/>
          <p:nvPr/>
        </p:nvGrpSpPr>
        <p:grpSpPr bwMode="auto">
          <a:xfrm>
            <a:off x="1187450" y="2060575"/>
            <a:ext cx="6342063" cy="4608513"/>
            <a:chOff x="748" y="1026"/>
            <a:chExt cx="3995" cy="2903"/>
          </a:xfrm>
        </p:grpSpPr>
        <p:sp>
          <p:nvSpPr>
            <p:cNvPr id="86021" name="Text Box 5"/>
            <p:cNvSpPr txBox="1">
              <a:spLocks noChangeArrowheads="1"/>
            </p:cNvSpPr>
            <p:nvPr/>
          </p:nvSpPr>
          <p:spPr bwMode="auto">
            <a:xfrm>
              <a:off x="2253" y="1026"/>
              <a:ext cx="1291" cy="335"/>
            </a:xfrm>
            <a:prstGeom prst="rect">
              <a:avLst/>
            </a:prstGeom>
            <a:solidFill>
              <a:srgbClr val="FFCC00"/>
            </a:solidFill>
            <a:ln w="9525">
              <a:solidFill>
                <a:srgbClr val="000000"/>
              </a:solidFill>
              <a:miter lim="800000"/>
            </a:ln>
            <a:effectLst>
              <a:outerShdw dist="107763" dir="18900000" algn="ctr" rotWithShape="0">
                <a:srgbClr val="808080"/>
              </a:outerShdw>
            </a:effectLst>
          </p:spPr>
          <p:txBody>
            <a:bodyPr/>
            <a:lstStyle/>
            <a:p>
              <a:pPr algn="just">
                <a:defRPr/>
              </a:pPr>
              <a:r>
                <a:rPr lang="zh-CN" altLang="en-US" sz="1800">
                  <a:solidFill>
                    <a:srgbClr val="0000FF"/>
                  </a:solidFill>
                  <a:latin typeface="华文新魏" panose="02010800040101010101" pitchFamily="2" charset="-122"/>
                  <a:ea typeface="华文新魏" panose="02010800040101010101" pitchFamily="2" charset="-122"/>
                </a:rPr>
                <a:t>调用</a:t>
              </a:r>
              <a:r>
                <a:rPr lang="en-US" altLang="zh-CN" sz="1800">
                  <a:solidFill>
                    <a:srgbClr val="0000FF"/>
                  </a:solidFill>
                  <a:latin typeface="华文新魏" panose="02010800040101010101" pitchFamily="2" charset="-122"/>
                  <a:ea typeface="华文新魏" panose="02010800040101010101" pitchFamily="2" charset="-122"/>
                </a:rPr>
                <a:t>fprintf( )</a:t>
              </a:r>
              <a:endParaRPr lang="en-US" altLang="zh-CN" sz="1800">
                <a:solidFill>
                  <a:srgbClr val="0000FF"/>
                </a:solidFill>
                <a:latin typeface="华文新魏" panose="02010800040101010101" pitchFamily="2" charset="-122"/>
                <a:ea typeface="华文新魏" panose="02010800040101010101" pitchFamily="2" charset="-122"/>
              </a:endParaRPr>
            </a:p>
          </p:txBody>
        </p:sp>
        <p:sp>
          <p:nvSpPr>
            <p:cNvPr id="104453" name="Text Box 6"/>
            <p:cNvSpPr txBox="1">
              <a:spLocks noChangeArrowheads="1"/>
            </p:cNvSpPr>
            <p:nvPr/>
          </p:nvSpPr>
          <p:spPr bwMode="auto">
            <a:xfrm>
              <a:off x="1014" y="1137"/>
              <a:ext cx="959" cy="343"/>
            </a:xfrm>
            <a:prstGeom prst="rect">
              <a:avLst/>
            </a:prstGeom>
            <a:solidFill>
              <a:srgbClr val="FFCC00"/>
            </a:solidFill>
            <a:ln w="9525">
              <a:noFill/>
              <a:miter lim="800000"/>
            </a:ln>
          </p:spPr>
          <p:txBody>
            <a:bodyPr/>
            <a:lstStyle/>
            <a:p>
              <a:pPr algn="just"/>
              <a:r>
                <a:rPr lang="zh-CN" altLang="en-US" sz="2400">
                  <a:solidFill>
                    <a:srgbClr val="0000FF"/>
                  </a:solidFill>
                  <a:latin typeface="华文新魏" panose="02010800040101010101" pitchFamily="2" charset="-122"/>
                  <a:ea typeface="华文新魏" panose="02010800040101010101" pitchFamily="2" charset="-122"/>
                </a:rPr>
                <a:t>应用程序</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104454" name="Text Box 7"/>
            <p:cNvSpPr txBox="1">
              <a:spLocks noChangeArrowheads="1"/>
            </p:cNvSpPr>
            <p:nvPr/>
          </p:nvSpPr>
          <p:spPr bwMode="auto">
            <a:xfrm>
              <a:off x="881" y="2366"/>
              <a:ext cx="820" cy="293"/>
            </a:xfrm>
            <a:prstGeom prst="rect">
              <a:avLst/>
            </a:prstGeom>
            <a:solidFill>
              <a:srgbClr val="FFCC00"/>
            </a:solidFill>
            <a:ln w="9525">
              <a:noFill/>
              <a:miter lim="800000"/>
            </a:ln>
          </p:spPr>
          <p:txBody>
            <a:bodyPr/>
            <a:lstStyle/>
            <a:p>
              <a:pPr algn="just"/>
              <a:r>
                <a:rPr lang="en-US" altLang="zh-CN" sz="2400">
                  <a:solidFill>
                    <a:srgbClr val="0000FF"/>
                  </a:solidFill>
                  <a:latin typeface="华文新魏" panose="02010800040101010101" pitchFamily="2" charset="-122"/>
                  <a:ea typeface="华文新魏" panose="02010800040101010101" pitchFamily="2" charset="-122"/>
                </a:rPr>
                <a:t>C</a:t>
              </a:r>
              <a:r>
                <a:rPr lang="zh-CN" altLang="en-US" sz="2400">
                  <a:solidFill>
                    <a:srgbClr val="0000FF"/>
                  </a:solidFill>
                  <a:latin typeface="华文新魏" panose="02010800040101010101" pitchFamily="2" charset="-122"/>
                  <a:ea typeface="华文新魏" panose="02010800040101010101" pitchFamily="2" charset="-122"/>
                </a:rPr>
                <a:t>函数库</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104455" name="Text Box 8"/>
            <p:cNvSpPr txBox="1">
              <a:spLocks noChangeArrowheads="1"/>
            </p:cNvSpPr>
            <p:nvPr/>
          </p:nvSpPr>
          <p:spPr bwMode="auto">
            <a:xfrm>
              <a:off x="881" y="3370"/>
              <a:ext cx="774" cy="287"/>
            </a:xfrm>
            <a:prstGeom prst="rect">
              <a:avLst/>
            </a:prstGeom>
            <a:solidFill>
              <a:schemeClr val="accent1"/>
            </a:solidFill>
            <a:ln w="9525">
              <a:noFill/>
              <a:miter lim="800000"/>
            </a:ln>
          </p:spPr>
          <p:txBody>
            <a:bodyPr/>
            <a:lstStyle/>
            <a:p>
              <a:pPr algn="just"/>
              <a:r>
                <a:rPr lang="zh-CN" altLang="en-US" sz="2400">
                  <a:solidFill>
                    <a:srgbClr val="0000FF"/>
                  </a:solidFill>
                  <a:latin typeface="华文新魏" panose="02010800040101010101" pitchFamily="2" charset="-122"/>
                  <a:ea typeface="华文新魏" panose="02010800040101010101" pitchFamily="2" charset="-122"/>
                </a:rPr>
                <a:t>内核</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104456" name="Line 9"/>
            <p:cNvSpPr>
              <a:spLocks noChangeShapeType="1"/>
            </p:cNvSpPr>
            <p:nvPr/>
          </p:nvSpPr>
          <p:spPr bwMode="auto">
            <a:xfrm>
              <a:off x="748" y="3035"/>
              <a:ext cx="3995" cy="0"/>
            </a:xfrm>
            <a:prstGeom prst="line">
              <a:avLst/>
            </a:prstGeom>
            <a:noFill/>
            <a:ln w="9525">
              <a:solidFill>
                <a:srgbClr val="000000"/>
              </a:solidFill>
              <a:round/>
            </a:ln>
          </p:spPr>
          <p:txBody>
            <a:bodyPr/>
            <a:lstStyle/>
            <a:p>
              <a:endParaRPr lang="zh-CN" altLang="en-US"/>
            </a:p>
          </p:txBody>
        </p:sp>
        <p:sp>
          <p:nvSpPr>
            <p:cNvPr id="86026" name="AutoShape 10"/>
            <p:cNvSpPr>
              <a:spLocks noChangeArrowheads="1"/>
            </p:cNvSpPr>
            <p:nvPr/>
          </p:nvSpPr>
          <p:spPr bwMode="auto">
            <a:xfrm>
              <a:off x="2080" y="1472"/>
              <a:ext cx="1433" cy="1452"/>
            </a:xfrm>
            <a:prstGeom prst="can">
              <a:avLst>
                <a:gd name="adj" fmla="val 25331"/>
              </a:avLst>
            </a:prstGeom>
            <a:solidFill>
              <a:srgbClr val="FFCC00"/>
            </a:solidFill>
            <a:ln w="9525">
              <a:solidFill>
                <a:srgbClr val="000000"/>
              </a:solidFill>
              <a:round/>
            </a:ln>
            <a:effectLst>
              <a:outerShdw dist="107763" dir="18900000" algn="ctr" rotWithShape="0">
                <a:srgbClr val="808080"/>
              </a:outerShdw>
            </a:effectLst>
          </p:spPr>
          <p:txBody>
            <a:bodyPr/>
            <a:lstStyle/>
            <a:p>
              <a:pPr>
                <a:defRPr/>
              </a:pPr>
              <a:endParaRPr lang="zh-CN" altLang="en-US" sz="2400">
                <a:ea typeface="宋体" panose="02010600030101010101" pitchFamily="2" charset="-122"/>
              </a:endParaRPr>
            </a:p>
          </p:txBody>
        </p:sp>
        <p:sp>
          <p:nvSpPr>
            <p:cNvPr id="86027" name="Text Box 11"/>
            <p:cNvSpPr txBox="1">
              <a:spLocks noChangeArrowheads="1"/>
            </p:cNvSpPr>
            <p:nvPr/>
          </p:nvSpPr>
          <p:spPr bwMode="auto">
            <a:xfrm>
              <a:off x="1813" y="3148"/>
              <a:ext cx="1731" cy="335"/>
            </a:xfrm>
            <a:prstGeom prst="rect">
              <a:avLst/>
            </a:prstGeom>
            <a:solidFill>
              <a:schemeClr val="accent1"/>
            </a:solidFill>
            <a:ln w="9525">
              <a:solidFill>
                <a:srgbClr val="006600"/>
              </a:solidFill>
              <a:miter lim="800000"/>
            </a:ln>
            <a:effectLst>
              <a:outerShdw dist="107763" dir="18900000" algn="ctr" rotWithShape="0">
                <a:srgbClr val="808080"/>
              </a:outerShdw>
            </a:effectLst>
          </p:spPr>
          <p:txBody>
            <a:bodyPr/>
            <a:lstStyle/>
            <a:p>
              <a:pPr algn="just">
                <a:defRPr/>
              </a:pPr>
              <a:r>
                <a:rPr lang="zh-CN" altLang="en-US" sz="2400">
                  <a:solidFill>
                    <a:srgbClr val="0000FF"/>
                  </a:solidFill>
                  <a:latin typeface="华文新魏" panose="02010800040101010101" pitchFamily="2" charset="-122"/>
                  <a:ea typeface="华文新魏" panose="02010800040101010101" pitchFamily="2" charset="-122"/>
                </a:rPr>
                <a:t>系统调用处理程序</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27660" name="Text Box 12"/>
            <p:cNvSpPr txBox="1">
              <a:spLocks noChangeArrowheads="1"/>
            </p:cNvSpPr>
            <p:nvPr/>
          </p:nvSpPr>
          <p:spPr bwMode="auto">
            <a:xfrm>
              <a:off x="2120" y="1919"/>
              <a:ext cx="1304" cy="831"/>
            </a:xfrm>
            <a:prstGeom prst="rect">
              <a:avLst/>
            </a:prstGeom>
            <a:solidFill>
              <a:srgbClr val="FFCC00"/>
            </a:solidFill>
            <a:ln w="9525">
              <a:noFill/>
              <a:miter lim="800000"/>
            </a:ln>
          </p:spPr>
          <p:txBody>
            <a:bodyPr/>
            <a:lstStyle/>
            <a:p>
              <a:pPr algn="just">
                <a:defRPr/>
              </a:pPr>
              <a:r>
                <a:rPr lang="en-US" altLang="zh-CN" sz="2110" dirty="0">
                  <a:solidFill>
                    <a:srgbClr val="0000FF"/>
                  </a:solidFill>
                  <a:latin typeface="华文新魏" panose="02010800040101010101" pitchFamily="2" charset="-122"/>
                  <a:ea typeface="华文新魏" panose="02010800040101010101" pitchFamily="2" charset="-122"/>
                </a:rPr>
                <a:t>C</a:t>
              </a:r>
              <a:r>
                <a:rPr lang="zh-CN" altLang="en-US" sz="2110" dirty="0">
                  <a:solidFill>
                    <a:srgbClr val="0000FF"/>
                  </a:solidFill>
                  <a:latin typeface="华文新魏" panose="02010800040101010101" pitchFamily="2" charset="-122"/>
                  <a:ea typeface="华文新魏" panose="02010800040101010101" pitchFamily="2" charset="-122"/>
                </a:rPr>
                <a:t>库中的</a:t>
              </a:r>
              <a:r>
                <a:rPr lang="en-US" altLang="zh-CN" sz="2110" dirty="0" err="1">
                  <a:solidFill>
                    <a:srgbClr val="0000FF"/>
                  </a:solidFill>
                  <a:latin typeface="华文新魏" panose="02010800040101010101" pitchFamily="2" charset="-122"/>
                  <a:ea typeface="华文新魏" panose="02010800040101010101" pitchFamily="2" charset="-122"/>
                </a:rPr>
                <a:t>fprintf</a:t>
              </a:r>
              <a:r>
                <a:rPr lang="en-US" altLang="zh-CN" sz="2110" dirty="0">
                  <a:solidFill>
                    <a:srgbClr val="0000FF"/>
                  </a:solidFill>
                  <a:latin typeface="华文新魏" panose="02010800040101010101" pitchFamily="2" charset="-122"/>
                  <a:ea typeface="华文新魏" panose="02010800040101010101" pitchFamily="2" charset="-122"/>
                </a:rPr>
                <a:t>( )</a:t>
              </a:r>
              <a:endParaRPr lang="en-US" altLang="zh-CN" sz="2110" dirty="0">
                <a:solidFill>
                  <a:srgbClr val="0000FF"/>
                </a:solidFill>
                <a:latin typeface="华文新魏" panose="02010800040101010101" pitchFamily="2" charset="-122"/>
                <a:ea typeface="华文新魏" panose="02010800040101010101" pitchFamily="2" charset="-122"/>
              </a:endParaRPr>
            </a:p>
            <a:p>
              <a:pPr algn="just">
                <a:defRPr/>
              </a:pPr>
              <a:r>
                <a:rPr lang="zh-CN" altLang="en-US" sz="2110" dirty="0">
                  <a:solidFill>
                    <a:srgbClr val="0000FF"/>
                  </a:solidFill>
                  <a:latin typeface="华文新魏" panose="02010800040101010101" pitchFamily="2" charset="-122"/>
                  <a:ea typeface="华文新魏" panose="02010800040101010101" pitchFamily="2" charset="-122"/>
                </a:rPr>
                <a:t>     封装程序</a:t>
              </a:r>
              <a:endParaRPr lang="zh-CN" altLang="en-US" sz="2110" dirty="0">
                <a:solidFill>
                  <a:srgbClr val="0000FF"/>
                </a:solidFill>
                <a:latin typeface="华文新魏" panose="02010800040101010101" pitchFamily="2" charset="-122"/>
                <a:ea typeface="华文新魏" panose="02010800040101010101" pitchFamily="2" charset="-122"/>
              </a:endParaRPr>
            </a:p>
            <a:p>
              <a:pPr>
                <a:defRPr/>
              </a:pPr>
              <a:endParaRPr lang="en-US" altLang="zh-CN" sz="1800" dirty="0">
                <a:solidFill>
                  <a:srgbClr val="0000FF"/>
                </a:solidFill>
                <a:latin typeface="华文新魏" panose="02010800040101010101" pitchFamily="2" charset="-122"/>
                <a:ea typeface="华文新魏" panose="02010800040101010101" pitchFamily="2" charset="-122"/>
              </a:endParaRPr>
            </a:p>
          </p:txBody>
        </p:sp>
        <p:sp>
          <p:nvSpPr>
            <p:cNvPr id="104460" name="Text Box 13"/>
            <p:cNvSpPr txBox="1">
              <a:spLocks noChangeArrowheads="1"/>
            </p:cNvSpPr>
            <p:nvPr/>
          </p:nvSpPr>
          <p:spPr bwMode="auto">
            <a:xfrm>
              <a:off x="3944" y="2589"/>
              <a:ext cx="799" cy="335"/>
            </a:xfrm>
            <a:prstGeom prst="rect">
              <a:avLst/>
            </a:prstGeom>
            <a:solidFill>
              <a:srgbClr val="FFCC00"/>
            </a:solidFill>
            <a:ln w="9525">
              <a:noFill/>
              <a:miter lim="800000"/>
            </a:ln>
          </p:spPr>
          <p:txBody>
            <a:bodyPr/>
            <a:lstStyle/>
            <a:p>
              <a:pPr algn="just"/>
              <a:r>
                <a:rPr lang="zh-CN" altLang="en-US" sz="2400">
                  <a:solidFill>
                    <a:srgbClr val="0000FF"/>
                  </a:solidFill>
                  <a:latin typeface="华文新魏" panose="02010800040101010101" pitchFamily="2" charset="-122"/>
                  <a:ea typeface="华文新魏" panose="02010800040101010101" pitchFamily="2" charset="-122"/>
                </a:rPr>
                <a:t>用户态</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104461" name="Text Box 14"/>
            <p:cNvSpPr txBox="1">
              <a:spLocks noChangeArrowheads="1"/>
            </p:cNvSpPr>
            <p:nvPr/>
          </p:nvSpPr>
          <p:spPr bwMode="auto">
            <a:xfrm>
              <a:off x="3944" y="3148"/>
              <a:ext cx="799" cy="335"/>
            </a:xfrm>
            <a:prstGeom prst="rect">
              <a:avLst/>
            </a:prstGeom>
            <a:solidFill>
              <a:schemeClr val="accent1"/>
            </a:solidFill>
            <a:ln w="9525">
              <a:noFill/>
              <a:miter lim="800000"/>
            </a:ln>
          </p:spPr>
          <p:txBody>
            <a:bodyPr/>
            <a:lstStyle/>
            <a:p>
              <a:pPr algn="just"/>
              <a:r>
                <a:rPr lang="zh-CN" altLang="en-US" sz="2400">
                  <a:solidFill>
                    <a:srgbClr val="0000FF"/>
                  </a:solidFill>
                  <a:latin typeface="华文新魏" panose="02010800040101010101" pitchFamily="2" charset="-122"/>
                  <a:ea typeface="华文新魏" panose="02010800040101010101" pitchFamily="2" charset="-122"/>
                </a:rPr>
                <a:t>核心态</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104462" name="AutoShape 15"/>
            <p:cNvSpPr>
              <a:spLocks noChangeArrowheads="1"/>
            </p:cNvSpPr>
            <p:nvPr/>
          </p:nvSpPr>
          <p:spPr bwMode="auto">
            <a:xfrm>
              <a:off x="3544" y="1026"/>
              <a:ext cx="267" cy="1005"/>
            </a:xfrm>
            <a:prstGeom prst="curvedLeftArrow">
              <a:avLst>
                <a:gd name="adj1" fmla="val 106265"/>
                <a:gd name="adj2" fmla="val 181545"/>
                <a:gd name="adj3" fmla="val 33333"/>
              </a:avLst>
            </a:prstGeom>
            <a:solidFill>
              <a:srgbClr val="CCFF66"/>
            </a:solidFill>
            <a:ln w="9525">
              <a:solidFill>
                <a:srgbClr val="000000"/>
              </a:solidFill>
              <a:miter lim="800000"/>
            </a:ln>
          </p:spPr>
          <p:txBody>
            <a:bodyPr/>
            <a:lstStyle/>
            <a:p>
              <a:endParaRPr lang="zh-CN" altLang="en-US" sz="2400"/>
            </a:p>
          </p:txBody>
        </p:sp>
        <p:sp>
          <p:nvSpPr>
            <p:cNvPr id="104463" name="AutoShape 16"/>
            <p:cNvSpPr>
              <a:spLocks noChangeArrowheads="1"/>
            </p:cNvSpPr>
            <p:nvPr/>
          </p:nvSpPr>
          <p:spPr bwMode="auto">
            <a:xfrm>
              <a:off x="3544" y="1919"/>
              <a:ext cx="134" cy="670"/>
            </a:xfrm>
            <a:prstGeom prst="curvedLeftArrow">
              <a:avLst>
                <a:gd name="adj1" fmla="val 100000"/>
                <a:gd name="adj2" fmla="val 200000"/>
                <a:gd name="adj3" fmla="val 33333"/>
              </a:avLst>
            </a:prstGeom>
            <a:solidFill>
              <a:srgbClr val="CCFF66"/>
            </a:solidFill>
            <a:ln w="9525">
              <a:solidFill>
                <a:srgbClr val="000000"/>
              </a:solidFill>
              <a:miter lim="800000"/>
            </a:ln>
          </p:spPr>
          <p:txBody>
            <a:bodyPr/>
            <a:lstStyle/>
            <a:p>
              <a:endParaRPr lang="zh-CN" altLang="en-US" sz="2400"/>
            </a:p>
          </p:txBody>
        </p:sp>
        <p:sp>
          <p:nvSpPr>
            <p:cNvPr id="104464" name="AutoShape 17"/>
            <p:cNvSpPr>
              <a:spLocks noChangeArrowheads="1"/>
            </p:cNvSpPr>
            <p:nvPr/>
          </p:nvSpPr>
          <p:spPr bwMode="auto">
            <a:xfrm>
              <a:off x="3544" y="2589"/>
              <a:ext cx="134" cy="781"/>
            </a:xfrm>
            <a:prstGeom prst="curvedLeftArrow">
              <a:avLst>
                <a:gd name="adj1" fmla="val 116567"/>
                <a:gd name="adj2" fmla="val 233134"/>
                <a:gd name="adj3" fmla="val 33333"/>
              </a:avLst>
            </a:prstGeom>
            <a:solidFill>
              <a:srgbClr val="CCFF66"/>
            </a:solidFill>
            <a:ln w="9525">
              <a:solidFill>
                <a:srgbClr val="000000"/>
              </a:solidFill>
              <a:miter lim="800000"/>
            </a:ln>
          </p:spPr>
          <p:txBody>
            <a:bodyPr/>
            <a:lstStyle/>
            <a:p>
              <a:endParaRPr lang="zh-CN" altLang="en-US" sz="2400"/>
            </a:p>
          </p:txBody>
        </p:sp>
        <p:sp>
          <p:nvSpPr>
            <p:cNvPr id="86035" name="Text Box 19"/>
            <p:cNvSpPr txBox="1">
              <a:spLocks noChangeArrowheads="1"/>
            </p:cNvSpPr>
            <p:nvPr/>
          </p:nvSpPr>
          <p:spPr bwMode="auto">
            <a:xfrm>
              <a:off x="1813" y="3594"/>
              <a:ext cx="1721" cy="335"/>
            </a:xfrm>
            <a:prstGeom prst="rect">
              <a:avLst/>
            </a:prstGeom>
            <a:solidFill>
              <a:schemeClr val="accent1"/>
            </a:solidFill>
            <a:ln w="9525">
              <a:solidFill>
                <a:srgbClr val="000000"/>
              </a:solidFill>
              <a:miter lim="800000"/>
            </a:ln>
            <a:effectLst>
              <a:outerShdw dist="107763" dir="18900000" algn="ctr" rotWithShape="0">
                <a:srgbClr val="808080"/>
              </a:outerShdw>
            </a:effectLst>
          </p:spPr>
          <p:txBody>
            <a:bodyPr/>
            <a:lstStyle/>
            <a:p>
              <a:pPr algn="just">
                <a:defRPr/>
              </a:pPr>
              <a:r>
                <a:rPr lang="en-US" altLang="zh-CN" sz="1800">
                  <a:solidFill>
                    <a:srgbClr val="0000FF"/>
                  </a:solidFill>
                  <a:latin typeface="华文新魏" panose="02010800040101010101" pitchFamily="2" charset="-122"/>
                  <a:ea typeface="华文新魏" panose="02010800040101010101" pitchFamily="2" charset="-122"/>
                </a:rPr>
                <a:t>sys_write( )</a:t>
              </a:r>
              <a:r>
                <a:rPr lang="zh-CN" altLang="en-US" sz="1800">
                  <a:solidFill>
                    <a:srgbClr val="0000FF"/>
                  </a:solidFill>
                  <a:latin typeface="华文新魏" panose="02010800040101010101" pitchFamily="2" charset="-122"/>
                  <a:ea typeface="华文新魏" panose="02010800040101010101" pitchFamily="2" charset="-122"/>
                </a:rPr>
                <a:t>内核函数</a:t>
              </a:r>
              <a:endParaRPr lang="zh-CN" altLang="en-US" sz="1800">
                <a:solidFill>
                  <a:srgbClr val="0000FF"/>
                </a:solidFill>
                <a:latin typeface="华文新魏" panose="02010800040101010101" pitchFamily="2" charset="-122"/>
                <a:ea typeface="华文新魏" panose="02010800040101010101" pitchFamily="2" charset="-122"/>
              </a:endParaRPr>
            </a:p>
          </p:txBody>
        </p:sp>
        <p:sp>
          <p:nvSpPr>
            <p:cNvPr id="104466" name="AutoShape 20"/>
            <p:cNvSpPr>
              <a:spLocks noChangeArrowheads="1"/>
            </p:cNvSpPr>
            <p:nvPr/>
          </p:nvSpPr>
          <p:spPr bwMode="auto">
            <a:xfrm>
              <a:off x="3524" y="3370"/>
              <a:ext cx="287" cy="559"/>
            </a:xfrm>
            <a:prstGeom prst="curvedLeftArrow">
              <a:avLst>
                <a:gd name="adj1" fmla="val 38955"/>
                <a:gd name="adj2" fmla="val 77909"/>
                <a:gd name="adj3" fmla="val 33333"/>
              </a:avLst>
            </a:prstGeom>
            <a:solidFill>
              <a:srgbClr val="CCFF66"/>
            </a:solidFill>
            <a:ln w="9525">
              <a:solidFill>
                <a:srgbClr val="000000"/>
              </a:solidFill>
              <a:miter lim="800000"/>
            </a:ln>
          </p:spPr>
          <p:txBody>
            <a:bodyPr/>
            <a:lstStyle/>
            <a:p>
              <a:endParaRPr lang="zh-CN" altLang="en-US" sz="2400"/>
            </a:p>
          </p:txBody>
        </p:sp>
      </p:grpSp>
    </p:spTree>
  </p:cSld>
  <p:clrMapOvr>
    <a:masterClrMapping/>
  </p:clrMapOvr>
  <p:transition>
    <p:zoom dir="in"/>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a:xfrm>
            <a:off x="179388" y="533400"/>
            <a:ext cx="8964612" cy="1219200"/>
          </a:xfrm>
        </p:spPr>
        <p:txBody>
          <a:bodyPr/>
          <a:lstStyle/>
          <a:p>
            <a:pPr eaLnBrk="1" hangingPunct="1"/>
            <a:r>
              <a:rPr kumimoji="0" lang="en-US" altLang="zh-CN" sz="4000" noProof="1" smtClean="0">
                <a:latin typeface="华文新魏" panose="02010800040101010101" pitchFamily="2" charset="-122"/>
                <a:ea typeface="华文新魏" panose="02010800040101010101" pitchFamily="2" charset="-122"/>
              </a:rPr>
              <a:t>Linux</a:t>
            </a:r>
            <a:r>
              <a:rPr kumimoji="0" lang="zh-CN" altLang="en-US" sz="4000" smtClean="0">
                <a:latin typeface="华文新魏" panose="02010800040101010101" pitchFamily="2" charset="-122"/>
                <a:ea typeface="华文新魏" panose="02010800040101010101" pitchFamily="2" charset="-122"/>
              </a:rPr>
              <a:t>系统程序、库函数、系统调用分层关系</a:t>
            </a:r>
            <a:br>
              <a:rPr kumimoji="0" lang="zh-CN" altLang="en-US" sz="3600" smtClean="0"/>
            </a:br>
            <a:endParaRPr kumimoji="0" lang="zh-CN" altLang="en-US" sz="3600" smtClean="0"/>
          </a:p>
        </p:txBody>
      </p:sp>
      <p:sp>
        <p:nvSpPr>
          <p:cNvPr id="105474" name="Rectangle 3"/>
          <p:cNvSpPr>
            <a:spLocks noGrp="1" noChangeArrowheads="1"/>
          </p:cNvSpPr>
          <p:nvPr>
            <p:ph type="body" idx="4294967295"/>
          </p:nvPr>
        </p:nvSpPr>
        <p:spPr>
          <a:xfrm>
            <a:off x="0" y="1628775"/>
            <a:ext cx="7772400" cy="4467225"/>
          </a:xfrm>
        </p:spPr>
        <p:txBody>
          <a:bodyPr/>
          <a:lstStyle/>
          <a:p>
            <a:pPr eaLnBrk="1" hangingPunct="1">
              <a:buFont typeface="Wingdings" panose="05000000000000000000" pitchFamily="2" charset="2"/>
              <a:buNone/>
            </a:pPr>
            <a:r>
              <a:rPr lang="en-US" altLang="zh-CN" smtClean="0"/>
              <a:t> </a:t>
            </a:r>
            <a:endParaRPr lang="en-US" altLang="zh-CN" smtClean="0"/>
          </a:p>
        </p:txBody>
      </p:sp>
      <p:grpSp>
        <p:nvGrpSpPr>
          <p:cNvPr id="105475" name="Group 26"/>
          <p:cNvGrpSpPr/>
          <p:nvPr/>
        </p:nvGrpSpPr>
        <p:grpSpPr bwMode="auto">
          <a:xfrm>
            <a:off x="755650" y="1447800"/>
            <a:ext cx="7632700" cy="5005388"/>
            <a:chOff x="624" y="912"/>
            <a:chExt cx="4469" cy="3072"/>
          </a:xfrm>
        </p:grpSpPr>
        <p:sp>
          <p:nvSpPr>
            <p:cNvPr id="72712" name="Text Box 8"/>
            <p:cNvSpPr txBox="1">
              <a:spLocks noChangeArrowheads="1"/>
            </p:cNvSpPr>
            <p:nvPr/>
          </p:nvSpPr>
          <p:spPr bwMode="auto">
            <a:xfrm>
              <a:off x="2123" y="1219"/>
              <a:ext cx="823" cy="306"/>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en-US" altLang="zh-CN" sz="1000" dirty="0">
                  <a:solidFill>
                    <a:srgbClr val="0000FF"/>
                  </a:solidFill>
                  <a:latin typeface="华文新魏" panose="02010800040101010101" pitchFamily="2" charset="-122"/>
                  <a:ea typeface="华文新魏" panose="02010800040101010101" pitchFamily="2" charset="-122"/>
                </a:rPr>
                <a:t>             </a:t>
              </a:r>
              <a:r>
                <a:rPr kumimoji="0" lang="zh-CN" altLang="en-US" sz="1800" dirty="0">
                  <a:solidFill>
                    <a:srgbClr val="0000FF"/>
                  </a:solidFill>
                  <a:latin typeface="华文新魏" panose="02010800040101010101" pitchFamily="2" charset="-122"/>
                  <a:ea typeface="华文新魏" panose="02010800040101010101" pitchFamily="2" charset="-122"/>
                </a:rPr>
                <a:t>用户</a:t>
              </a:r>
              <a:endParaRPr kumimoji="0" lang="zh-CN" altLang="en-US" sz="1800" dirty="0">
                <a:solidFill>
                  <a:srgbClr val="0000FF"/>
                </a:solidFill>
                <a:latin typeface="华文新魏" panose="02010800040101010101" pitchFamily="2" charset="-122"/>
                <a:ea typeface="华文新魏" panose="02010800040101010101" pitchFamily="2" charset="-122"/>
              </a:endParaRPr>
            </a:p>
          </p:txBody>
        </p:sp>
        <p:sp>
          <p:nvSpPr>
            <p:cNvPr id="72709" name="Text Box 5"/>
            <p:cNvSpPr txBox="1">
              <a:spLocks noChangeArrowheads="1"/>
            </p:cNvSpPr>
            <p:nvPr/>
          </p:nvSpPr>
          <p:spPr bwMode="auto">
            <a:xfrm>
              <a:off x="1200" y="2791"/>
              <a:ext cx="3118" cy="588"/>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en-US" altLang="zh-CN" sz="1000" dirty="0">
                  <a:solidFill>
                    <a:srgbClr val="0000FF"/>
                  </a:solidFill>
                  <a:latin typeface="华文新魏" panose="02010800040101010101" pitchFamily="2" charset="-122"/>
                  <a:ea typeface="华文新魏" panose="02010800040101010101" pitchFamily="2" charset="-122"/>
                </a:rPr>
                <a:t>                                                           </a:t>
              </a:r>
              <a:r>
                <a:rPr kumimoji="0" lang="zh-CN" altLang="en-US" sz="1800" dirty="0">
                  <a:solidFill>
                    <a:srgbClr val="0000FF"/>
                  </a:solidFill>
                  <a:latin typeface="华文新魏" panose="02010800040101010101" pitchFamily="2" charset="-122"/>
                  <a:ea typeface="华文新魏" panose="02010800040101010101" pitchFamily="2" charset="-122"/>
                </a:rPr>
                <a:t>操作系统</a:t>
              </a:r>
              <a:endParaRPr kumimoji="0" lang="zh-CN" altLang="en-US" sz="1800" dirty="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en-US" altLang="zh-CN" sz="1800" dirty="0">
                  <a:solidFill>
                    <a:srgbClr val="0000FF"/>
                  </a:solidFill>
                  <a:latin typeface="华文新魏" panose="02010800040101010101" pitchFamily="2" charset="-122"/>
                  <a:ea typeface="华文新魏" panose="02010800040101010101" pitchFamily="2" charset="-122"/>
                </a:rPr>
                <a:t>(</a:t>
              </a:r>
              <a:r>
                <a:rPr kumimoji="0" lang="zh-CN" altLang="en-US" sz="1800" dirty="0">
                  <a:solidFill>
                    <a:srgbClr val="0000FF"/>
                  </a:solidFill>
                  <a:latin typeface="华文新魏" panose="02010800040101010101" pitchFamily="2" charset="-122"/>
                  <a:ea typeface="华文新魏" panose="02010800040101010101" pitchFamily="2" charset="-122"/>
                </a:rPr>
                <a:t>进程管理、存储管理、文件管理、设备管理等</a:t>
              </a:r>
              <a:r>
                <a:rPr kumimoji="0" lang="en-US" altLang="zh-CN" sz="1800" dirty="0">
                  <a:solidFill>
                    <a:srgbClr val="0000FF"/>
                  </a:solidFill>
                  <a:latin typeface="华文新魏" panose="02010800040101010101" pitchFamily="2" charset="-122"/>
                  <a:ea typeface="华文新魏" panose="02010800040101010101" pitchFamily="2" charset="-122"/>
                </a:rPr>
                <a:t>)</a:t>
              </a:r>
              <a:endParaRPr kumimoji="0" lang="en-US" altLang="zh-CN" sz="1800" dirty="0">
                <a:solidFill>
                  <a:srgbClr val="0000FF"/>
                </a:solidFill>
                <a:latin typeface="华文新魏" panose="02010800040101010101" pitchFamily="2" charset="-122"/>
                <a:ea typeface="华文新魏" panose="02010800040101010101" pitchFamily="2" charset="-122"/>
              </a:endParaRPr>
            </a:p>
          </p:txBody>
        </p:sp>
        <p:sp>
          <p:nvSpPr>
            <p:cNvPr id="72710" name="Text Box 6"/>
            <p:cNvSpPr txBox="1">
              <a:spLocks noChangeArrowheads="1"/>
            </p:cNvSpPr>
            <p:nvPr/>
          </p:nvSpPr>
          <p:spPr bwMode="auto">
            <a:xfrm>
              <a:off x="1392" y="2124"/>
              <a:ext cx="2592" cy="613"/>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en-US" altLang="zh-CN" sz="1000" dirty="0">
                  <a:solidFill>
                    <a:srgbClr val="0000FF"/>
                  </a:solidFill>
                  <a:latin typeface="华文新魏" panose="02010800040101010101" pitchFamily="2" charset="-122"/>
                  <a:ea typeface="华文新魏" panose="02010800040101010101" pitchFamily="2" charset="-122"/>
                </a:rPr>
                <a:t>                                              </a:t>
              </a:r>
              <a:r>
                <a:rPr kumimoji="0" lang="zh-CN" altLang="en-US" sz="1800" dirty="0">
                  <a:solidFill>
                    <a:srgbClr val="0000FF"/>
                  </a:solidFill>
                  <a:latin typeface="华文新魏" panose="02010800040101010101" pitchFamily="2" charset="-122"/>
                  <a:ea typeface="华文新魏" panose="02010800040101010101" pitchFamily="2" charset="-122"/>
                </a:rPr>
                <a:t>标准库函数</a:t>
              </a:r>
              <a:endParaRPr kumimoji="0" lang="zh-CN" altLang="en-US" sz="1800" dirty="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en-US" altLang="zh-CN" sz="1800" dirty="0">
                  <a:solidFill>
                    <a:srgbClr val="0000FF"/>
                  </a:solidFill>
                  <a:latin typeface="华文新魏" panose="02010800040101010101" pitchFamily="2" charset="-122"/>
                  <a:ea typeface="华文新魏" panose="02010800040101010101" pitchFamily="2" charset="-122"/>
                </a:rPr>
                <a:t>(</a:t>
              </a:r>
              <a:r>
                <a:rPr kumimoji="0" lang="zh-CN" altLang="en-US" sz="1800" dirty="0">
                  <a:solidFill>
                    <a:srgbClr val="0000FF"/>
                  </a:solidFill>
                  <a:latin typeface="华文新魏" panose="02010800040101010101" pitchFamily="2" charset="-122"/>
                  <a:ea typeface="华文新魏" panose="02010800040101010101" pitchFamily="2" charset="-122"/>
                </a:rPr>
                <a:t>打开、关闭、读、写、创建、撤销等</a:t>
              </a:r>
              <a:r>
                <a:rPr kumimoji="0" lang="en-US" altLang="zh-CN" sz="1800" dirty="0">
                  <a:solidFill>
                    <a:srgbClr val="0000FF"/>
                  </a:solidFill>
                  <a:latin typeface="华文新魏" panose="02010800040101010101" pitchFamily="2" charset="-122"/>
                  <a:ea typeface="华文新魏" panose="02010800040101010101" pitchFamily="2" charset="-122"/>
                </a:rPr>
                <a:t>)</a:t>
              </a:r>
              <a:endParaRPr kumimoji="0" lang="en-US" altLang="zh-CN" sz="1800" dirty="0">
                <a:solidFill>
                  <a:srgbClr val="0000FF"/>
                </a:solidFill>
                <a:latin typeface="华文新魏" panose="02010800040101010101" pitchFamily="2" charset="-122"/>
                <a:ea typeface="华文新魏" panose="02010800040101010101" pitchFamily="2" charset="-122"/>
              </a:endParaRPr>
            </a:p>
          </p:txBody>
        </p:sp>
        <p:sp>
          <p:nvSpPr>
            <p:cNvPr id="72711" name="Text Box 7"/>
            <p:cNvSpPr txBox="1">
              <a:spLocks noChangeArrowheads="1"/>
            </p:cNvSpPr>
            <p:nvPr/>
          </p:nvSpPr>
          <p:spPr bwMode="auto">
            <a:xfrm>
              <a:off x="1680" y="1553"/>
              <a:ext cx="2016" cy="511"/>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en-US" altLang="zh-CN" sz="1000" dirty="0">
                  <a:solidFill>
                    <a:srgbClr val="0000FF"/>
                  </a:solidFill>
                  <a:latin typeface="华文新魏" panose="02010800040101010101" pitchFamily="2" charset="-122"/>
                  <a:ea typeface="华文新魏" panose="02010800040101010101" pitchFamily="2" charset="-122"/>
                </a:rPr>
                <a:t>                </a:t>
              </a:r>
              <a:r>
                <a:rPr kumimoji="0" lang="zh-CN" altLang="en-US" sz="1800" dirty="0">
                  <a:solidFill>
                    <a:srgbClr val="0000FF"/>
                  </a:solidFill>
                  <a:latin typeface="华文新魏" panose="02010800040101010101" pitchFamily="2" charset="-122"/>
                  <a:ea typeface="华文新魏" panose="02010800040101010101" pitchFamily="2" charset="-122"/>
                </a:rPr>
                <a:t>   系统程序</a:t>
              </a:r>
              <a:r>
                <a:rPr kumimoji="0" lang="en-US" altLang="zh-CN" sz="1800" dirty="0">
                  <a:solidFill>
                    <a:srgbClr val="0000FF"/>
                  </a:solidFill>
                  <a:latin typeface="华文新魏" panose="02010800040101010101" pitchFamily="2" charset="-122"/>
                  <a:ea typeface="华文新魏" panose="02010800040101010101" pitchFamily="2" charset="-122"/>
                </a:rPr>
                <a:t>(</a:t>
              </a:r>
              <a:r>
                <a:rPr kumimoji="0" lang="zh-CN" altLang="en-US" sz="1800" dirty="0">
                  <a:solidFill>
                    <a:srgbClr val="0000FF"/>
                  </a:solidFill>
                  <a:latin typeface="华文新魏" panose="02010800040101010101" pitchFamily="2" charset="-122"/>
                  <a:ea typeface="华文新魏" panose="02010800040101010101" pitchFamily="2" charset="-122"/>
                </a:rPr>
                <a:t>实用程序</a:t>
              </a:r>
              <a:r>
                <a:rPr kumimoji="0" lang="en-US" altLang="zh-CN" sz="1800" dirty="0">
                  <a:solidFill>
                    <a:srgbClr val="0000FF"/>
                  </a:solidFill>
                  <a:latin typeface="华文新魏" panose="02010800040101010101" pitchFamily="2" charset="-122"/>
                  <a:ea typeface="华文新魏" panose="02010800040101010101" pitchFamily="2" charset="-122"/>
                </a:rPr>
                <a:t>)</a:t>
              </a:r>
              <a:endParaRPr kumimoji="0" lang="en-US" altLang="zh-CN" sz="1800" dirty="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en-US" altLang="zh-CN" sz="1800" dirty="0">
                  <a:solidFill>
                    <a:srgbClr val="0000FF"/>
                  </a:solidFill>
                  <a:latin typeface="华文新魏" panose="02010800040101010101" pitchFamily="2" charset="-122"/>
                  <a:ea typeface="华文新魏" panose="02010800040101010101" pitchFamily="2" charset="-122"/>
                </a:rPr>
                <a:t>(</a:t>
              </a:r>
              <a:r>
                <a:rPr kumimoji="0" lang="zh-CN" altLang="en-US" sz="1800" dirty="0">
                  <a:solidFill>
                    <a:srgbClr val="0000FF"/>
                  </a:solidFill>
                  <a:latin typeface="华文新魏" panose="02010800040101010101" pitchFamily="2" charset="-122"/>
                  <a:ea typeface="华文新魏" panose="02010800040101010101" pitchFamily="2" charset="-122"/>
                </a:rPr>
                <a:t>汇编、编译、编辑、</a:t>
              </a:r>
              <a:r>
                <a:rPr kumimoji="0" lang="en-US" altLang="zh-CN" sz="1800" dirty="0">
                  <a:solidFill>
                    <a:srgbClr val="0000FF"/>
                  </a:solidFill>
                  <a:latin typeface="华文新魏" panose="02010800040101010101" pitchFamily="2" charset="-122"/>
                  <a:ea typeface="华文新魏" panose="02010800040101010101" pitchFamily="2" charset="-122"/>
                </a:rPr>
                <a:t>Shell</a:t>
              </a:r>
              <a:r>
                <a:rPr kumimoji="0" lang="zh-CN" altLang="en-US" sz="1800" dirty="0">
                  <a:solidFill>
                    <a:srgbClr val="0000FF"/>
                  </a:solidFill>
                  <a:latin typeface="华文新魏" panose="02010800040101010101" pitchFamily="2" charset="-122"/>
                  <a:ea typeface="华文新魏" panose="02010800040101010101" pitchFamily="2" charset="-122"/>
                </a:rPr>
                <a:t>等</a:t>
              </a:r>
              <a:r>
                <a:rPr kumimoji="0" lang="en-US" altLang="zh-CN" sz="1800" dirty="0">
                  <a:solidFill>
                    <a:srgbClr val="0000FF"/>
                  </a:solidFill>
                  <a:latin typeface="华文新魏" panose="02010800040101010101" pitchFamily="2" charset="-122"/>
                  <a:ea typeface="华文新魏" panose="02010800040101010101" pitchFamily="2" charset="-122"/>
                </a:rPr>
                <a:t>)</a:t>
              </a:r>
              <a:endParaRPr kumimoji="0" lang="en-US" altLang="zh-CN" sz="1800" dirty="0">
                <a:solidFill>
                  <a:srgbClr val="0000FF"/>
                </a:solidFill>
                <a:latin typeface="华文新魏" panose="02010800040101010101" pitchFamily="2" charset="-122"/>
                <a:ea typeface="华文新魏" panose="02010800040101010101" pitchFamily="2" charset="-122"/>
              </a:endParaRPr>
            </a:p>
          </p:txBody>
        </p:sp>
        <p:sp>
          <p:nvSpPr>
            <p:cNvPr id="72714" name="Text Box 10"/>
            <p:cNvSpPr txBox="1">
              <a:spLocks noChangeArrowheads="1"/>
            </p:cNvSpPr>
            <p:nvPr/>
          </p:nvSpPr>
          <p:spPr bwMode="auto">
            <a:xfrm>
              <a:off x="3093" y="912"/>
              <a:ext cx="706" cy="306"/>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zh-CN" altLang="en-US" sz="1800">
                  <a:solidFill>
                    <a:srgbClr val="0000FF"/>
                  </a:solidFill>
                  <a:latin typeface="华文新魏" panose="02010800040101010101" pitchFamily="2" charset="-122"/>
                  <a:ea typeface="华文新魏" panose="02010800040101010101" pitchFamily="2" charset="-122"/>
                </a:rPr>
                <a:t>用户接口</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72715" name="Text Box 11"/>
            <p:cNvSpPr txBox="1">
              <a:spLocks noChangeArrowheads="1"/>
            </p:cNvSpPr>
            <p:nvPr/>
          </p:nvSpPr>
          <p:spPr bwMode="auto">
            <a:xfrm>
              <a:off x="3917" y="1320"/>
              <a:ext cx="639" cy="344"/>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zh-CN" altLang="en-US" sz="1800">
                  <a:solidFill>
                    <a:srgbClr val="0000FF"/>
                  </a:solidFill>
                  <a:latin typeface="华文新魏" panose="02010800040101010101" pitchFamily="2" charset="-122"/>
                  <a:ea typeface="华文新魏" panose="02010800040101010101" pitchFamily="2" charset="-122"/>
                </a:rPr>
                <a:t>库函数</a:t>
              </a:r>
              <a:endParaRPr kumimoji="0" lang="zh-CN" altLang="en-US" sz="180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zh-CN" altLang="en-US" sz="1800">
                  <a:solidFill>
                    <a:srgbClr val="0000FF"/>
                  </a:solidFill>
                  <a:latin typeface="华文新魏" panose="02010800040101010101" pitchFamily="2" charset="-122"/>
                  <a:ea typeface="华文新魏" panose="02010800040101010101" pitchFamily="2" charset="-122"/>
                </a:rPr>
                <a:t>  接口</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72716" name="Text Box 12"/>
            <p:cNvSpPr txBox="1">
              <a:spLocks noChangeArrowheads="1"/>
            </p:cNvSpPr>
            <p:nvPr/>
          </p:nvSpPr>
          <p:spPr bwMode="auto">
            <a:xfrm>
              <a:off x="4332" y="1934"/>
              <a:ext cx="761" cy="374"/>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zh-CN" altLang="en-US" sz="1800">
                  <a:solidFill>
                    <a:srgbClr val="0000FF"/>
                  </a:solidFill>
                  <a:latin typeface="华文新魏" panose="02010800040101010101" pitchFamily="2" charset="-122"/>
                  <a:ea typeface="华文新魏" panose="02010800040101010101" pitchFamily="2" charset="-122"/>
                </a:rPr>
                <a:t>系统调用</a:t>
              </a:r>
              <a:endParaRPr kumimoji="0" lang="zh-CN" altLang="en-US" sz="180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zh-CN" altLang="en-US" sz="1800">
                  <a:solidFill>
                    <a:srgbClr val="0000FF"/>
                  </a:solidFill>
                  <a:latin typeface="华文新魏" panose="02010800040101010101" pitchFamily="2" charset="-122"/>
                  <a:ea typeface="华文新魏" panose="02010800040101010101" pitchFamily="2" charset="-122"/>
                </a:rPr>
                <a:t>  接口</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105483" name="Line 13"/>
            <p:cNvSpPr>
              <a:spLocks noChangeShapeType="1"/>
            </p:cNvSpPr>
            <p:nvPr/>
          </p:nvSpPr>
          <p:spPr bwMode="auto">
            <a:xfrm flipH="1">
              <a:off x="2971" y="1207"/>
              <a:ext cx="181" cy="318"/>
            </a:xfrm>
            <a:prstGeom prst="line">
              <a:avLst/>
            </a:prstGeom>
            <a:noFill/>
            <a:ln w="19050">
              <a:solidFill>
                <a:srgbClr val="000000"/>
              </a:solidFill>
              <a:round/>
              <a:tailEnd type="triangle" w="med" len="med"/>
            </a:ln>
          </p:spPr>
          <p:txBody>
            <a:bodyPr/>
            <a:lstStyle/>
            <a:p>
              <a:endParaRPr lang="zh-CN" altLang="en-US"/>
            </a:p>
          </p:txBody>
        </p:sp>
        <p:sp>
          <p:nvSpPr>
            <p:cNvPr id="105484" name="Line 14"/>
            <p:cNvSpPr>
              <a:spLocks noChangeShapeType="1"/>
            </p:cNvSpPr>
            <p:nvPr/>
          </p:nvSpPr>
          <p:spPr bwMode="auto">
            <a:xfrm flipH="1">
              <a:off x="3696" y="1627"/>
              <a:ext cx="221" cy="485"/>
            </a:xfrm>
            <a:prstGeom prst="line">
              <a:avLst/>
            </a:prstGeom>
            <a:noFill/>
            <a:ln w="19050">
              <a:solidFill>
                <a:srgbClr val="000000"/>
              </a:solidFill>
              <a:round/>
              <a:tailEnd type="triangle" w="med" len="med"/>
            </a:ln>
          </p:spPr>
          <p:txBody>
            <a:bodyPr/>
            <a:lstStyle/>
            <a:p>
              <a:endParaRPr lang="zh-CN" altLang="en-US"/>
            </a:p>
          </p:txBody>
        </p:sp>
        <p:sp>
          <p:nvSpPr>
            <p:cNvPr id="105485" name="Line 15"/>
            <p:cNvSpPr>
              <a:spLocks noChangeShapeType="1"/>
            </p:cNvSpPr>
            <p:nvPr/>
          </p:nvSpPr>
          <p:spPr bwMode="auto">
            <a:xfrm flipH="1">
              <a:off x="4014" y="2251"/>
              <a:ext cx="272" cy="544"/>
            </a:xfrm>
            <a:prstGeom prst="line">
              <a:avLst/>
            </a:prstGeom>
            <a:noFill/>
            <a:ln w="19050">
              <a:solidFill>
                <a:srgbClr val="000000"/>
              </a:solidFill>
              <a:round/>
              <a:tailEnd type="triangle" w="med" len="med"/>
            </a:ln>
          </p:spPr>
          <p:txBody>
            <a:bodyPr/>
            <a:lstStyle/>
            <a:p>
              <a:endParaRPr lang="zh-CN" altLang="en-US"/>
            </a:p>
          </p:txBody>
        </p:sp>
        <p:sp>
          <p:nvSpPr>
            <p:cNvPr id="72721" name="Text Box 17"/>
            <p:cNvSpPr txBox="1">
              <a:spLocks noChangeArrowheads="1"/>
            </p:cNvSpPr>
            <p:nvPr/>
          </p:nvSpPr>
          <p:spPr bwMode="auto">
            <a:xfrm>
              <a:off x="1095" y="3435"/>
              <a:ext cx="3368" cy="549"/>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en-US" altLang="zh-CN" sz="1000" dirty="0">
                  <a:solidFill>
                    <a:srgbClr val="0000FF"/>
                  </a:solidFill>
                  <a:latin typeface="华文新魏" panose="02010800040101010101" pitchFamily="2" charset="-122"/>
                  <a:ea typeface="华文新魏" panose="02010800040101010101" pitchFamily="2" charset="-122"/>
                </a:rPr>
                <a:t>                                                                    </a:t>
              </a:r>
              <a:r>
                <a:rPr kumimoji="0" lang="zh-CN" altLang="en-US" sz="2000" dirty="0">
                  <a:solidFill>
                    <a:srgbClr val="0000FF"/>
                  </a:solidFill>
                  <a:latin typeface="华文新魏" panose="02010800040101010101" pitchFamily="2" charset="-122"/>
                  <a:ea typeface="华文新魏" panose="02010800040101010101" pitchFamily="2" charset="-122"/>
                </a:rPr>
                <a:t>硬件</a:t>
              </a:r>
              <a:endParaRPr kumimoji="0" lang="zh-CN" altLang="en-US" sz="2000" dirty="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zh-CN" altLang="en-US" sz="2000" dirty="0">
                  <a:solidFill>
                    <a:srgbClr val="0000FF"/>
                  </a:solidFill>
                  <a:latin typeface="华文新魏" panose="02010800040101010101" pitchFamily="2" charset="-122"/>
                  <a:ea typeface="华文新魏" panose="02010800040101010101" pitchFamily="2" charset="-122"/>
                </a:rPr>
                <a:t> </a:t>
              </a:r>
              <a:r>
                <a:rPr kumimoji="0" lang="en-US" altLang="zh-CN" sz="2000" dirty="0">
                  <a:solidFill>
                    <a:srgbClr val="0000FF"/>
                  </a:solidFill>
                  <a:latin typeface="华文新魏" panose="02010800040101010101" pitchFamily="2" charset="-122"/>
                  <a:ea typeface="华文新魏" panose="02010800040101010101" pitchFamily="2" charset="-122"/>
                </a:rPr>
                <a:t>(</a:t>
              </a:r>
              <a:r>
                <a:rPr kumimoji="0" lang="zh-CN" altLang="en-US" sz="2000" dirty="0">
                  <a:solidFill>
                    <a:srgbClr val="0000FF"/>
                  </a:solidFill>
                  <a:latin typeface="华文新魏" panose="02010800040101010101" pitchFamily="2" charset="-122"/>
                  <a:ea typeface="华文新魏" panose="02010800040101010101" pitchFamily="2" charset="-122"/>
                </a:rPr>
                <a:t>处理器、存储器、磁盘、打印机、终端等</a:t>
              </a:r>
              <a:r>
                <a:rPr kumimoji="0" lang="en-US" altLang="zh-CN" sz="2000" dirty="0">
                  <a:solidFill>
                    <a:srgbClr val="0000FF"/>
                  </a:solidFill>
                  <a:latin typeface="华文新魏" panose="02010800040101010101" pitchFamily="2" charset="-122"/>
                  <a:ea typeface="华文新魏" panose="02010800040101010101" pitchFamily="2" charset="-122"/>
                </a:rPr>
                <a:t>)</a:t>
              </a:r>
              <a:endParaRPr kumimoji="0" lang="en-US" altLang="zh-CN" sz="2000" dirty="0">
                <a:solidFill>
                  <a:srgbClr val="0000FF"/>
                </a:solidFill>
                <a:latin typeface="华文新魏" panose="02010800040101010101" pitchFamily="2" charset="-122"/>
                <a:ea typeface="华文新魏" panose="02010800040101010101" pitchFamily="2" charset="-122"/>
              </a:endParaRPr>
            </a:p>
          </p:txBody>
        </p:sp>
        <p:sp>
          <p:nvSpPr>
            <p:cNvPr id="105487" name="Text Box 18"/>
            <p:cNvSpPr txBox="1">
              <a:spLocks noChangeArrowheads="1"/>
            </p:cNvSpPr>
            <p:nvPr/>
          </p:nvSpPr>
          <p:spPr bwMode="auto">
            <a:xfrm>
              <a:off x="624" y="1878"/>
              <a:ext cx="353" cy="613"/>
            </a:xfrm>
            <a:prstGeom prst="rect">
              <a:avLst/>
            </a:prstGeom>
            <a:solidFill>
              <a:srgbClr val="FFCC00"/>
            </a:solidFill>
            <a:ln w="9525">
              <a:solidFill>
                <a:srgbClr val="FFFFFF"/>
              </a:solidFill>
              <a:miter lim="800000"/>
            </a:ln>
          </p:spPr>
          <p:txBody>
            <a:bodyPr/>
            <a:lstStyle/>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用</a:t>
              </a:r>
              <a:endParaRPr kumimoji="0" lang="zh-CN" altLang="en-US" sz="1800">
                <a:solidFill>
                  <a:srgbClr val="0000FF"/>
                </a:solidFill>
                <a:latin typeface="华文新魏" panose="02010800040101010101" pitchFamily="2" charset="-122"/>
                <a:ea typeface="华文新魏" panose="02010800040101010101" pitchFamily="2" charset="-122"/>
              </a:endParaRPr>
            </a:p>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户</a:t>
              </a:r>
              <a:endParaRPr kumimoji="0" lang="zh-CN" altLang="en-US" sz="1800">
                <a:solidFill>
                  <a:srgbClr val="0000FF"/>
                </a:solidFill>
                <a:latin typeface="华文新魏" panose="02010800040101010101" pitchFamily="2" charset="-122"/>
                <a:ea typeface="华文新魏" panose="02010800040101010101" pitchFamily="2" charset="-122"/>
              </a:endParaRPr>
            </a:p>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态</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105488" name="Text Box 19"/>
            <p:cNvSpPr txBox="1">
              <a:spLocks noChangeArrowheads="1"/>
            </p:cNvSpPr>
            <p:nvPr/>
          </p:nvSpPr>
          <p:spPr bwMode="auto">
            <a:xfrm>
              <a:off x="624" y="2804"/>
              <a:ext cx="288" cy="524"/>
            </a:xfrm>
            <a:prstGeom prst="rect">
              <a:avLst/>
            </a:prstGeom>
            <a:solidFill>
              <a:schemeClr val="accent1"/>
            </a:solidFill>
            <a:ln w="9525">
              <a:solidFill>
                <a:srgbClr val="FFFFFF"/>
              </a:solidFill>
              <a:miter lim="800000"/>
            </a:ln>
          </p:spPr>
          <p:txBody>
            <a:bodyPr/>
            <a:lstStyle/>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核</a:t>
              </a:r>
              <a:endParaRPr kumimoji="0" lang="zh-CN" altLang="en-US" sz="1800">
                <a:solidFill>
                  <a:srgbClr val="0000FF"/>
                </a:solidFill>
                <a:latin typeface="华文新魏" panose="02010800040101010101" pitchFamily="2" charset="-122"/>
                <a:ea typeface="华文新魏" panose="02010800040101010101" pitchFamily="2" charset="-122"/>
              </a:endParaRPr>
            </a:p>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心</a:t>
              </a:r>
              <a:endParaRPr kumimoji="0" lang="zh-CN" altLang="en-US" sz="1800">
                <a:solidFill>
                  <a:srgbClr val="0000FF"/>
                </a:solidFill>
                <a:latin typeface="华文新魏" panose="02010800040101010101" pitchFamily="2" charset="-122"/>
                <a:ea typeface="华文新魏" panose="02010800040101010101" pitchFamily="2" charset="-122"/>
              </a:endParaRPr>
            </a:p>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态</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105489" name="Line 20"/>
            <p:cNvSpPr>
              <a:spLocks noChangeShapeType="1"/>
            </p:cNvSpPr>
            <p:nvPr/>
          </p:nvSpPr>
          <p:spPr bwMode="auto">
            <a:xfrm>
              <a:off x="624" y="1627"/>
              <a:ext cx="471" cy="0"/>
            </a:xfrm>
            <a:prstGeom prst="line">
              <a:avLst/>
            </a:prstGeom>
            <a:noFill/>
            <a:ln w="19050">
              <a:solidFill>
                <a:srgbClr val="000000"/>
              </a:solidFill>
              <a:prstDash val="dash"/>
              <a:round/>
            </a:ln>
          </p:spPr>
          <p:txBody>
            <a:bodyPr/>
            <a:lstStyle/>
            <a:p>
              <a:endParaRPr lang="zh-CN" altLang="en-US"/>
            </a:p>
          </p:txBody>
        </p:sp>
        <p:sp>
          <p:nvSpPr>
            <p:cNvPr id="105490" name="Line 21"/>
            <p:cNvSpPr>
              <a:spLocks noChangeShapeType="1"/>
            </p:cNvSpPr>
            <p:nvPr/>
          </p:nvSpPr>
          <p:spPr bwMode="auto">
            <a:xfrm>
              <a:off x="624" y="2751"/>
              <a:ext cx="471" cy="0"/>
            </a:xfrm>
            <a:prstGeom prst="line">
              <a:avLst/>
            </a:prstGeom>
            <a:noFill/>
            <a:ln w="19050">
              <a:solidFill>
                <a:srgbClr val="000000"/>
              </a:solidFill>
              <a:prstDash val="dash"/>
              <a:round/>
            </a:ln>
          </p:spPr>
          <p:txBody>
            <a:bodyPr/>
            <a:lstStyle/>
            <a:p>
              <a:endParaRPr lang="zh-CN" altLang="en-US"/>
            </a:p>
          </p:txBody>
        </p:sp>
        <p:sp>
          <p:nvSpPr>
            <p:cNvPr id="105491" name="Line 22"/>
            <p:cNvSpPr>
              <a:spLocks noChangeShapeType="1"/>
            </p:cNvSpPr>
            <p:nvPr/>
          </p:nvSpPr>
          <p:spPr bwMode="auto">
            <a:xfrm>
              <a:off x="624" y="3381"/>
              <a:ext cx="471" cy="0"/>
            </a:xfrm>
            <a:prstGeom prst="line">
              <a:avLst/>
            </a:prstGeom>
            <a:noFill/>
            <a:ln w="19050">
              <a:solidFill>
                <a:srgbClr val="000000"/>
              </a:solidFill>
              <a:prstDash val="dash"/>
              <a:round/>
            </a:ln>
          </p:spPr>
          <p:txBody>
            <a:bodyPr/>
            <a:lstStyle/>
            <a:p>
              <a:endParaRPr lang="zh-CN" altLang="en-US"/>
            </a:p>
          </p:txBody>
        </p:sp>
      </p:grpSp>
    </p:spTree>
  </p:cSld>
  <p:clrMapOvr>
    <a:masterClrMapping/>
  </p:clrMapOvr>
  <p:transition>
    <p:dissolv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系统调用分类</a:t>
            </a:r>
            <a:endParaRPr lang="zh-CN" altLang="en-US" sz="4800" dirty="0" smtClean="0">
              <a:latin typeface="华文新魏" panose="02010800040101010101" pitchFamily="2" charset="-122"/>
              <a:ea typeface="华文新魏" panose="02010800040101010101" pitchFamily="2" charset="-122"/>
            </a:endParaRPr>
          </a:p>
        </p:txBody>
      </p:sp>
      <p:sp>
        <p:nvSpPr>
          <p:cNvPr id="106498" name="Rectangle 3"/>
          <p:cNvSpPr>
            <a:spLocks noGrp="1" noChangeArrowheads="1"/>
          </p:cNvSpPr>
          <p:nvPr>
            <p:ph idx="1"/>
          </p:nvPr>
        </p:nvSpPr>
        <p:spPr/>
        <p:txBody>
          <a:bodyPr/>
          <a:lstStyle/>
          <a:p>
            <a:pPr algn="just" eaLnBrk="1" hangingPunct="1">
              <a:buFont typeface="Wingdings" panose="05000000000000000000" pitchFamily="2" charset="2"/>
              <a:buNone/>
            </a:pPr>
            <a:r>
              <a:rPr lang="en-US" altLang="zh-CN" sz="3600" b="1" dirty="0" smtClean="0">
                <a:latin typeface="华文新魏" panose="02010800040101010101" pitchFamily="2" charset="-122"/>
                <a:ea typeface="华文新魏" panose="02010800040101010101" pitchFamily="2" charset="-122"/>
              </a:rPr>
              <a:t> </a:t>
            </a:r>
            <a:r>
              <a:rPr lang="en-US" altLang="zh-CN" sz="3600" b="1" dirty="0" smtClean="0">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(1)</a:t>
            </a:r>
            <a:r>
              <a:rPr lang="zh-CN" altLang="en-US" sz="3600" dirty="0" smtClean="0">
                <a:latin typeface="华文新魏" panose="02010800040101010101" pitchFamily="2" charset="-122"/>
                <a:ea typeface="华文新魏" panose="02010800040101010101" pitchFamily="2" charset="-122"/>
              </a:rPr>
              <a:t>进程和作业管理：</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3600" dirty="0" smtClean="0">
                <a:latin typeface="华文新魏" panose="02010800040101010101" pitchFamily="2" charset="-122"/>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(2)</a:t>
            </a:r>
            <a:r>
              <a:rPr lang="zh-CN" altLang="en-US" sz="3600" dirty="0" smtClean="0">
                <a:latin typeface="华文新魏" panose="02010800040101010101" pitchFamily="2" charset="-122"/>
                <a:ea typeface="华文新魏" panose="02010800040101010101" pitchFamily="2" charset="-122"/>
              </a:rPr>
              <a:t>文件操作： </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3600" dirty="0" smtClean="0">
                <a:latin typeface="华文新魏" panose="02010800040101010101" pitchFamily="2" charset="-122"/>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(3)</a:t>
            </a:r>
            <a:r>
              <a:rPr lang="zh-CN" altLang="en-US" sz="3600" dirty="0" smtClean="0">
                <a:latin typeface="华文新魏" panose="02010800040101010101" pitchFamily="2" charset="-122"/>
                <a:ea typeface="华文新魏" panose="02010800040101010101" pitchFamily="2" charset="-122"/>
              </a:rPr>
              <a:t>设备管理： </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3600" dirty="0" smtClean="0">
                <a:latin typeface="华文新魏" panose="02010800040101010101" pitchFamily="2" charset="-122"/>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(4)</a:t>
            </a:r>
            <a:r>
              <a:rPr lang="zh-CN" altLang="en-US" sz="3600" dirty="0" smtClean="0">
                <a:latin typeface="华文新魏" panose="02010800040101010101" pitchFamily="2" charset="-122"/>
                <a:ea typeface="华文新魏" panose="02010800040101010101" pitchFamily="2" charset="-122"/>
              </a:rPr>
              <a:t>主存管理： </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3600" dirty="0" smtClean="0">
                <a:latin typeface="华文新魏" panose="02010800040101010101" pitchFamily="2" charset="-122"/>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(5)</a:t>
            </a:r>
            <a:r>
              <a:rPr lang="zh-CN" altLang="en-US" sz="3600" dirty="0" smtClean="0">
                <a:latin typeface="华文新魏" panose="02010800040101010101" pitchFamily="2" charset="-122"/>
                <a:ea typeface="华文新魏" panose="02010800040101010101" pitchFamily="2" charset="-122"/>
              </a:rPr>
              <a:t>信息维护：</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3600" dirty="0" smtClean="0">
                <a:latin typeface="华文新魏" panose="02010800040101010101" pitchFamily="2" charset="-122"/>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(6)</a:t>
            </a:r>
            <a:r>
              <a:rPr lang="zh-CN" altLang="en-US" sz="3600" dirty="0" smtClean="0">
                <a:latin typeface="华文新魏" panose="02010800040101010101" pitchFamily="2" charset="-122"/>
                <a:ea typeface="华文新魏" panose="02010800040101010101" pitchFamily="2" charset="-122"/>
              </a:rPr>
              <a:t>进程通信：</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sz="2800" dirty="0" smtClean="0"/>
          </a:p>
        </p:txBody>
      </p:sp>
    </p:spTree>
  </p:cSld>
  <p:clrMapOvr>
    <a:masterClrMapping/>
  </p:clrMapOvr>
  <p:transition>
    <p:zoom dir="in"/>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系统调用实现的要点 </a:t>
            </a:r>
            <a:endParaRPr lang="zh-CN" altLang="en-US" sz="4800" dirty="0" smtClean="0">
              <a:latin typeface="华文新魏" panose="02010800040101010101" pitchFamily="2" charset="-122"/>
              <a:ea typeface="华文新魏" panose="02010800040101010101" pitchFamily="2" charset="-122"/>
            </a:endParaRPr>
          </a:p>
        </p:txBody>
      </p:sp>
      <p:sp>
        <p:nvSpPr>
          <p:cNvPr id="12291" name="Rectangle 3"/>
          <p:cNvSpPr>
            <a:spLocks noGrp="1" noChangeArrowheads="1"/>
          </p:cNvSpPr>
          <p:nvPr>
            <p:ph idx="1"/>
          </p:nvPr>
        </p:nvSpPr>
        <p:spPr/>
        <p:txBody>
          <a:bodyPr/>
          <a:lstStyle/>
          <a:p>
            <a:pPr eaLnBrk="1" hangingPunct="1"/>
            <a:r>
              <a:rPr lang="en-US" altLang="zh-CN" b="1" dirty="0" smtClean="0">
                <a:cs typeface="Times New Roman" panose="02020603050405020304" pitchFamily="18" charset="0"/>
              </a:rPr>
              <a:t> </a:t>
            </a:r>
            <a:r>
              <a:rPr lang="zh-CN" altLang="en-US" sz="3600" dirty="0" smtClean="0">
                <a:latin typeface="华文新魏" panose="02010800040101010101" pitchFamily="2" charset="-122"/>
                <a:ea typeface="华文新魏" panose="02010800040101010101" pitchFamily="2" charset="-122"/>
              </a:rPr>
              <a:t>编写系统调用处理内核函数；</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 设计一张系统调用入口地址表，每个入口地址都指向一个系统调用的处理内核函数，有的系统还包含系统调用自带参数的个数；</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 陷入处理机制需开辟现场保护区，以保存发生系统调用时的处理器现场。 </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sz="3600"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ox(in)">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box(in)">
                                      <p:cBhvr>
                                        <p:cTn id="12" dur="500"/>
                                        <p:tgtEl>
                                          <p:spTgt spid="12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Effect transition="in" filter="box(in)">
                                      <p:cBhvr>
                                        <p:cTn id="17" dur="500"/>
                                        <p:tgtEl>
                                          <p:spTgt spid="12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lstStyle/>
          <a:p>
            <a:pPr eaLnBrk="1" hangingPunct="1"/>
            <a:r>
              <a:rPr lang="zh-CN" altLang="en-US" sz="4800" smtClean="0">
                <a:ea typeface="华文新魏" panose="02010800040101010101" pitchFamily="2" charset="-122"/>
              </a:rPr>
              <a:t>系统调用处理过程</a:t>
            </a:r>
            <a:br>
              <a:rPr lang="zh-CN" altLang="en-US" sz="4800" smtClean="0">
                <a:solidFill>
                  <a:srgbClr val="660066"/>
                </a:solidFill>
                <a:ea typeface="华文新魏" panose="02010800040101010101" pitchFamily="2" charset="-122"/>
              </a:rPr>
            </a:br>
            <a:endParaRPr lang="zh-CN" altLang="en-US" sz="4800" b="1" smtClean="0">
              <a:latin typeface="宋体" panose="02010600030101010101" pitchFamily="2" charset="-122"/>
              <a:ea typeface="华文新魏" panose="02010800040101010101" pitchFamily="2" charset="-122"/>
            </a:endParaRPr>
          </a:p>
        </p:txBody>
      </p:sp>
      <p:sp>
        <p:nvSpPr>
          <p:cNvPr id="108546"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mtClean="0"/>
              <a:t> </a:t>
            </a:r>
            <a:endParaRPr lang="en-US" altLang="zh-CN" smtClean="0"/>
          </a:p>
        </p:txBody>
      </p:sp>
      <p:sp>
        <p:nvSpPr>
          <p:cNvPr id="108547" name="Text Box 4"/>
          <p:cNvSpPr txBox="1">
            <a:spLocks noChangeArrowheads="1"/>
          </p:cNvSpPr>
          <p:nvPr/>
        </p:nvSpPr>
        <p:spPr bwMode="auto">
          <a:xfrm>
            <a:off x="611188" y="2997200"/>
            <a:ext cx="1422400" cy="2643188"/>
          </a:xfrm>
          <a:prstGeom prst="rect">
            <a:avLst/>
          </a:prstGeom>
          <a:solidFill>
            <a:srgbClr val="FFCC00"/>
          </a:solidFill>
          <a:ln w="9525">
            <a:solidFill>
              <a:srgbClr val="000000"/>
            </a:solidFill>
            <a:miter lim="800000"/>
          </a:ln>
        </p:spPr>
        <p:txBody>
          <a:bodyPr tIns="226800"/>
          <a:lstStyle/>
          <a:p>
            <a:pPr algn="ctr" eaLnBrk="0" hangingPunct="0"/>
            <a:endParaRPr kumimoji="0" lang="en-US" altLang="zh-CN" sz="900">
              <a:solidFill>
                <a:srgbClr val="0000FF"/>
              </a:solidFill>
              <a:latin typeface="华文新魏" panose="02010800040101010101" pitchFamily="2" charset="-122"/>
              <a:ea typeface="华文新魏" panose="02010800040101010101" pitchFamily="2" charset="-122"/>
            </a:endParaRPr>
          </a:p>
          <a:p>
            <a:pPr algn="ctr" eaLnBrk="0" hangingPunct="0"/>
            <a:r>
              <a:rPr kumimoji="0" lang="en-US" altLang="zh-CN" sz="1600">
                <a:solidFill>
                  <a:srgbClr val="0000FF"/>
                </a:solidFill>
                <a:latin typeface="华文新魏" panose="02010800040101010101" pitchFamily="2" charset="-122"/>
                <a:ea typeface="华文新魏" panose="02010800040101010101" pitchFamily="2" charset="-122"/>
              </a:rPr>
              <a:t>System Call</a:t>
            </a:r>
            <a:endParaRPr kumimoji="0" lang="en-US" altLang="zh-CN" sz="1600">
              <a:solidFill>
                <a:srgbClr val="0000FF"/>
              </a:solidFill>
              <a:latin typeface="华文新魏" panose="02010800040101010101" pitchFamily="2" charset="-122"/>
              <a:ea typeface="华文新魏" panose="02010800040101010101" pitchFamily="2" charset="-122"/>
            </a:endParaRPr>
          </a:p>
        </p:txBody>
      </p:sp>
      <p:sp>
        <p:nvSpPr>
          <p:cNvPr id="108548" name="Text Box 5"/>
          <p:cNvSpPr txBox="1">
            <a:spLocks noChangeArrowheads="1"/>
          </p:cNvSpPr>
          <p:nvPr/>
        </p:nvSpPr>
        <p:spPr bwMode="auto">
          <a:xfrm>
            <a:off x="962025" y="2493963"/>
            <a:ext cx="889000" cy="479425"/>
          </a:xfrm>
          <a:prstGeom prst="rect">
            <a:avLst/>
          </a:prstGeom>
          <a:noFill/>
          <a:ln w="9525">
            <a:noFill/>
            <a:miter lim="800000"/>
          </a:ln>
        </p:spPr>
        <p:txBody>
          <a:bodyPr lIns="0" tIns="0" rIns="0" bIns="0"/>
          <a:lstStyle/>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用户程序</a:t>
            </a:r>
            <a:endParaRPr kumimoji="0" lang="zh-CN" altLang="en-US" sz="1600">
              <a:solidFill>
                <a:srgbClr val="0000FF"/>
              </a:solidFill>
              <a:latin typeface="华文新魏" panose="02010800040101010101" pitchFamily="2" charset="-122"/>
              <a:ea typeface="华文新魏" panose="02010800040101010101" pitchFamily="2" charset="-122"/>
            </a:endParaRPr>
          </a:p>
        </p:txBody>
      </p:sp>
      <p:grpSp>
        <p:nvGrpSpPr>
          <p:cNvPr id="108549" name="Group 46"/>
          <p:cNvGrpSpPr/>
          <p:nvPr/>
        </p:nvGrpSpPr>
        <p:grpSpPr bwMode="auto">
          <a:xfrm>
            <a:off x="6477000" y="1773238"/>
            <a:ext cx="1422400" cy="4084637"/>
            <a:chOff x="4080" y="1117"/>
            <a:chExt cx="896" cy="2573"/>
          </a:xfrm>
        </p:grpSpPr>
        <p:sp>
          <p:nvSpPr>
            <p:cNvPr id="108573" name="Text Box 7"/>
            <p:cNvSpPr txBox="1">
              <a:spLocks noChangeArrowheads="1"/>
            </p:cNvSpPr>
            <p:nvPr/>
          </p:nvSpPr>
          <p:spPr bwMode="auto">
            <a:xfrm>
              <a:off x="4192" y="1268"/>
              <a:ext cx="224" cy="303"/>
            </a:xfrm>
            <a:prstGeom prst="rect">
              <a:avLst/>
            </a:prstGeom>
            <a:noFill/>
            <a:ln w="9525">
              <a:noFill/>
              <a:miter lim="800000"/>
            </a:ln>
          </p:spPr>
          <p:txBody>
            <a:bodyPr lIns="0" tIns="0" rIns="0" bIns="0"/>
            <a:lstStyle/>
            <a:p>
              <a:pPr algn="just"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0</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4" name="Text Box 8"/>
            <p:cNvSpPr txBox="1">
              <a:spLocks noChangeArrowheads="1"/>
            </p:cNvSpPr>
            <p:nvPr/>
          </p:nvSpPr>
          <p:spPr bwMode="auto">
            <a:xfrm>
              <a:off x="4416" y="1268"/>
              <a:ext cx="448" cy="303"/>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SUB</a:t>
              </a:r>
              <a:r>
                <a:rPr kumimoji="0" lang="en-US" altLang="zh-CN" sz="1400" baseline="-25000">
                  <a:solidFill>
                    <a:srgbClr val="0000FF"/>
                  </a:solidFill>
                  <a:latin typeface="华文新魏" panose="02010800040101010101" pitchFamily="2" charset="-122"/>
                  <a:ea typeface="华文新魏" panose="02010800040101010101" pitchFamily="2" charset="-122"/>
                </a:rPr>
                <a:t>0</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5" name="Text Box 9"/>
            <p:cNvSpPr txBox="1">
              <a:spLocks noChangeArrowheads="1"/>
            </p:cNvSpPr>
            <p:nvPr/>
          </p:nvSpPr>
          <p:spPr bwMode="auto">
            <a:xfrm>
              <a:off x="4416" y="1722"/>
              <a:ext cx="448" cy="303"/>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SUB</a:t>
              </a:r>
              <a:r>
                <a:rPr kumimoji="0" lang="en-US" altLang="zh-CN" sz="1400" baseline="-25000">
                  <a:solidFill>
                    <a:srgbClr val="0000FF"/>
                  </a:solidFill>
                  <a:latin typeface="华文新魏" panose="02010800040101010101" pitchFamily="2" charset="-122"/>
                  <a:ea typeface="华文新魏" panose="02010800040101010101" pitchFamily="2" charset="-122"/>
                </a:rPr>
                <a:t>1</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6" name="Text Box 10"/>
            <p:cNvSpPr txBox="1">
              <a:spLocks noChangeArrowheads="1"/>
            </p:cNvSpPr>
            <p:nvPr/>
          </p:nvSpPr>
          <p:spPr bwMode="auto">
            <a:xfrm>
              <a:off x="4416" y="2479"/>
              <a:ext cx="448" cy="303"/>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SUB</a:t>
              </a:r>
              <a:r>
                <a:rPr kumimoji="0" lang="en-US" altLang="zh-CN" sz="1400" baseline="-25000">
                  <a:solidFill>
                    <a:srgbClr val="0000FF"/>
                  </a:solidFill>
                  <a:latin typeface="华文新魏" panose="02010800040101010101" pitchFamily="2" charset="-122"/>
                  <a:ea typeface="华文新魏" panose="02010800040101010101" pitchFamily="2" charset="-122"/>
                </a:rPr>
                <a:t>i</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7" name="Text Box 11"/>
            <p:cNvSpPr txBox="1">
              <a:spLocks noChangeArrowheads="1"/>
            </p:cNvSpPr>
            <p:nvPr/>
          </p:nvSpPr>
          <p:spPr bwMode="auto">
            <a:xfrm>
              <a:off x="4416" y="3236"/>
              <a:ext cx="448" cy="303"/>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SUB</a:t>
              </a:r>
              <a:r>
                <a:rPr kumimoji="0" lang="en-US" altLang="zh-CN" sz="1400" baseline="-25000">
                  <a:solidFill>
                    <a:srgbClr val="0000FF"/>
                  </a:solidFill>
                  <a:latin typeface="华文新魏" panose="02010800040101010101" pitchFamily="2" charset="-122"/>
                  <a:ea typeface="华文新魏" panose="02010800040101010101" pitchFamily="2" charset="-122"/>
                </a:rPr>
                <a:t>n</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8" name="Text Box 12"/>
            <p:cNvSpPr txBox="1">
              <a:spLocks noChangeArrowheads="1"/>
            </p:cNvSpPr>
            <p:nvPr/>
          </p:nvSpPr>
          <p:spPr bwMode="auto">
            <a:xfrm>
              <a:off x="4192" y="1722"/>
              <a:ext cx="224" cy="303"/>
            </a:xfrm>
            <a:prstGeom prst="rect">
              <a:avLst/>
            </a:prstGeom>
            <a:noFill/>
            <a:ln w="9525">
              <a:noFill/>
              <a:miter lim="800000"/>
            </a:ln>
          </p:spPr>
          <p:txBody>
            <a:bodyPr lIns="0" tIns="0" rIns="0" bIns="0"/>
            <a:lstStyle/>
            <a:p>
              <a:pPr algn="just"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1</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9" name="Text Box 13"/>
            <p:cNvSpPr txBox="1">
              <a:spLocks noChangeArrowheads="1"/>
            </p:cNvSpPr>
            <p:nvPr/>
          </p:nvSpPr>
          <p:spPr bwMode="auto">
            <a:xfrm>
              <a:off x="4192" y="2479"/>
              <a:ext cx="224" cy="303"/>
            </a:xfrm>
            <a:prstGeom prst="rect">
              <a:avLst/>
            </a:prstGeom>
            <a:noFill/>
            <a:ln w="9525">
              <a:noFill/>
              <a:miter lim="800000"/>
            </a:ln>
          </p:spPr>
          <p:txBody>
            <a:bodyPr lIns="0" tIns="0" rIns="0" bIns="0"/>
            <a:lstStyle/>
            <a:p>
              <a:pPr algn="just"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i</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80" name="Text Box 14"/>
            <p:cNvSpPr txBox="1">
              <a:spLocks noChangeArrowheads="1"/>
            </p:cNvSpPr>
            <p:nvPr/>
          </p:nvSpPr>
          <p:spPr bwMode="auto">
            <a:xfrm>
              <a:off x="4192" y="3085"/>
              <a:ext cx="224" cy="302"/>
            </a:xfrm>
            <a:prstGeom prst="rect">
              <a:avLst/>
            </a:prstGeom>
            <a:noFill/>
            <a:ln w="9525">
              <a:noFill/>
              <a:miter lim="800000"/>
            </a:ln>
          </p:spPr>
          <p:txBody>
            <a:bodyPr lIns="0" tIns="0" rIns="0" bIns="0"/>
            <a:lstStyle/>
            <a:p>
              <a:pPr algn="just"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n</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81" name="Text Box 15"/>
            <p:cNvSpPr txBox="1">
              <a:spLocks noChangeArrowheads="1"/>
            </p:cNvSpPr>
            <p:nvPr/>
          </p:nvSpPr>
          <p:spPr bwMode="auto">
            <a:xfrm>
              <a:off x="4416" y="2025"/>
              <a:ext cx="448" cy="454"/>
            </a:xfrm>
            <a:prstGeom prst="rect">
              <a:avLst/>
            </a:prstGeom>
            <a:noFill/>
            <a:ln w="9525">
              <a:noFill/>
              <a:miter lim="800000"/>
            </a:ln>
          </p:spPr>
          <p:txBody>
            <a:bodyPr vert="eaVert"/>
            <a:lstStyle/>
            <a:p>
              <a:pPr algn="just" eaLnBrk="0" hangingPunct="0"/>
              <a:r>
                <a:rPr kumimoji="0" lang="en-US" altLang="zh-CN" sz="1000">
                  <a:solidFill>
                    <a:srgbClr val="0000FF"/>
                  </a:solidFill>
                  <a:ea typeface="华文新魏" panose="02010800040101010101" pitchFamily="2" charset="-122"/>
                </a:rPr>
                <a:t>…</a:t>
              </a:r>
              <a:endParaRPr kumimoji="0" lang="en-US" altLang="zh-CN" sz="1000">
                <a:solidFill>
                  <a:srgbClr val="0000FF"/>
                </a:solidFill>
                <a:latin typeface="华文新魏" panose="02010800040101010101" pitchFamily="2" charset="-122"/>
                <a:ea typeface="华文新魏" panose="02010800040101010101" pitchFamily="2" charset="-122"/>
              </a:endParaRPr>
            </a:p>
          </p:txBody>
        </p:sp>
        <p:sp>
          <p:nvSpPr>
            <p:cNvPr id="108582" name="Text Box 16"/>
            <p:cNvSpPr txBox="1">
              <a:spLocks noChangeArrowheads="1"/>
            </p:cNvSpPr>
            <p:nvPr/>
          </p:nvSpPr>
          <p:spPr bwMode="auto">
            <a:xfrm>
              <a:off x="4416" y="2782"/>
              <a:ext cx="448" cy="454"/>
            </a:xfrm>
            <a:prstGeom prst="rect">
              <a:avLst/>
            </a:prstGeom>
            <a:noFill/>
            <a:ln w="9525">
              <a:noFill/>
              <a:miter lim="800000"/>
            </a:ln>
          </p:spPr>
          <p:txBody>
            <a:bodyPr vert="eaVert"/>
            <a:lstStyle/>
            <a:p>
              <a:pPr algn="just" eaLnBrk="0" hangingPunct="0"/>
              <a:r>
                <a:rPr kumimoji="0" lang="en-US" altLang="zh-CN" sz="1000">
                  <a:solidFill>
                    <a:srgbClr val="0000FF"/>
                  </a:solidFill>
                  <a:ea typeface="华文新魏" panose="02010800040101010101" pitchFamily="2" charset="-122"/>
                </a:rPr>
                <a:t>…</a:t>
              </a:r>
              <a:endParaRPr kumimoji="0" lang="en-US" altLang="zh-CN" sz="1000">
                <a:solidFill>
                  <a:srgbClr val="0000FF"/>
                </a:solidFill>
                <a:latin typeface="华文新魏" panose="02010800040101010101" pitchFamily="2" charset="-122"/>
                <a:ea typeface="华文新魏" panose="02010800040101010101" pitchFamily="2" charset="-122"/>
              </a:endParaRPr>
            </a:p>
          </p:txBody>
        </p:sp>
        <p:sp>
          <p:nvSpPr>
            <p:cNvPr id="108583" name="Rectangle 17"/>
            <p:cNvSpPr>
              <a:spLocks noChangeArrowheads="1"/>
            </p:cNvSpPr>
            <p:nvPr/>
          </p:nvSpPr>
          <p:spPr bwMode="auto">
            <a:xfrm>
              <a:off x="4080" y="1117"/>
              <a:ext cx="896" cy="2573"/>
            </a:xfrm>
            <a:prstGeom prst="rect">
              <a:avLst/>
            </a:prstGeom>
            <a:noFill/>
            <a:ln w="9525">
              <a:solidFill>
                <a:srgbClr val="000000"/>
              </a:solidFill>
              <a:miter lim="800000"/>
            </a:ln>
          </p:spPr>
          <p:txBody>
            <a:bodyPr/>
            <a:lstStyle/>
            <a:p>
              <a:endParaRPr lang="zh-CN" altLang="en-US" sz="2400"/>
            </a:p>
          </p:txBody>
        </p:sp>
      </p:grpSp>
      <p:sp>
        <p:nvSpPr>
          <p:cNvPr id="108550" name="Text Box 18"/>
          <p:cNvSpPr txBox="1">
            <a:spLocks noChangeArrowheads="1"/>
          </p:cNvSpPr>
          <p:nvPr/>
        </p:nvSpPr>
        <p:spPr bwMode="auto">
          <a:xfrm>
            <a:off x="6299200" y="1293813"/>
            <a:ext cx="1930400" cy="481012"/>
          </a:xfrm>
          <a:prstGeom prst="rect">
            <a:avLst/>
          </a:prstGeom>
          <a:noFill/>
          <a:ln w="9525">
            <a:noFill/>
            <a:miter lim="800000"/>
          </a:ln>
        </p:spPr>
        <p:txBody>
          <a:bodyPr lIns="0" tIns="0" rIns="0" bIns="0"/>
          <a:lstStyle/>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系统调用处理子程序</a:t>
            </a:r>
            <a:endParaRPr kumimoji="0" lang="zh-CN" altLang="en-US" sz="1600">
              <a:solidFill>
                <a:srgbClr val="0000FF"/>
              </a:solidFill>
              <a:latin typeface="华文新魏" panose="02010800040101010101" pitchFamily="2" charset="-122"/>
              <a:ea typeface="华文新魏" panose="02010800040101010101" pitchFamily="2" charset="-122"/>
            </a:endParaRPr>
          </a:p>
        </p:txBody>
      </p:sp>
      <p:sp>
        <p:nvSpPr>
          <p:cNvPr id="108551" name="Line 19"/>
          <p:cNvSpPr>
            <a:spLocks noChangeShapeType="1"/>
          </p:cNvSpPr>
          <p:nvPr/>
        </p:nvSpPr>
        <p:spPr bwMode="auto">
          <a:xfrm>
            <a:off x="3810000" y="1955800"/>
            <a:ext cx="0" cy="481013"/>
          </a:xfrm>
          <a:prstGeom prst="line">
            <a:avLst/>
          </a:prstGeom>
          <a:noFill/>
          <a:ln w="9525">
            <a:solidFill>
              <a:srgbClr val="000000"/>
            </a:solidFill>
            <a:round/>
            <a:tailEnd type="stealth" w="med" len="med"/>
          </a:ln>
        </p:spPr>
        <p:txBody>
          <a:bodyPr/>
          <a:lstStyle/>
          <a:p>
            <a:endParaRPr lang="zh-CN" altLang="en-US"/>
          </a:p>
        </p:txBody>
      </p:sp>
      <p:sp>
        <p:nvSpPr>
          <p:cNvPr id="108552" name="Text Box 20"/>
          <p:cNvSpPr txBox="1">
            <a:spLocks noChangeArrowheads="1"/>
          </p:cNvSpPr>
          <p:nvPr/>
        </p:nvSpPr>
        <p:spPr bwMode="auto">
          <a:xfrm>
            <a:off x="3098800" y="2493963"/>
            <a:ext cx="1422400" cy="1087437"/>
          </a:xfrm>
          <a:prstGeom prst="rect">
            <a:avLst/>
          </a:prstGeom>
          <a:noFill/>
          <a:ln w="9525">
            <a:noFill/>
            <a:miter lim="800000"/>
          </a:ln>
        </p:spPr>
        <p:txBody>
          <a:bodyPr/>
          <a:lstStyle/>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取系统功能号</a:t>
            </a:r>
            <a:endParaRPr kumimoji="0" lang="zh-CN" altLang="en-US" sz="1600">
              <a:solidFill>
                <a:srgbClr val="0000FF"/>
              </a:solidFill>
              <a:latin typeface="华文新魏" panose="02010800040101010101" pitchFamily="2" charset="-122"/>
              <a:ea typeface="华文新魏" panose="02010800040101010101" pitchFamily="2" charset="-122"/>
            </a:endParaRPr>
          </a:p>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找入口地址表</a:t>
            </a:r>
            <a:endParaRPr kumimoji="0" lang="zh-CN" altLang="en-US" sz="1600">
              <a:solidFill>
                <a:srgbClr val="0000FF"/>
              </a:solidFill>
              <a:latin typeface="华文新魏" panose="02010800040101010101" pitchFamily="2" charset="-122"/>
              <a:ea typeface="华文新魏" panose="02010800040101010101" pitchFamily="2" charset="-122"/>
            </a:endParaRPr>
          </a:p>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相应入口地址</a:t>
            </a:r>
            <a:endParaRPr kumimoji="0" lang="zh-CN" altLang="en-US" sz="1600">
              <a:solidFill>
                <a:srgbClr val="0000FF"/>
              </a:solidFill>
              <a:latin typeface="华文新魏" panose="02010800040101010101" pitchFamily="2" charset="-122"/>
              <a:ea typeface="华文新魏" panose="02010800040101010101" pitchFamily="2" charset="-122"/>
            </a:endParaRPr>
          </a:p>
        </p:txBody>
      </p:sp>
      <p:sp>
        <p:nvSpPr>
          <p:cNvPr id="108553" name="Text Box 21"/>
          <p:cNvSpPr txBox="1">
            <a:spLocks noChangeArrowheads="1"/>
          </p:cNvSpPr>
          <p:nvPr/>
        </p:nvSpPr>
        <p:spPr bwMode="auto">
          <a:xfrm>
            <a:off x="3276600" y="5116513"/>
            <a:ext cx="1066800" cy="812800"/>
          </a:xfrm>
          <a:prstGeom prst="rect">
            <a:avLst/>
          </a:prstGeom>
          <a:noFill/>
          <a:ln w="9525">
            <a:noFill/>
            <a:miter lim="800000"/>
          </a:ln>
        </p:spPr>
        <p:txBody>
          <a:bodyPr/>
          <a:lstStyle/>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结束处理</a:t>
            </a:r>
            <a:endParaRPr kumimoji="0" lang="zh-CN" altLang="en-US" sz="1600">
              <a:solidFill>
                <a:srgbClr val="0000FF"/>
              </a:solidFill>
              <a:latin typeface="华文新魏" panose="02010800040101010101" pitchFamily="2" charset="-122"/>
              <a:ea typeface="华文新魏" panose="02010800040101010101" pitchFamily="2" charset="-122"/>
            </a:endParaRPr>
          </a:p>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恢复现场</a:t>
            </a:r>
            <a:endParaRPr kumimoji="0" lang="zh-CN" altLang="en-US" sz="1600">
              <a:solidFill>
                <a:srgbClr val="0000FF"/>
              </a:solidFill>
              <a:latin typeface="华文新魏" panose="02010800040101010101" pitchFamily="2" charset="-122"/>
              <a:ea typeface="华文新魏" panose="02010800040101010101" pitchFamily="2" charset="-122"/>
            </a:endParaRPr>
          </a:p>
        </p:txBody>
      </p:sp>
      <p:sp>
        <p:nvSpPr>
          <p:cNvPr id="108554" name="Line 22"/>
          <p:cNvSpPr>
            <a:spLocks noChangeShapeType="1"/>
          </p:cNvSpPr>
          <p:nvPr/>
        </p:nvSpPr>
        <p:spPr bwMode="auto">
          <a:xfrm>
            <a:off x="3810000" y="3581400"/>
            <a:ext cx="0" cy="1439863"/>
          </a:xfrm>
          <a:prstGeom prst="line">
            <a:avLst/>
          </a:prstGeom>
          <a:noFill/>
          <a:ln w="9525">
            <a:solidFill>
              <a:srgbClr val="000000"/>
            </a:solidFill>
            <a:round/>
            <a:tailEnd type="stealth" w="med" len="med"/>
          </a:ln>
        </p:spPr>
        <p:txBody>
          <a:bodyPr/>
          <a:lstStyle/>
          <a:p>
            <a:endParaRPr lang="zh-CN" altLang="en-US"/>
          </a:p>
        </p:txBody>
      </p:sp>
      <p:sp>
        <p:nvSpPr>
          <p:cNvPr id="108555" name="Line 23"/>
          <p:cNvSpPr>
            <a:spLocks noChangeShapeType="1"/>
          </p:cNvSpPr>
          <p:nvPr/>
        </p:nvSpPr>
        <p:spPr bwMode="auto">
          <a:xfrm>
            <a:off x="4343400" y="3214688"/>
            <a:ext cx="355600" cy="0"/>
          </a:xfrm>
          <a:prstGeom prst="line">
            <a:avLst/>
          </a:prstGeom>
          <a:noFill/>
          <a:ln w="9525">
            <a:solidFill>
              <a:srgbClr val="000000"/>
            </a:solidFill>
            <a:round/>
            <a:tailEnd type="stealth" w="med" len="med"/>
          </a:ln>
        </p:spPr>
        <p:txBody>
          <a:bodyPr/>
          <a:lstStyle/>
          <a:p>
            <a:endParaRPr lang="zh-CN" altLang="en-US"/>
          </a:p>
        </p:txBody>
      </p:sp>
      <p:sp>
        <p:nvSpPr>
          <p:cNvPr id="108556" name="Text Box 25"/>
          <p:cNvSpPr txBox="1">
            <a:spLocks noChangeArrowheads="1"/>
          </p:cNvSpPr>
          <p:nvPr/>
        </p:nvSpPr>
        <p:spPr bwMode="auto">
          <a:xfrm>
            <a:off x="4699000" y="2252663"/>
            <a:ext cx="889000" cy="481012"/>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0</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57" name="Text Box 26"/>
          <p:cNvSpPr txBox="1">
            <a:spLocks noChangeArrowheads="1"/>
          </p:cNvSpPr>
          <p:nvPr/>
        </p:nvSpPr>
        <p:spPr bwMode="auto">
          <a:xfrm>
            <a:off x="4699000" y="2728913"/>
            <a:ext cx="889000" cy="481012"/>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1</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58" name="Text Box 27"/>
          <p:cNvSpPr txBox="1">
            <a:spLocks noChangeArrowheads="1"/>
          </p:cNvSpPr>
          <p:nvPr/>
        </p:nvSpPr>
        <p:spPr bwMode="auto">
          <a:xfrm>
            <a:off x="4699000" y="3209925"/>
            <a:ext cx="889000" cy="720725"/>
          </a:xfrm>
          <a:prstGeom prst="rect">
            <a:avLst/>
          </a:prstGeom>
          <a:solidFill>
            <a:schemeClr val="accent1"/>
          </a:solidFill>
          <a:ln w="9525">
            <a:solidFill>
              <a:srgbClr val="000000"/>
            </a:solidFill>
            <a:miter lim="800000"/>
          </a:ln>
        </p:spPr>
        <p:txBody>
          <a:bodyPr vert="eaVert" lIns="0" tIns="0" rIns="0" bIns="0"/>
          <a:lstStyle/>
          <a:p>
            <a:pPr algn="ctr" eaLnBrk="0" hangingPunct="0"/>
            <a:endParaRPr kumimoji="0" lang="en-US" altLang="zh-CN" sz="1000">
              <a:solidFill>
                <a:srgbClr val="0000FF"/>
              </a:solidFill>
              <a:latin typeface="华文新魏" panose="02010800040101010101" pitchFamily="2" charset="-122"/>
              <a:ea typeface="华文新魏" panose="02010800040101010101" pitchFamily="2" charset="-122"/>
            </a:endParaRPr>
          </a:p>
          <a:p>
            <a:pPr algn="ctr" eaLnBrk="0" hangingPunct="0"/>
            <a:r>
              <a:rPr kumimoji="0" lang="en-US" altLang="zh-CN" sz="1000">
                <a:solidFill>
                  <a:srgbClr val="0000FF"/>
                </a:solidFill>
                <a:ea typeface="华文新魏" panose="02010800040101010101" pitchFamily="2" charset="-122"/>
              </a:rPr>
              <a:t>…</a:t>
            </a:r>
            <a:endParaRPr kumimoji="0" lang="en-US" altLang="zh-CN" sz="1000">
              <a:solidFill>
                <a:srgbClr val="0000FF"/>
              </a:solidFill>
              <a:latin typeface="华文新魏" panose="02010800040101010101" pitchFamily="2" charset="-122"/>
              <a:ea typeface="华文新魏" panose="02010800040101010101" pitchFamily="2" charset="-122"/>
            </a:endParaRPr>
          </a:p>
        </p:txBody>
      </p:sp>
      <p:sp>
        <p:nvSpPr>
          <p:cNvPr id="108559" name="Text Box 28"/>
          <p:cNvSpPr txBox="1">
            <a:spLocks noChangeArrowheads="1"/>
          </p:cNvSpPr>
          <p:nvPr/>
        </p:nvSpPr>
        <p:spPr bwMode="auto">
          <a:xfrm>
            <a:off x="4699000" y="3930650"/>
            <a:ext cx="889000" cy="479425"/>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i</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60" name="Text Box 29"/>
          <p:cNvSpPr txBox="1">
            <a:spLocks noChangeArrowheads="1"/>
          </p:cNvSpPr>
          <p:nvPr/>
        </p:nvSpPr>
        <p:spPr bwMode="auto">
          <a:xfrm>
            <a:off x="4699000" y="4410075"/>
            <a:ext cx="889000" cy="720725"/>
          </a:xfrm>
          <a:prstGeom prst="rect">
            <a:avLst/>
          </a:prstGeom>
          <a:solidFill>
            <a:schemeClr val="accent1"/>
          </a:solidFill>
          <a:ln w="9525">
            <a:solidFill>
              <a:srgbClr val="000000"/>
            </a:solidFill>
            <a:miter lim="800000"/>
          </a:ln>
        </p:spPr>
        <p:txBody>
          <a:bodyPr lIns="0" tIns="0" rIns="0" bIns="0"/>
          <a:lstStyle/>
          <a:p>
            <a:pPr algn="ctr" eaLnBrk="0" hangingPunct="0"/>
            <a:endParaRPr kumimoji="0" lang="en-US" altLang="zh-CN" sz="1000">
              <a:solidFill>
                <a:srgbClr val="0000FF"/>
              </a:solidFill>
              <a:latin typeface="华文新魏" panose="02010800040101010101" pitchFamily="2" charset="-122"/>
              <a:ea typeface="华文新魏" panose="02010800040101010101" pitchFamily="2" charset="-122"/>
            </a:endParaRPr>
          </a:p>
          <a:p>
            <a:pPr algn="ctr" eaLnBrk="0" hangingPunct="0"/>
            <a:r>
              <a:rPr kumimoji="0" lang="en-US" altLang="zh-CN" sz="1000">
                <a:solidFill>
                  <a:srgbClr val="0000FF"/>
                </a:solidFill>
                <a:ea typeface="华文新魏" panose="02010800040101010101" pitchFamily="2" charset="-122"/>
              </a:rPr>
              <a:t>…</a:t>
            </a:r>
            <a:endParaRPr kumimoji="0" lang="en-US" altLang="zh-CN" sz="1000">
              <a:solidFill>
                <a:srgbClr val="0000FF"/>
              </a:solidFill>
              <a:latin typeface="华文新魏" panose="02010800040101010101" pitchFamily="2" charset="-122"/>
              <a:ea typeface="华文新魏" panose="02010800040101010101" pitchFamily="2" charset="-122"/>
            </a:endParaRPr>
          </a:p>
        </p:txBody>
      </p:sp>
      <p:sp>
        <p:nvSpPr>
          <p:cNvPr id="108561" name="Text Box 30"/>
          <p:cNvSpPr txBox="1">
            <a:spLocks noChangeArrowheads="1"/>
          </p:cNvSpPr>
          <p:nvPr/>
        </p:nvSpPr>
        <p:spPr bwMode="auto">
          <a:xfrm>
            <a:off x="4699000" y="5130800"/>
            <a:ext cx="889000" cy="479425"/>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n</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62" name="Text Box 31"/>
          <p:cNvSpPr txBox="1">
            <a:spLocks noChangeArrowheads="1"/>
          </p:cNvSpPr>
          <p:nvPr/>
        </p:nvSpPr>
        <p:spPr bwMode="auto">
          <a:xfrm>
            <a:off x="3098800" y="1531938"/>
            <a:ext cx="1422400" cy="771525"/>
          </a:xfrm>
          <a:prstGeom prst="rect">
            <a:avLst/>
          </a:prstGeom>
          <a:noFill/>
          <a:ln w="9525">
            <a:noFill/>
            <a:miter lim="800000"/>
          </a:ln>
        </p:spPr>
        <p:txBody>
          <a:bodyPr/>
          <a:lstStyle/>
          <a:p>
            <a:pPr algn="just" eaLnBrk="0" hangingPunct="0"/>
            <a:r>
              <a:rPr kumimoji="0" lang="zh-CN" altLang="en-US" sz="1400">
                <a:solidFill>
                  <a:srgbClr val="0000FF"/>
                </a:solidFill>
                <a:latin typeface="华文新魏" panose="02010800040101010101" pitchFamily="2" charset="-122"/>
                <a:ea typeface="华文新魏" panose="02010800040101010101" pitchFamily="2" charset="-122"/>
              </a:rPr>
              <a:t>保护</a:t>
            </a:r>
            <a:r>
              <a:rPr kumimoji="0" lang="en-US" altLang="zh-CN" sz="1400">
                <a:solidFill>
                  <a:srgbClr val="0000FF"/>
                </a:solidFill>
                <a:latin typeface="华文新魏" panose="02010800040101010101" pitchFamily="2" charset="-122"/>
                <a:ea typeface="华文新魏" panose="02010800040101010101" pitchFamily="2" charset="-122"/>
              </a:rPr>
              <a:t>CPU</a:t>
            </a:r>
            <a:r>
              <a:rPr kumimoji="0" lang="zh-CN" altLang="en-US" sz="1400">
                <a:solidFill>
                  <a:srgbClr val="0000FF"/>
                </a:solidFill>
                <a:latin typeface="华文新魏" panose="02010800040101010101" pitchFamily="2" charset="-122"/>
                <a:ea typeface="华文新魏" panose="02010800040101010101" pitchFamily="2" charset="-122"/>
              </a:rPr>
              <a:t>现场</a:t>
            </a:r>
            <a:endParaRPr kumimoji="0" lang="zh-CN" altLang="en-US" sz="1400">
              <a:solidFill>
                <a:srgbClr val="0000FF"/>
              </a:solidFill>
              <a:latin typeface="华文新魏" panose="02010800040101010101" pitchFamily="2" charset="-122"/>
              <a:ea typeface="华文新魏" panose="02010800040101010101" pitchFamily="2" charset="-122"/>
            </a:endParaRPr>
          </a:p>
        </p:txBody>
      </p:sp>
      <p:sp>
        <p:nvSpPr>
          <p:cNvPr id="108563" name="Rectangle 32"/>
          <p:cNvSpPr>
            <a:spLocks noChangeArrowheads="1"/>
          </p:cNvSpPr>
          <p:nvPr/>
        </p:nvSpPr>
        <p:spPr bwMode="auto">
          <a:xfrm>
            <a:off x="3098800" y="1531938"/>
            <a:ext cx="2667000" cy="4564062"/>
          </a:xfrm>
          <a:prstGeom prst="rect">
            <a:avLst/>
          </a:prstGeom>
          <a:noFill/>
          <a:ln w="9525">
            <a:solidFill>
              <a:srgbClr val="000000"/>
            </a:solidFill>
            <a:miter lim="800000"/>
          </a:ln>
        </p:spPr>
        <p:txBody>
          <a:bodyPr/>
          <a:lstStyle/>
          <a:p>
            <a:endParaRPr lang="zh-CN" altLang="en-US" sz="2400"/>
          </a:p>
        </p:txBody>
      </p:sp>
      <p:sp>
        <p:nvSpPr>
          <p:cNvPr id="108564" name="Line 34"/>
          <p:cNvSpPr>
            <a:spLocks noChangeShapeType="1"/>
          </p:cNvSpPr>
          <p:nvPr/>
        </p:nvSpPr>
        <p:spPr bwMode="auto">
          <a:xfrm flipH="1">
            <a:off x="2921000" y="5616575"/>
            <a:ext cx="355600" cy="0"/>
          </a:xfrm>
          <a:prstGeom prst="line">
            <a:avLst/>
          </a:prstGeom>
          <a:noFill/>
          <a:ln w="9525">
            <a:solidFill>
              <a:srgbClr val="000000"/>
            </a:solidFill>
            <a:round/>
          </a:ln>
        </p:spPr>
        <p:txBody>
          <a:bodyPr/>
          <a:lstStyle/>
          <a:p>
            <a:endParaRPr lang="zh-CN" altLang="en-US"/>
          </a:p>
        </p:txBody>
      </p:sp>
      <p:sp>
        <p:nvSpPr>
          <p:cNvPr id="108565" name="Line 35"/>
          <p:cNvSpPr>
            <a:spLocks noChangeShapeType="1"/>
          </p:cNvSpPr>
          <p:nvPr/>
        </p:nvSpPr>
        <p:spPr bwMode="auto">
          <a:xfrm flipH="1" flipV="1">
            <a:off x="2032000" y="4416425"/>
            <a:ext cx="889000" cy="1200150"/>
          </a:xfrm>
          <a:prstGeom prst="line">
            <a:avLst/>
          </a:prstGeom>
          <a:noFill/>
          <a:ln w="9525">
            <a:solidFill>
              <a:srgbClr val="000000"/>
            </a:solidFill>
            <a:round/>
            <a:tailEnd type="stealth" w="med" len="med"/>
          </a:ln>
        </p:spPr>
        <p:txBody>
          <a:bodyPr/>
          <a:lstStyle/>
          <a:p>
            <a:endParaRPr lang="zh-CN" altLang="en-US"/>
          </a:p>
        </p:txBody>
      </p:sp>
      <p:sp>
        <p:nvSpPr>
          <p:cNvPr id="108566" name="Line 36"/>
          <p:cNvSpPr>
            <a:spLocks noChangeShapeType="1"/>
          </p:cNvSpPr>
          <p:nvPr/>
        </p:nvSpPr>
        <p:spPr bwMode="auto">
          <a:xfrm flipV="1">
            <a:off x="2032000" y="2252663"/>
            <a:ext cx="1066800" cy="1681162"/>
          </a:xfrm>
          <a:prstGeom prst="line">
            <a:avLst/>
          </a:prstGeom>
          <a:noFill/>
          <a:ln w="9525">
            <a:solidFill>
              <a:srgbClr val="000000"/>
            </a:solidFill>
            <a:round/>
            <a:tailEnd type="stealth" w="med" len="med"/>
          </a:ln>
        </p:spPr>
        <p:txBody>
          <a:bodyPr/>
          <a:lstStyle/>
          <a:p>
            <a:endParaRPr lang="zh-CN" altLang="en-US"/>
          </a:p>
        </p:txBody>
      </p:sp>
      <p:sp>
        <p:nvSpPr>
          <p:cNvPr id="108567" name="Text Box 37"/>
          <p:cNvSpPr txBox="1">
            <a:spLocks noChangeArrowheads="1"/>
          </p:cNvSpPr>
          <p:nvPr/>
        </p:nvSpPr>
        <p:spPr bwMode="auto">
          <a:xfrm>
            <a:off x="2032000" y="2493963"/>
            <a:ext cx="889000" cy="479425"/>
          </a:xfrm>
          <a:prstGeom prst="rect">
            <a:avLst/>
          </a:prstGeom>
          <a:noFill/>
          <a:ln w="9525">
            <a:noFill/>
            <a:miter lim="800000"/>
          </a:ln>
        </p:spPr>
        <p:txBody>
          <a:bodyPr lIns="0" tIns="0" rIns="0" bIns="0"/>
          <a:lstStyle/>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陷入指令</a:t>
            </a:r>
            <a:endParaRPr kumimoji="0" lang="zh-CN" altLang="en-US" sz="1600">
              <a:solidFill>
                <a:srgbClr val="0000FF"/>
              </a:solidFill>
              <a:latin typeface="华文新魏" panose="02010800040101010101" pitchFamily="2" charset="-122"/>
              <a:ea typeface="华文新魏" panose="02010800040101010101" pitchFamily="2" charset="-122"/>
            </a:endParaRPr>
          </a:p>
        </p:txBody>
      </p:sp>
      <p:sp>
        <p:nvSpPr>
          <p:cNvPr id="108568" name="Line 38"/>
          <p:cNvSpPr>
            <a:spLocks noChangeShapeType="1"/>
          </p:cNvSpPr>
          <p:nvPr/>
        </p:nvSpPr>
        <p:spPr bwMode="auto">
          <a:xfrm>
            <a:off x="5588000" y="4175125"/>
            <a:ext cx="1066800" cy="0"/>
          </a:xfrm>
          <a:prstGeom prst="line">
            <a:avLst/>
          </a:prstGeom>
          <a:noFill/>
          <a:ln w="9525">
            <a:solidFill>
              <a:srgbClr val="000000"/>
            </a:solidFill>
            <a:round/>
            <a:tailEnd type="stealth" w="med" len="med"/>
          </a:ln>
        </p:spPr>
        <p:txBody>
          <a:bodyPr/>
          <a:lstStyle/>
          <a:p>
            <a:endParaRPr lang="zh-CN" altLang="en-US"/>
          </a:p>
        </p:txBody>
      </p:sp>
      <p:sp>
        <p:nvSpPr>
          <p:cNvPr id="108569" name="Line 39"/>
          <p:cNvSpPr>
            <a:spLocks noChangeShapeType="1"/>
          </p:cNvSpPr>
          <p:nvPr/>
        </p:nvSpPr>
        <p:spPr bwMode="auto">
          <a:xfrm flipH="1">
            <a:off x="5943600" y="4416425"/>
            <a:ext cx="711200" cy="1441450"/>
          </a:xfrm>
          <a:prstGeom prst="line">
            <a:avLst/>
          </a:prstGeom>
          <a:noFill/>
          <a:ln w="9525">
            <a:solidFill>
              <a:srgbClr val="000000"/>
            </a:solidFill>
            <a:round/>
          </a:ln>
        </p:spPr>
        <p:txBody>
          <a:bodyPr/>
          <a:lstStyle/>
          <a:p>
            <a:endParaRPr lang="zh-CN" altLang="en-US"/>
          </a:p>
        </p:txBody>
      </p:sp>
      <p:sp>
        <p:nvSpPr>
          <p:cNvPr id="108570" name="Line 40"/>
          <p:cNvSpPr>
            <a:spLocks noChangeShapeType="1"/>
          </p:cNvSpPr>
          <p:nvPr/>
        </p:nvSpPr>
        <p:spPr bwMode="auto">
          <a:xfrm flipH="1">
            <a:off x="4165600" y="5857875"/>
            <a:ext cx="1778000" cy="0"/>
          </a:xfrm>
          <a:prstGeom prst="line">
            <a:avLst/>
          </a:prstGeom>
          <a:noFill/>
          <a:ln w="9525">
            <a:solidFill>
              <a:srgbClr val="000000"/>
            </a:solidFill>
            <a:round/>
            <a:tailEnd type="stealth" w="med" len="med"/>
          </a:ln>
        </p:spPr>
        <p:txBody>
          <a:bodyPr/>
          <a:lstStyle/>
          <a:p>
            <a:endParaRPr lang="zh-CN" altLang="en-US"/>
          </a:p>
        </p:txBody>
      </p:sp>
      <p:sp>
        <p:nvSpPr>
          <p:cNvPr id="108571" name="Text Box 42"/>
          <p:cNvSpPr txBox="1">
            <a:spLocks noChangeArrowheads="1"/>
          </p:cNvSpPr>
          <p:nvPr/>
        </p:nvSpPr>
        <p:spPr bwMode="auto">
          <a:xfrm>
            <a:off x="3581400" y="1143000"/>
            <a:ext cx="1905000" cy="271463"/>
          </a:xfrm>
          <a:prstGeom prst="rect">
            <a:avLst/>
          </a:prstGeom>
          <a:noFill/>
          <a:ln w="9525">
            <a:noFill/>
            <a:miter lim="800000"/>
          </a:ln>
        </p:spPr>
        <p:txBody>
          <a:bodyPr lIns="0" tIns="0" rIns="0" bIns="0"/>
          <a:lstStyle/>
          <a:p>
            <a:pPr algn="just" eaLnBrk="0" hangingPunct="0"/>
            <a:r>
              <a:rPr kumimoji="0" lang="zh-CN" altLang="en-US" sz="1800">
                <a:solidFill>
                  <a:srgbClr val="0000FF"/>
                </a:solidFill>
                <a:latin typeface="华文新魏" panose="02010800040101010101" pitchFamily="2" charset="-122"/>
                <a:ea typeface="华文新魏" panose="02010800040101010101" pitchFamily="2" charset="-122"/>
              </a:rPr>
              <a:t>系统调用陷入机构</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108572" name="Text Box 44"/>
          <p:cNvSpPr txBox="1">
            <a:spLocks noChangeArrowheads="1"/>
          </p:cNvSpPr>
          <p:nvPr/>
        </p:nvSpPr>
        <p:spPr bwMode="auto">
          <a:xfrm>
            <a:off x="4572000" y="1581150"/>
            <a:ext cx="1143000" cy="450850"/>
          </a:xfrm>
          <a:prstGeom prst="rect">
            <a:avLst/>
          </a:prstGeom>
          <a:noFill/>
          <a:ln w="9525">
            <a:noFill/>
            <a:miter lim="800000"/>
          </a:ln>
        </p:spPr>
        <p:txBody>
          <a:bodyPr/>
          <a:lstStyle/>
          <a:p>
            <a:pPr algn="just" eaLnBrk="0" hangingPunct="0"/>
            <a:r>
              <a:rPr kumimoji="0" lang="zh-CN" altLang="en-US" sz="1400">
                <a:solidFill>
                  <a:srgbClr val="0000FF"/>
                </a:solidFill>
                <a:latin typeface="华文新魏" panose="02010800040101010101" pitchFamily="2" charset="-122"/>
                <a:ea typeface="华文新魏" panose="02010800040101010101" pitchFamily="2" charset="-122"/>
              </a:rPr>
              <a:t>入口地址表</a:t>
            </a:r>
            <a:endParaRPr kumimoji="0" lang="zh-CN" altLang="en-US" sz="1400">
              <a:solidFill>
                <a:srgbClr val="0000FF"/>
              </a:solidFill>
              <a:latin typeface="华文新魏" panose="02010800040101010101" pitchFamily="2" charset="-122"/>
              <a:ea typeface="华文新魏" panose="02010800040101010101" pitchFamily="2" charset="-122"/>
            </a:endParaRPr>
          </a:p>
          <a:p>
            <a:pPr algn="just" eaLnBrk="0" hangingPunct="0"/>
            <a:endParaRPr kumimoji="0" lang="en-US" altLang="zh-CN" sz="1400">
              <a:solidFill>
                <a:srgbClr val="0000FF"/>
              </a:solidFill>
              <a:latin typeface="华文新魏" panose="02010800040101010101" pitchFamily="2" charset="-122"/>
              <a:ea typeface="华文新魏" panose="02010800040101010101" pitchFamily="2" charset="-122"/>
            </a:endParaRPr>
          </a:p>
        </p:txBody>
      </p:sp>
    </p:spTree>
  </p:cSld>
  <p:clrMapOvr>
    <a:masterClrMapping/>
  </p:clrMapOvr>
  <p:transition>
    <p:dissolv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系统调用参数传递</a:t>
            </a:r>
            <a:endParaRPr lang="zh-CN" altLang="en-US" dirty="0" smtClean="0">
              <a:latin typeface="宋体" panose="02010600030101010101" pitchFamily="2" charset="-122"/>
            </a:endParaRPr>
          </a:p>
        </p:txBody>
      </p:sp>
      <p:sp>
        <p:nvSpPr>
          <p:cNvPr id="14339" name="Rectangle 3"/>
          <p:cNvSpPr>
            <a:spLocks noGrp="1" noChangeArrowheads="1"/>
          </p:cNvSpPr>
          <p:nvPr>
            <p:ph idx="1"/>
          </p:nvPr>
        </p:nvSpPr>
        <p:spPr/>
        <p:txBody>
          <a:bodyPr/>
          <a:lstStyle/>
          <a:p>
            <a:pPr eaLnBrk="1" hangingPunct="1"/>
            <a:r>
              <a:rPr lang="zh-CN" altLang="en-US" dirty="0" smtClean="0">
                <a:latin typeface="华文新魏" panose="02010800040101010101" pitchFamily="2" charset="-122"/>
                <a:ea typeface="华文新魏" panose="02010800040101010101" pitchFamily="2" charset="-122"/>
              </a:rPr>
              <a:t>由访管指令或陷入指令自带参数，分为：</a:t>
            </a:r>
            <a:endParaRPr lang="en-US" altLang="zh-CN"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直接参数</a:t>
            </a:r>
            <a:endParaRPr lang="zh-CN" altLang="en-US"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间接参数</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通过</a:t>
            </a:r>
            <a:r>
              <a:rPr lang="en-US" altLang="zh-CN" dirty="0" smtClean="0">
                <a:latin typeface="华文新魏" panose="02010800040101010101" pitchFamily="2" charset="-122"/>
                <a:ea typeface="华文新魏" panose="02010800040101010101" pitchFamily="2" charset="-122"/>
              </a:rPr>
              <a:t>CPU</a:t>
            </a:r>
            <a:r>
              <a:rPr lang="zh-CN" altLang="en-US" dirty="0" smtClean="0">
                <a:latin typeface="华文新魏" panose="02010800040101010101" pitchFamily="2" charset="-122"/>
                <a:ea typeface="华文新魏" panose="02010800040101010101" pitchFamily="2" charset="-122"/>
              </a:rPr>
              <a:t>的通用寄存器传递参数，或在主存的一个块或表中存放参数，其首地址送入寄存器，实现参数传递。</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在主存中开辟专用堆栈区域传递参数。</a:t>
            </a:r>
            <a:endParaRPr lang="zh-CN" altLang="en-US"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ox(in)">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box(in)">
                                      <p:cBhvr>
                                        <p:cTn id="12" dur="500"/>
                                        <p:tgtEl>
                                          <p:spTgt spid="14339">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animEffect transition="in" filter="box(in)">
                                      <p:cBhvr>
                                        <p:cTn id="15" dur="500"/>
                                        <p:tgtEl>
                                          <p:spTgt spid="1433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4339">
                                            <p:txEl>
                                              <p:pRg st="3" end="3"/>
                                            </p:txEl>
                                          </p:spTgt>
                                        </p:tgtEl>
                                        <p:attrNameLst>
                                          <p:attrName>style.visibility</p:attrName>
                                        </p:attrNameLst>
                                      </p:cBhvr>
                                      <p:to>
                                        <p:strVal val="visible"/>
                                      </p:to>
                                    </p:set>
                                    <p:animEffect transition="in" filter="box(in)">
                                      <p:cBhvr>
                                        <p:cTn id="20" dur="500"/>
                                        <p:tgtEl>
                                          <p:spTgt spid="1433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4339">
                                            <p:txEl>
                                              <p:pRg st="4" end="4"/>
                                            </p:txEl>
                                          </p:spTgt>
                                        </p:tgtEl>
                                        <p:attrNameLst>
                                          <p:attrName>style.visibility</p:attrName>
                                        </p:attrNameLst>
                                      </p:cBhvr>
                                      <p:to>
                                        <p:strVal val="visible"/>
                                      </p:to>
                                    </p:set>
                                    <p:animEffect transition="in" filter="box(in)">
                                      <p:cBhvr>
                                        <p:cTn id="25"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系统调用与函数调用的区别</a:t>
            </a:r>
            <a:endParaRPr lang="zh-CN" altLang="en-US" dirty="0" smtClean="0">
              <a:latin typeface="宋体" panose="02010600030101010101" pitchFamily="2" charset="-122"/>
            </a:endParaRPr>
          </a:p>
        </p:txBody>
      </p:sp>
      <p:sp>
        <p:nvSpPr>
          <p:cNvPr id="110594" name="Rectangle 3"/>
          <p:cNvSpPr>
            <a:spLocks noGrp="1" noChangeArrowheads="1"/>
          </p:cNvSpPr>
          <p:nvPr>
            <p:ph idx="1"/>
          </p:nvPr>
        </p:nvSpPr>
        <p:spPr/>
        <p:txBody>
          <a:bodyPr/>
          <a:lstStyle/>
          <a:p>
            <a:pPr eaLnBrk="1" hangingPunct="1"/>
            <a:r>
              <a:rPr lang="en-US" altLang="zh-CN" sz="2800" dirty="0" smtClean="0">
                <a:latin typeface="华文新魏" panose="02010800040101010101" pitchFamily="2" charset="-122"/>
              </a:rPr>
              <a:t>1)</a:t>
            </a:r>
            <a:r>
              <a:rPr lang="zh-CN" altLang="en-US" sz="2800" dirty="0" smtClean="0">
                <a:latin typeface="华文新魏" panose="02010800040101010101" pitchFamily="2" charset="-122"/>
              </a:rPr>
              <a:t>调用形式和实现方式不同</a:t>
            </a:r>
            <a:endParaRPr lang="en-US" altLang="zh-CN" sz="2800" dirty="0" smtClean="0">
              <a:latin typeface="华文新魏" panose="02010800040101010101" pitchFamily="2" charset="-122"/>
            </a:endParaRPr>
          </a:p>
          <a:p>
            <a:pPr lvl="1" eaLnBrk="1" hangingPunct="1"/>
            <a:r>
              <a:rPr lang="zh-CN" altLang="en-US" sz="2400" dirty="0" smtClean="0">
                <a:latin typeface="华文新魏" panose="02010800040101010101" pitchFamily="2" charset="-122"/>
              </a:rPr>
              <a:t>函数一般调用指令，其转向地址包含在跳转语句中。系统调用不包含 处理程序入口，仅提供功能号，按功能号调用。</a:t>
            </a:r>
            <a:endParaRPr lang="zh-CN" altLang="en-US" sz="2400" dirty="0" smtClean="0">
              <a:latin typeface="华文新魏" panose="02010800040101010101" pitchFamily="2" charset="-122"/>
            </a:endParaRPr>
          </a:p>
          <a:p>
            <a:pPr eaLnBrk="1" hangingPunct="1"/>
            <a:r>
              <a:rPr lang="en-US" altLang="zh-CN" sz="2800" dirty="0" smtClean="0">
                <a:latin typeface="华文新魏" panose="02010800040101010101" pitchFamily="2" charset="-122"/>
              </a:rPr>
              <a:t>2)</a:t>
            </a:r>
            <a:r>
              <a:rPr lang="zh-CN" altLang="en-US" sz="2800" dirty="0" smtClean="0">
                <a:latin typeface="华文新魏" panose="02010800040101010101" pitchFamily="2" charset="-122"/>
              </a:rPr>
              <a:t>被调用代码的位置不同</a:t>
            </a:r>
            <a:endParaRPr lang="en-US" altLang="zh-CN" sz="2800" dirty="0" smtClean="0">
              <a:latin typeface="华文新魏" panose="02010800040101010101" pitchFamily="2" charset="-122"/>
            </a:endParaRPr>
          </a:p>
          <a:p>
            <a:pPr lvl="1" eaLnBrk="1" hangingPunct="1"/>
            <a:r>
              <a:rPr lang="zh-CN" altLang="en-US" sz="2400" dirty="0" smtClean="0">
                <a:latin typeface="华文新魏" panose="02010800040101010101" pitchFamily="2" charset="-122"/>
              </a:rPr>
              <a:t>函数调用时，调用程序和被调用代码在同一程序中。系统调用的处理代码在调用程序之外（在操作系统中）。</a:t>
            </a:r>
            <a:endParaRPr lang="zh-CN" altLang="en-US" sz="2400" dirty="0" smtClean="0">
              <a:latin typeface="华文新魏" panose="02010800040101010101" pitchFamily="2" charset="-122"/>
            </a:endParaRPr>
          </a:p>
          <a:p>
            <a:pPr eaLnBrk="1" hangingPunct="1"/>
            <a:r>
              <a:rPr lang="en-US" altLang="zh-CN" sz="2800" dirty="0" smtClean="0">
                <a:latin typeface="华文新魏" panose="02010800040101010101" pitchFamily="2" charset="-122"/>
              </a:rPr>
              <a:t>3)</a:t>
            </a:r>
            <a:r>
              <a:rPr lang="zh-CN" altLang="en-US" sz="2800" dirty="0" smtClean="0">
                <a:latin typeface="华文新魏" panose="02010800040101010101" pitchFamily="2" charset="-122"/>
              </a:rPr>
              <a:t>提供方式不同</a:t>
            </a:r>
            <a:endParaRPr lang="en-US" altLang="zh-CN" sz="2800" dirty="0">
              <a:latin typeface="华文新魏" panose="02010800040101010101" pitchFamily="2" charset="-122"/>
            </a:endParaRPr>
          </a:p>
          <a:p>
            <a:pPr lvl="1" eaLnBrk="1" hangingPunct="1"/>
            <a:r>
              <a:rPr lang="zh-CN" altLang="en-US" sz="2400" dirty="0" smtClean="0">
                <a:latin typeface="华文新魏" panose="02010800040101010101" pitchFamily="2" charset="-122"/>
              </a:rPr>
              <a:t>函数由编译系统提供，不同编译系统提供的函数可以不同。系统调用由操作系统提供，对设计好的操作系统，系统调用的功能、种类与数量固定不变。</a:t>
            </a:r>
            <a:endParaRPr lang="zh-CN" altLang="en-US" sz="2400" dirty="0" smtClean="0">
              <a:latin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p:txBody>
          <a:bodyPr/>
          <a:lstStyle/>
          <a:p>
            <a:pPr eaLnBrk="1" hangingPunct="1"/>
            <a:r>
              <a:rPr lang="en-US" altLang="zh-CN" dirty="0" smtClean="0">
                <a:latin typeface="华文新魏" panose="02010800040101010101" pitchFamily="2" charset="-122"/>
                <a:ea typeface="华文新魏" panose="02010800040101010101" pitchFamily="2" charset="-122"/>
              </a:rPr>
              <a:t>1.2.3</a:t>
            </a:r>
            <a:r>
              <a:rPr lang="zh-CN" altLang="en-US" dirty="0" smtClean="0">
                <a:latin typeface="华文新魏" panose="02010800040101010101" pitchFamily="2" charset="-122"/>
                <a:ea typeface="华文新魏" panose="02010800040101010101" pitchFamily="2" charset="-122"/>
              </a:rPr>
              <a:t>操作接口与系统程序</a:t>
            </a:r>
            <a:r>
              <a:rPr lang="zh-CN" altLang="en-US" dirty="0" smtClean="0"/>
              <a:t> </a:t>
            </a:r>
            <a:endParaRPr lang="zh-CN" altLang="en-US" b="1" dirty="0" smtClean="0">
              <a:latin typeface="华文新魏" panose="02010800040101010101" pitchFamily="2" charset="-122"/>
              <a:ea typeface="华文新魏" panose="02010800040101010101" pitchFamily="2" charset="-122"/>
            </a:endParaRPr>
          </a:p>
        </p:txBody>
      </p:sp>
      <p:sp>
        <p:nvSpPr>
          <p:cNvPr id="111618" name="Rectangle 3"/>
          <p:cNvSpPr>
            <a:spLocks noGrp="1" noChangeArrowheads="1"/>
          </p:cNvSpPr>
          <p:nvPr>
            <p:ph idx="1"/>
          </p:nvPr>
        </p:nvSpPr>
        <p:spPr/>
        <p:txBody>
          <a:bodyPr/>
          <a:lstStyle/>
          <a:p>
            <a:pPr algn="just" eaLnBrk="1" hangingPunct="1">
              <a:buFont typeface="Wingdings" panose="05000000000000000000" pitchFamily="2" charset="2"/>
              <a:buNone/>
            </a:pPr>
            <a:r>
              <a:rPr lang="en-US" altLang="zh-CN" sz="3600" smtClean="0">
                <a:solidFill>
                  <a:srgbClr val="FF0000"/>
                </a:solidFill>
                <a:latin typeface="华文新魏" panose="02010800040101010101" pitchFamily="2" charset="-122"/>
                <a:ea typeface="华文新魏" panose="02010800040101010101" pitchFamily="2" charset="-122"/>
              </a:rPr>
              <a:t>               1.</a:t>
            </a:r>
            <a:r>
              <a:rPr lang="zh-CN" altLang="en-US" sz="3600" smtClean="0">
                <a:solidFill>
                  <a:srgbClr val="FF0000"/>
                </a:solidFill>
                <a:latin typeface="华文新魏" panose="02010800040101010101" pitchFamily="2" charset="-122"/>
                <a:ea typeface="华文新魏" panose="02010800040101010101" pitchFamily="2" charset="-122"/>
              </a:rPr>
              <a:t>作业控制方式</a:t>
            </a:r>
            <a:endParaRPr lang="en-US" altLang="zh-CN" sz="3600" smtClean="0">
              <a:solidFill>
                <a:srgbClr val="FF0000"/>
              </a:solidFill>
              <a:latin typeface="华文新魏" panose="02010800040101010101" pitchFamily="2" charset="-122"/>
              <a:ea typeface="华文新魏" panose="02010800040101010101" pitchFamily="2" charset="-122"/>
            </a:endParaRPr>
          </a:p>
          <a:p>
            <a:pPr algn="just" eaLnBrk="1" hangingPunct="1"/>
            <a:r>
              <a:rPr lang="zh-CN" altLang="en-US" sz="3600" smtClean="0">
                <a:latin typeface="华文新魏" panose="02010800040101010101" pitchFamily="2" charset="-122"/>
                <a:ea typeface="华文新魏" panose="02010800040101010101" pitchFamily="2" charset="-122"/>
              </a:rPr>
              <a:t>作业接口是操作系统为用户操作控制计算机工作和提供服务的手段集合，通常可借助操作控制命令、图形操作界面</a:t>
            </a:r>
            <a:r>
              <a:rPr lang="en-US" altLang="zh-CN" sz="3600" smtClean="0">
                <a:latin typeface="华文新魏" panose="02010800040101010101" pitchFamily="2" charset="-122"/>
                <a:ea typeface="华文新魏" panose="02010800040101010101" pitchFamily="2" charset="-122"/>
              </a:rPr>
              <a:t>(</a:t>
            </a:r>
            <a:r>
              <a:rPr lang="zh-CN" altLang="en-US" sz="3600" smtClean="0">
                <a:latin typeface="华文新魏" panose="02010800040101010101" pitchFamily="2" charset="-122"/>
                <a:ea typeface="华文新魏" panose="02010800040101010101" pitchFamily="2" charset="-122"/>
              </a:rPr>
              <a:t>命令</a:t>
            </a:r>
            <a:r>
              <a:rPr lang="en-US" altLang="zh-CN" sz="3600" smtClean="0">
                <a:latin typeface="华文新魏" panose="02010800040101010101" pitchFamily="2" charset="-122"/>
                <a:ea typeface="华文新魏" panose="02010800040101010101" pitchFamily="2" charset="-122"/>
              </a:rPr>
              <a:t>)</a:t>
            </a:r>
            <a:r>
              <a:rPr lang="zh-CN" altLang="en-US" sz="3600" smtClean="0">
                <a:latin typeface="华文新魏" panose="02010800040101010101" pitchFamily="2" charset="-122"/>
                <a:ea typeface="华文新魏" panose="02010800040101010101" pitchFamily="2" charset="-122"/>
              </a:rPr>
              <a:t>、以及作业控制语言</a:t>
            </a:r>
            <a:r>
              <a:rPr lang="en-US" altLang="zh-CN" sz="3600" smtClean="0">
                <a:latin typeface="华文新魏" panose="02010800040101010101" pitchFamily="2" charset="-122"/>
                <a:ea typeface="华文新魏" panose="02010800040101010101" pitchFamily="2" charset="-122"/>
              </a:rPr>
              <a:t>(</a:t>
            </a:r>
            <a:r>
              <a:rPr lang="zh-CN" altLang="en-US" sz="3600" smtClean="0">
                <a:latin typeface="华文新魏" panose="02010800040101010101" pitchFamily="2" charset="-122"/>
                <a:ea typeface="华文新魏" panose="02010800040101010101" pitchFamily="2" charset="-122"/>
              </a:rPr>
              <a:t>命令</a:t>
            </a:r>
            <a:r>
              <a:rPr lang="en-US" altLang="zh-CN" sz="3600" smtClean="0">
                <a:latin typeface="华文新魏" panose="02010800040101010101" pitchFamily="2" charset="-122"/>
                <a:ea typeface="华文新魏" panose="02010800040101010101" pitchFamily="2" charset="-122"/>
              </a:rPr>
              <a:t>)</a:t>
            </a:r>
            <a:r>
              <a:rPr lang="zh-CN" altLang="en-US" sz="3600" smtClean="0">
                <a:latin typeface="华文新魏" panose="02010800040101010101" pitchFamily="2" charset="-122"/>
                <a:ea typeface="华文新魏" panose="02010800040101010101" pitchFamily="2" charset="-122"/>
              </a:rPr>
              <a:t>等来实现</a:t>
            </a:r>
            <a:endParaRPr lang="zh-CN" altLang="en-US" sz="3600" smtClean="0">
              <a:latin typeface="华文新魏" panose="02010800040101010101" pitchFamily="2" charset="-122"/>
              <a:ea typeface="华文新魏" panose="02010800040101010101" pitchFamily="2" charset="-122"/>
            </a:endParaRPr>
          </a:p>
          <a:p>
            <a:pPr algn="just" eaLnBrk="1" hangingPunct="1"/>
            <a:r>
              <a:rPr lang="zh-CN" altLang="en-US" sz="3600" smtClean="0">
                <a:latin typeface="华文新魏" panose="02010800040101010101" pitchFamily="2" charset="-122"/>
                <a:ea typeface="华文新魏" panose="02010800040101010101" pitchFamily="2" charset="-122"/>
              </a:rPr>
              <a:t> 作业控制方式</a:t>
            </a:r>
            <a:endParaRPr lang="zh-CN" altLang="en-US" sz="3600" smtClean="0">
              <a:latin typeface="华文新魏" panose="02010800040101010101" pitchFamily="2" charset="-122"/>
              <a:ea typeface="华文新魏" panose="02010800040101010101" pitchFamily="2" charset="-122"/>
            </a:endParaRPr>
          </a:p>
          <a:p>
            <a:pPr lvl="1" algn="just" eaLnBrk="1" hangingPunct="1"/>
            <a:r>
              <a:rPr lang="zh-CN" altLang="en-US" sz="3600" smtClean="0">
                <a:latin typeface="华文新魏" panose="02010800040101010101" pitchFamily="2" charset="-122"/>
                <a:ea typeface="华文新魏" panose="02010800040101010101" pitchFamily="2" charset="-122"/>
              </a:rPr>
              <a:t>联机作业控制方式与作业控制语言</a:t>
            </a:r>
            <a:endParaRPr lang="zh-CN" altLang="en-US" sz="3600" smtClean="0">
              <a:latin typeface="华文新魏" panose="02010800040101010101" pitchFamily="2" charset="-122"/>
              <a:ea typeface="华文新魏" panose="02010800040101010101" pitchFamily="2" charset="-122"/>
            </a:endParaRPr>
          </a:p>
          <a:p>
            <a:pPr lvl="1" algn="just" eaLnBrk="1" hangingPunct="1"/>
            <a:r>
              <a:rPr lang="zh-CN" altLang="en-US" sz="3600" smtClean="0">
                <a:latin typeface="华文新魏" panose="02010800040101010101" pitchFamily="2" charset="-122"/>
                <a:ea typeface="华文新魏" panose="02010800040101010101" pitchFamily="2" charset="-122"/>
              </a:rPr>
              <a:t>脱机作业控制方式与操作控制命令</a:t>
            </a:r>
            <a:endParaRPr lang="zh-CN" altLang="en-US" sz="3600" smtClean="0">
              <a:latin typeface="华文新魏" panose="02010800040101010101" pitchFamily="2" charset="-122"/>
              <a:ea typeface="华文新魏" panose="02010800040101010101" pitchFamily="2" charset="-122"/>
            </a:endParaRPr>
          </a:p>
        </p:txBody>
      </p:sp>
      <p:sp>
        <p:nvSpPr>
          <p:cNvPr id="111619" name="Rectangle 4"/>
          <p:cNvSpPr>
            <a:spLocks noChangeArrowheads="1"/>
          </p:cNvSpPr>
          <p:nvPr/>
        </p:nvSpPr>
        <p:spPr bwMode="auto">
          <a:xfrm>
            <a:off x="2193925" y="3840163"/>
            <a:ext cx="184150" cy="1431925"/>
          </a:xfrm>
          <a:prstGeom prst="rect">
            <a:avLst/>
          </a:prstGeom>
          <a:noFill/>
          <a:ln w="9525">
            <a:noFill/>
            <a:miter lim="800000"/>
          </a:ln>
        </p:spPr>
        <p:txBody>
          <a:bodyPr wrap="none">
            <a:spAutoFit/>
          </a:bodyPr>
          <a:lstStyle/>
          <a:p>
            <a:br>
              <a:rPr lang="en-US" altLang="zh-CN" sz="4400" b="1">
                <a:solidFill>
                  <a:schemeClr val="tx2"/>
                </a:solidFill>
              </a:rPr>
            </a:br>
            <a:endParaRPr lang="en-US" altLang="zh-CN" sz="4400" b="1">
              <a:solidFill>
                <a:schemeClr val="tx2"/>
              </a:solidFill>
            </a:endParaRPr>
          </a:p>
        </p:txBody>
      </p:sp>
    </p:spTree>
  </p:cSld>
  <p:clrMapOvr>
    <a:masterClrMapping/>
  </p:clrMapOvr>
  <p:transition>
    <p:zoom dir="in"/>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本章主要内容</a:t>
            </a:r>
            <a:endParaRPr lang="zh-CN" altLang="en-US" sz="4800" dirty="0" smtClean="0">
              <a:latin typeface="华文新魏" panose="02010800040101010101" pitchFamily="2" charset="-122"/>
              <a:ea typeface="华文新魏" panose="02010800040101010101" pitchFamily="2" charset="-122"/>
            </a:endParaRPr>
          </a:p>
        </p:txBody>
      </p:sp>
      <p:sp>
        <p:nvSpPr>
          <p:cNvPr id="17410"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z="4000" dirty="0" smtClean="0">
                <a:ea typeface="华文新魏" panose="02010800040101010101" pitchFamily="2" charset="-122"/>
              </a:rPr>
              <a:t>1.1 </a:t>
            </a:r>
            <a:r>
              <a:rPr lang="zh-CN" altLang="en-US" sz="4000" dirty="0" smtClean="0">
                <a:ea typeface="华文新魏" panose="02010800040101010101" pitchFamily="2" charset="-122"/>
              </a:rPr>
              <a:t>操作系统概观</a:t>
            </a:r>
            <a:endParaRPr lang="zh-CN" altLang="en-US" sz="4000" dirty="0" smtClean="0">
              <a:ea typeface="华文新魏" panose="02010800040101010101" pitchFamily="2" charset="-122"/>
            </a:endParaRPr>
          </a:p>
          <a:p>
            <a:pPr eaLnBrk="1" hangingPunct="1">
              <a:buFont typeface="Wingdings" panose="05000000000000000000" pitchFamily="2" charset="2"/>
              <a:buNone/>
            </a:pPr>
            <a:r>
              <a:rPr lang="en-US" altLang="zh-CN" sz="4000" dirty="0" smtClean="0">
                <a:ea typeface="华文新魏" panose="02010800040101010101" pitchFamily="2" charset="-122"/>
              </a:rPr>
              <a:t>1.2 </a:t>
            </a:r>
            <a:r>
              <a:rPr lang="zh-CN" altLang="en-US" sz="4000" dirty="0" smtClean="0">
                <a:sym typeface="+mn-ea"/>
              </a:rPr>
              <a:t>操作系统结构和运行模型 </a:t>
            </a:r>
            <a:endParaRPr lang="zh-CN" altLang="en-US" sz="4000" dirty="0" smtClean="0">
              <a:ea typeface="华文新魏" panose="02010800040101010101" pitchFamily="2" charset="-122"/>
            </a:endParaRPr>
          </a:p>
          <a:p>
            <a:pPr eaLnBrk="1" hangingPunct="1">
              <a:buFont typeface="Wingdings" panose="05000000000000000000" pitchFamily="2" charset="2"/>
              <a:buNone/>
            </a:pPr>
            <a:r>
              <a:rPr lang="en-US" altLang="zh-CN" sz="4000" dirty="0" smtClean="0">
                <a:ea typeface="华文新魏" panose="02010800040101010101" pitchFamily="2" charset="-122"/>
              </a:rPr>
              <a:t>1.3 </a:t>
            </a:r>
            <a:r>
              <a:rPr lang="zh-CN" altLang="en-US" sz="4000" dirty="0" smtClean="0">
                <a:ea typeface="华文新魏" panose="02010800040101010101" pitchFamily="2" charset="-122"/>
              </a:rPr>
              <a:t>操作系统基本服务和用户接口</a:t>
            </a:r>
            <a:endParaRPr lang="zh-CN" altLang="en-US" sz="4000" dirty="0" smtClean="0">
              <a:ea typeface="华文新魏" panose="02010800040101010101" pitchFamily="2" charset="-122"/>
            </a:endParaRPr>
          </a:p>
          <a:p>
            <a:pPr eaLnBrk="1" hangingPunct="1">
              <a:buFont typeface="Wingdings" panose="05000000000000000000" pitchFamily="2" charset="2"/>
              <a:buNone/>
            </a:pPr>
            <a:r>
              <a:rPr lang="en-US" altLang="zh-CN" sz="4000" dirty="0" smtClean="0">
                <a:ea typeface="华文新魏" panose="02010800040101010101" pitchFamily="2" charset="-122"/>
              </a:rPr>
              <a:t>1.4 </a:t>
            </a:r>
            <a:r>
              <a:rPr lang="zh-CN" altLang="en-US" sz="4000" dirty="0" smtClean="0">
                <a:sym typeface="+mn-ea"/>
              </a:rPr>
              <a:t>操作系统形成和发展</a:t>
            </a:r>
            <a:endParaRPr lang="zh-CN" altLang="en-US" sz="4000" dirty="0" smtClean="0">
              <a:sym typeface="+mn-ea"/>
            </a:endParaRPr>
          </a:p>
          <a:p>
            <a:pPr eaLnBrk="1" hangingPunct="1">
              <a:buFont typeface="Wingdings" panose="05000000000000000000" pitchFamily="2" charset="2"/>
              <a:buNone/>
            </a:pPr>
            <a:r>
              <a:rPr lang="en-US" altLang="zh-CN" sz="4000" dirty="0" smtClean="0">
                <a:ea typeface="华文新魏" panose="02010800040101010101" pitchFamily="2" charset="-122"/>
              </a:rPr>
              <a:t>1.5 </a:t>
            </a:r>
            <a:r>
              <a:rPr lang="zh-CN" altLang="en-US" sz="4000" dirty="0" smtClean="0">
                <a:ea typeface="华文新魏" panose="02010800040101010101" pitchFamily="2" charset="-122"/>
              </a:rPr>
              <a:t>常见操作系统</a:t>
            </a:r>
            <a:endParaRPr lang="zh-CN" altLang="en-US" sz="4000" dirty="0" smtClean="0">
              <a:ea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pPr eaLnBrk="1" hangingPunct="1"/>
            <a:r>
              <a:rPr lang="zh-CN" altLang="en-US" smtClean="0">
                <a:ea typeface="华文新魏" panose="02010800040101010101" pitchFamily="2" charset="-122"/>
              </a:rPr>
              <a:t>联机作业控制接口</a:t>
            </a:r>
            <a:r>
              <a:rPr lang="en-US" altLang="zh-CN" smtClean="0">
                <a:ea typeface="华文新魏" panose="02010800040101010101" pitchFamily="2" charset="-122"/>
              </a:rPr>
              <a:t>--</a:t>
            </a:r>
            <a:r>
              <a:rPr lang="zh-CN" altLang="en-US" smtClean="0">
                <a:ea typeface="华文新魏" panose="02010800040101010101" pitchFamily="2" charset="-122"/>
              </a:rPr>
              <a:t>操作控制命令</a:t>
            </a:r>
            <a:endParaRPr lang="zh-CN" altLang="en-US" smtClean="0">
              <a:ea typeface="华文新魏" panose="02010800040101010101" pitchFamily="2" charset="-122"/>
            </a:endParaRPr>
          </a:p>
        </p:txBody>
      </p:sp>
      <p:sp>
        <p:nvSpPr>
          <p:cNvPr id="112642"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mtClean="0"/>
              <a:t>        </a:t>
            </a:r>
            <a:r>
              <a:rPr lang="en-US" altLang="zh-CN" sz="4000" smtClean="0">
                <a:cs typeface="Times New Roman" panose="02020603050405020304" pitchFamily="18" charset="0"/>
              </a:rPr>
              <a:t>•</a:t>
            </a:r>
            <a:r>
              <a:rPr lang="zh-CN" altLang="en-US" sz="4000" smtClean="0">
                <a:latin typeface="华文新魏" panose="02010800040101010101" pitchFamily="2" charset="-122"/>
                <a:ea typeface="华文新魏" panose="02010800040101010101" pitchFamily="2" charset="-122"/>
              </a:rPr>
              <a:t>命令行方式</a:t>
            </a:r>
            <a:endParaRPr lang="zh-CN" altLang="en-US" sz="400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4000" smtClean="0">
                <a:latin typeface="华文新魏" panose="02010800040101010101" pitchFamily="2" charset="-122"/>
                <a:ea typeface="华文新魏" panose="02010800040101010101" pitchFamily="2" charset="-122"/>
              </a:rPr>
              <a:t>      </a:t>
            </a:r>
            <a:r>
              <a:rPr lang="en-US" altLang="zh-CN" sz="4000" smtClean="0">
                <a:ea typeface="华文新魏" panose="02010800040101010101" pitchFamily="2" charset="-122"/>
              </a:rPr>
              <a:t>•</a:t>
            </a:r>
            <a:r>
              <a:rPr lang="zh-CN" altLang="en-US" sz="4000" smtClean="0">
                <a:latin typeface="华文新魏" panose="02010800040101010101" pitchFamily="2" charset="-122"/>
                <a:ea typeface="华文新魏" panose="02010800040101010101" pitchFamily="2" charset="-122"/>
              </a:rPr>
              <a:t>批命令方式</a:t>
            </a:r>
            <a:endParaRPr lang="zh-CN" altLang="en-US" sz="400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Char char=" "/>
            </a:pPr>
            <a:r>
              <a:rPr lang="zh-CN" altLang="en-US" sz="4000" smtClean="0">
                <a:latin typeface="华文新魏" panose="02010800040101010101" pitchFamily="2" charset="-122"/>
                <a:ea typeface="华文新魏" panose="02010800040101010101" pitchFamily="2" charset="-122"/>
              </a:rPr>
              <a:t>   </a:t>
            </a:r>
            <a:r>
              <a:rPr lang="en-US" altLang="zh-CN" sz="4000" smtClean="0">
                <a:ea typeface="华文新魏" panose="02010800040101010101" pitchFamily="2" charset="-122"/>
              </a:rPr>
              <a:t>•</a:t>
            </a:r>
            <a:r>
              <a:rPr lang="zh-CN" altLang="en-US" sz="4000" smtClean="0">
                <a:latin typeface="华文新魏" panose="02010800040101010101" pitchFamily="2" charset="-122"/>
                <a:ea typeface="华文新魏" panose="02010800040101010101" pitchFamily="2" charset="-122"/>
              </a:rPr>
              <a:t>图形化方式</a:t>
            </a:r>
            <a:endParaRPr lang="zh-CN" altLang="en-US" sz="4000" smtClean="0">
              <a:latin typeface="华文新魏" panose="02010800040101010101" pitchFamily="2" charset="-122"/>
              <a:ea typeface="华文新魏" panose="02010800040101010101" pitchFamily="2" charset="-122"/>
            </a:endParaRPr>
          </a:p>
          <a:p>
            <a:pPr eaLnBrk="1" hangingPunct="1"/>
            <a:endParaRPr lang="en-US" altLang="zh-CN" sz="3600" smtClean="0">
              <a:latin typeface="华文新魏" panose="02010800040101010101" pitchFamily="2" charset="-122"/>
              <a:ea typeface="华文新魏" panose="02010800040101010101" pitchFamily="2" charset="-122"/>
            </a:endParaRPr>
          </a:p>
        </p:txBody>
      </p:sp>
      <p:sp>
        <p:nvSpPr>
          <p:cNvPr id="112643" name="Rectangle 4"/>
          <p:cNvSpPr>
            <a:spLocks noChangeArrowheads="1"/>
          </p:cNvSpPr>
          <p:nvPr/>
        </p:nvSpPr>
        <p:spPr bwMode="auto">
          <a:xfrm>
            <a:off x="8539163" y="844550"/>
            <a:ext cx="184150" cy="1311275"/>
          </a:xfrm>
          <a:prstGeom prst="rect">
            <a:avLst/>
          </a:prstGeom>
          <a:noFill/>
          <a:ln w="9525">
            <a:noFill/>
            <a:miter lim="800000"/>
          </a:ln>
        </p:spPr>
        <p:txBody>
          <a:bodyPr wrap="none">
            <a:spAutoFit/>
          </a:bodyPr>
          <a:lstStyle/>
          <a:p>
            <a:br>
              <a:rPr lang="en-US" altLang="zh-CN">
                <a:solidFill>
                  <a:schemeClr val="tx2"/>
                </a:solidFill>
              </a:rPr>
            </a:br>
            <a:endParaRPr lang="en-US" altLang="zh-CN">
              <a:solidFill>
                <a:schemeClr val="tx2"/>
              </a:solidFill>
            </a:endParaRPr>
          </a:p>
        </p:txBody>
      </p:sp>
    </p:spTree>
  </p:cSld>
  <p:clrMapOvr>
    <a:masterClrMapping/>
  </p:clrMapOvr>
  <p:transition>
    <p:zoom dir="in"/>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1026"/>
          <p:cNvSpPr>
            <a:spLocks noGrp="1" noChangeArrowheads="1"/>
          </p:cNvSpPr>
          <p:nvPr>
            <p:ph type="title"/>
          </p:nvPr>
        </p:nvSpPr>
        <p:spPr/>
        <p:txBody>
          <a:bodyPr/>
          <a:lstStyle/>
          <a:p>
            <a:pPr eaLnBrk="1" hangingPunct="1"/>
            <a:r>
              <a:rPr lang="zh-CN" altLang="en-US" sz="4000" dirty="0" smtClean="0">
                <a:latin typeface="Arial" panose="020B0604020202020204" pitchFamily="34" charset="0"/>
              </a:rPr>
              <a:t>脱机作业控制接口</a:t>
            </a:r>
            <a:r>
              <a:rPr lang="en-US" altLang="zh-CN" sz="4000" dirty="0" smtClean="0">
                <a:latin typeface="Arial" panose="020B0604020202020204" pitchFamily="34" charset="0"/>
              </a:rPr>
              <a:t>—</a:t>
            </a:r>
            <a:r>
              <a:rPr lang="zh-CN" altLang="en-US" sz="4000" dirty="0" smtClean="0">
                <a:latin typeface="Arial" panose="020B0604020202020204" pitchFamily="34" charset="0"/>
              </a:rPr>
              <a:t>作业控制语言</a:t>
            </a:r>
            <a:endParaRPr lang="zh-CN" altLang="en-US" sz="4000" dirty="0" smtClean="0">
              <a:latin typeface="Arial" panose="020B0604020202020204" pitchFamily="34" charset="0"/>
              <a:cs typeface="Times New Roman" panose="02020603050405020304" pitchFamily="18" charset="0"/>
            </a:endParaRPr>
          </a:p>
        </p:txBody>
      </p:sp>
      <p:sp>
        <p:nvSpPr>
          <p:cNvPr id="113666" name="Rectangle 1027"/>
          <p:cNvSpPr>
            <a:spLocks noGrp="1" noChangeArrowheads="1"/>
          </p:cNvSpPr>
          <p:nvPr>
            <p:ph idx="1"/>
          </p:nvPr>
        </p:nvSpPr>
        <p:spPr/>
        <p:txBody>
          <a:bodyPr/>
          <a:lstStyle/>
          <a:p>
            <a:pPr eaLnBrk="1" hangingPunct="1"/>
            <a:r>
              <a:rPr lang="zh-CN" altLang="en-US" dirty="0" smtClean="0">
                <a:latin typeface="华文新魏" panose="02010800040101010101" pitchFamily="2" charset="-122"/>
                <a:ea typeface="华文新魏" panose="02010800040101010101" pitchFamily="2" charset="-122"/>
              </a:rPr>
              <a:t>批处理接口：作业控制语言</a:t>
            </a:r>
            <a:r>
              <a:rPr lang="en-US" altLang="zh-CN" dirty="0" smtClean="0">
                <a:latin typeface="华文新魏" panose="02010800040101010101" pitchFamily="2" charset="-122"/>
                <a:ea typeface="华文新魏" panose="02010800040101010101" pitchFamily="2" charset="-122"/>
              </a:rPr>
              <a:t>JCL</a:t>
            </a: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Job    Control  Language</a:t>
            </a:r>
            <a:r>
              <a:rPr lang="zh-CN" altLang="en-US" dirty="0" smtClean="0">
                <a:latin typeface="华文新魏" panose="02010800040101010101" pitchFamily="2" charset="-122"/>
                <a:ea typeface="华文新魏" panose="02010800040101010101" pitchFamily="2" charset="-122"/>
              </a:rPr>
              <a:t>）。</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用户使用</a:t>
            </a:r>
            <a:r>
              <a:rPr lang="en-US" altLang="zh-CN" dirty="0" smtClean="0">
                <a:latin typeface="华文新魏" panose="02010800040101010101" pitchFamily="2" charset="-122"/>
                <a:ea typeface="华文新魏" panose="02010800040101010101" pitchFamily="2" charset="-122"/>
              </a:rPr>
              <a:t>JCL</a:t>
            </a:r>
            <a:r>
              <a:rPr lang="zh-CN" altLang="en-US" dirty="0" smtClean="0">
                <a:latin typeface="华文新魏" panose="02010800040101010101" pitchFamily="2" charset="-122"/>
                <a:ea typeface="华文新魏" panose="02010800040101010101" pitchFamily="2" charset="-122"/>
              </a:rPr>
              <a:t>语句，把运行意图</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需要对作业进行的控制和干予</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写在作业说明书上，将作业连同作业说明书一起提交给系统。</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批处理作业的调度执行过程，系统调用</a:t>
            </a:r>
            <a:r>
              <a:rPr lang="en-US" altLang="zh-CN" dirty="0" smtClean="0">
                <a:latin typeface="华文新魏" panose="02010800040101010101" pitchFamily="2" charset="-122"/>
                <a:ea typeface="华文新魏" panose="02010800040101010101" pitchFamily="2" charset="-122"/>
              </a:rPr>
              <a:t>JCL</a:t>
            </a:r>
            <a:r>
              <a:rPr lang="zh-CN" altLang="en-US" dirty="0" smtClean="0">
                <a:latin typeface="华文新魏" panose="02010800040101010101" pitchFamily="2" charset="-122"/>
                <a:ea typeface="华文新魏" panose="02010800040101010101" pitchFamily="2" charset="-122"/>
              </a:rPr>
              <a:t>语句处理程序或命令解释程序。</a:t>
            </a:r>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idx="4294967295"/>
          </p:nvPr>
        </p:nvSpPr>
        <p:spPr>
          <a:xfrm>
            <a:off x="7702550" y="333375"/>
            <a:ext cx="1441450" cy="4824413"/>
          </a:xfrm>
        </p:spPr>
        <p:txBody>
          <a:bodyPr/>
          <a:lstStyle/>
          <a:p>
            <a:pPr eaLnBrk="1" hangingPunct="1"/>
            <a:r>
              <a:rPr lang="en-US" altLang="zh-CN" sz="3600" smtClean="0">
                <a:latin typeface="华文新魏" panose="02010800040101010101" pitchFamily="2" charset="-122"/>
                <a:ea typeface="华文新魏" panose="02010800040101010101" pitchFamily="2" charset="-122"/>
              </a:rPr>
              <a:t>IBM 370</a:t>
            </a:r>
            <a:br>
              <a:rPr lang="en-US" altLang="zh-CN" sz="3600" smtClean="0">
                <a:latin typeface="华文新魏" panose="02010800040101010101" pitchFamily="2" charset="-122"/>
                <a:ea typeface="华文新魏" panose="02010800040101010101" pitchFamily="2" charset="-122"/>
              </a:rPr>
            </a:br>
            <a:r>
              <a:rPr lang="zh-CN" altLang="en-US" sz="3600" smtClean="0">
                <a:latin typeface="华文新魏" panose="02010800040101010101" pitchFamily="2" charset="-122"/>
                <a:ea typeface="华文新魏" panose="02010800040101010101" pitchFamily="2" charset="-122"/>
              </a:rPr>
              <a:t>使用</a:t>
            </a:r>
            <a:r>
              <a:rPr lang="en-US" altLang="zh-CN" sz="3600" smtClean="0">
                <a:latin typeface="华文新魏" panose="02010800040101010101" pitchFamily="2" charset="-122"/>
                <a:ea typeface="华文新魏" panose="02010800040101010101" pitchFamily="2" charset="-122"/>
              </a:rPr>
              <a:t>JCL</a:t>
            </a:r>
            <a:br>
              <a:rPr lang="en-US" altLang="zh-CN" sz="3600" smtClean="0">
                <a:latin typeface="华文新魏" panose="02010800040101010101" pitchFamily="2" charset="-122"/>
                <a:ea typeface="华文新魏" panose="02010800040101010101" pitchFamily="2" charset="-122"/>
              </a:rPr>
            </a:br>
            <a:r>
              <a:rPr lang="zh-CN" altLang="en-US" sz="3600" smtClean="0">
                <a:latin typeface="华文新魏" panose="02010800040101010101" pitchFamily="2" charset="-122"/>
                <a:ea typeface="华文新魏" panose="02010800040101010101" pitchFamily="2" charset="-122"/>
              </a:rPr>
              <a:t>处理批作业的例子</a:t>
            </a:r>
            <a:r>
              <a:rPr lang="zh-CN" altLang="en-US" smtClean="0"/>
              <a:t> </a:t>
            </a:r>
            <a:endParaRPr lang="zh-CN" altLang="en-US" smtClean="0"/>
          </a:p>
        </p:txBody>
      </p:sp>
      <p:sp>
        <p:nvSpPr>
          <p:cNvPr id="114690" name="Rectangle 3"/>
          <p:cNvSpPr>
            <a:spLocks noGrp="1" noChangeArrowheads="1"/>
          </p:cNvSpPr>
          <p:nvPr>
            <p:ph type="body" idx="4294967295"/>
          </p:nvPr>
        </p:nvSpPr>
        <p:spPr>
          <a:xfrm>
            <a:off x="0" y="404813"/>
            <a:ext cx="7342188" cy="6453187"/>
          </a:xfrm>
        </p:spPr>
        <p:txBody>
          <a:bodyPr/>
          <a:lstStyle/>
          <a:p>
            <a:pPr eaLnBrk="1" hangingPunct="1">
              <a:lnSpc>
                <a:spcPct val="80000"/>
              </a:lnSpc>
            </a:pPr>
            <a:r>
              <a:rPr lang="en-US" altLang="zh-CN" sz="1800" smtClean="0"/>
              <a:t>// HAROLD JOB,WILSON,MSGLEVEL=(2,0),PRTY=6,CLASS=B</a:t>
            </a:r>
            <a:endParaRPr lang="en-US" altLang="zh-CN" sz="1800" smtClean="0"/>
          </a:p>
          <a:p>
            <a:pPr eaLnBrk="1" hangingPunct="1">
              <a:lnSpc>
                <a:spcPct val="80000"/>
              </a:lnSpc>
            </a:pPr>
            <a:r>
              <a:rPr lang="en-US" altLang="zh-CN" sz="1800" smtClean="0"/>
              <a:t>// COMP EXEC PGM=IEYFORT</a:t>
            </a:r>
            <a:endParaRPr lang="en-US" altLang="zh-CN" sz="1800" smtClean="0"/>
          </a:p>
          <a:p>
            <a:pPr eaLnBrk="1" hangingPunct="1">
              <a:lnSpc>
                <a:spcPct val="80000"/>
              </a:lnSpc>
            </a:pPr>
            <a:r>
              <a:rPr lang="en-US" altLang="zh-CN" sz="1800" smtClean="0"/>
              <a:t>// SYSPRINT DD SYSOUT=A</a:t>
            </a:r>
            <a:endParaRPr lang="en-US" altLang="zh-CN" sz="1800" smtClean="0"/>
          </a:p>
          <a:p>
            <a:pPr eaLnBrk="1" hangingPunct="1">
              <a:lnSpc>
                <a:spcPct val="80000"/>
              </a:lnSpc>
            </a:pPr>
            <a:r>
              <a:rPr lang="en-US" altLang="zh-CN" sz="1800" smtClean="0"/>
              <a:t>// SYSLIN DD DSNAME=SYSL,DISP=OLD,VOLUME=SER=123 </a:t>
            </a:r>
            <a:endParaRPr lang="en-US" altLang="zh-CN" sz="1800" smtClean="0"/>
          </a:p>
          <a:p>
            <a:pPr eaLnBrk="1" hangingPunct="1">
              <a:lnSpc>
                <a:spcPct val="80000"/>
              </a:lnSpc>
            </a:pPr>
            <a:r>
              <a:rPr lang="en-US" altLang="zh-CN" sz="1800" smtClean="0"/>
              <a:t>// SYSIN DD*</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  &lt;SOURCE PROGRAM CARDS&gt;</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a:t>
            </a:r>
            <a:endParaRPr lang="en-US" altLang="zh-CN" sz="1800" smtClean="0"/>
          </a:p>
          <a:p>
            <a:pPr eaLnBrk="1" hangingPunct="1">
              <a:lnSpc>
                <a:spcPct val="80000"/>
              </a:lnSpc>
            </a:pPr>
            <a:r>
              <a:rPr lang="en-US" altLang="zh-CN" sz="1800" smtClean="0"/>
              <a:t>// GO EXEC PGM=FORTLINK</a:t>
            </a:r>
            <a:endParaRPr lang="en-US" altLang="zh-CN" sz="1800" smtClean="0"/>
          </a:p>
          <a:p>
            <a:pPr eaLnBrk="1" hangingPunct="1">
              <a:lnSpc>
                <a:spcPct val="80000"/>
              </a:lnSpc>
            </a:pPr>
            <a:r>
              <a:rPr lang="en-US" altLang="zh-CN" sz="1800" smtClean="0"/>
              <a:t>// SYSPRINT DD SYSOUT=A</a:t>
            </a:r>
            <a:endParaRPr lang="en-US" altLang="zh-CN" sz="1800" smtClean="0"/>
          </a:p>
          <a:p>
            <a:pPr eaLnBrk="1" hangingPunct="1">
              <a:lnSpc>
                <a:spcPct val="80000"/>
              </a:lnSpc>
            </a:pPr>
            <a:r>
              <a:rPr lang="en-US" altLang="zh-CN" sz="1800" smtClean="0"/>
              <a:t>// FTOTF001 DD UNIT=SYSCP</a:t>
            </a:r>
            <a:endParaRPr lang="en-US" altLang="zh-CN" sz="1800" smtClean="0"/>
          </a:p>
          <a:p>
            <a:pPr eaLnBrk="1" hangingPunct="1">
              <a:lnSpc>
                <a:spcPct val="80000"/>
              </a:lnSpc>
            </a:pPr>
            <a:r>
              <a:rPr lang="en-US" altLang="zh-CN" sz="1800" smtClean="0"/>
              <a:t>// GO SYSIN DD*</a:t>
            </a:r>
            <a:endParaRPr lang="en-US" altLang="zh-CN" sz="1800" smtClean="0"/>
          </a:p>
          <a:p>
            <a:pPr eaLnBrk="1" hangingPunct="1">
              <a:lnSpc>
                <a:spcPct val="80000"/>
              </a:lnSpc>
            </a:pPr>
            <a:r>
              <a:rPr lang="en-US" altLang="zh-CN" sz="1800" smtClean="0"/>
              <a:t>     </a:t>
            </a:r>
            <a:r>
              <a:rPr lang="en-GB" altLang="zh-CN" sz="1800" smtClean="0"/>
              <a:t>·</a:t>
            </a:r>
            <a:endParaRPr lang="en-US" altLang="zh-CN" sz="1800" smtClean="0"/>
          </a:p>
          <a:p>
            <a:pPr eaLnBrk="1" hangingPunct="1">
              <a:lnSpc>
                <a:spcPct val="80000"/>
              </a:lnSpc>
            </a:pPr>
            <a:r>
              <a:rPr lang="en-US" altLang="zh-CN" sz="1800" smtClean="0"/>
              <a:t>     </a:t>
            </a:r>
            <a:r>
              <a:rPr lang="en-GB" altLang="zh-CN" sz="1800" smtClean="0"/>
              <a:t>·</a:t>
            </a:r>
            <a:endParaRPr lang="en-US" altLang="zh-CN" sz="1800" smtClean="0"/>
          </a:p>
          <a:p>
            <a:pPr eaLnBrk="1" hangingPunct="1">
              <a:lnSpc>
                <a:spcPct val="80000"/>
              </a:lnSpc>
            </a:pPr>
            <a:r>
              <a:rPr lang="en-US" altLang="zh-CN" sz="1800" smtClean="0"/>
              <a:t>  &lt;DATA CARDS&gt;</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a:t>
            </a:r>
            <a:endParaRPr lang="en-US" altLang="zh-CN" sz="1800" smtClean="0"/>
          </a:p>
          <a:p>
            <a:pPr eaLnBrk="1" hangingPunct="1">
              <a:lnSpc>
                <a:spcPct val="80000"/>
              </a:lnSpc>
            </a:pPr>
            <a:r>
              <a:rPr lang="en-US" altLang="zh-CN" sz="1800" smtClean="0"/>
              <a:t>//</a:t>
            </a:r>
            <a:endParaRPr lang="en-US" altLang="zh-CN" sz="1800" smtClean="0"/>
          </a:p>
          <a:p>
            <a:pPr eaLnBrk="1" hangingPunct="1">
              <a:lnSpc>
                <a:spcPct val="80000"/>
              </a:lnSpc>
            </a:pPr>
            <a:endParaRPr lang="en-US" altLang="zh-CN" sz="180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ph type="title"/>
          </p:nvPr>
        </p:nvSpPr>
        <p:spPr/>
        <p:txBody>
          <a:bodyPr/>
          <a:lstStyle/>
          <a:p>
            <a:pPr eaLnBrk="1" hangingPunct="1"/>
            <a:r>
              <a:rPr lang="zh-CN" altLang="zh-CN" sz="4800" smtClean="0">
                <a:latin typeface="Arial" panose="020B0604020202020204" pitchFamily="34" charset="0"/>
                <a:ea typeface="华文新魏" panose="02010800040101010101" pitchFamily="2" charset="-122"/>
              </a:rPr>
              <a:t>２</a:t>
            </a:r>
            <a:r>
              <a:rPr lang="en-US" altLang="zh-CN" sz="4800" smtClean="0">
                <a:latin typeface="Arial" panose="020B0604020202020204" pitchFamily="34" charset="0"/>
                <a:ea typeface="华文新魏" panose="02010800040101010101" pitchFamily="2" charset="-122"/>
              </a:rPr>
              <a:t>.  </a:t>
            </a:r>
            <a:r>
              <a:rPr lang="zh-CN" altLang="zh-CN" sz="4800" smtClean="0">
                <a:latin typeface="Arial" panose="020B0604020202020204" pitchFamily="34" charset="0"/>
                <a:ea typeface="华文新魏" panose="02010800040101010101" pitchFamily="2" charset="-122"/>
              </a:rPr>
              <a:t>命令解释程序</a:t>
            </a:r>
            <a:endParaRPr lang="zh-CN" altLang="en-US" sz="4800" smtClean="0">
              <a:latin typeface="Arial" panose="020B0604020202020204" pitchFamily="34" charset="0"/>
              <a:ea typeface="华文新魏" panose="02010800040101010101" pitchFamily="2" charset="-122"/>
            </a:endParaRPr>
          </a:p>
        </p:txBody>
      </p:sp>
      <p:sp>
        <p:nvSpPr>
          <p:cNvPr id="115714" name="内容占位符 2"/>
          <p:cNvSpPr>
            <a:spLocks noGrp="1"/>
          </p:cNvSpPr>
          <p:nvPr>
            <p:ph idx="1"/>
          </p:nvPr>
        </p:nvSpPr>
        <p:spPr/>
        <p:txBody>
          <a:bodyPr/>
          <a:lstStyle/>
          <a:p>
            <a:r>
              <a:rPr lang="zh-CN" altLang="zh-CN" sz="3600" dirty="0" smtClean="0">
                <a:latin typeface="华文新魏" panose="02010800040101010101" pitchFamily="2" charset="-122"/>
                <a:ea typeface="华文新魏" panose="02010800040101010101" pitchFamily="2" charset="-122"/>
              </a:rPr>
              <a:t>命令解释程序</a:t>
            </a:r>
            <a:r>
              <a:rPr lang="zh-CN" altLang="en-US" sz="3600" dirty="0" smtClean="0">
                <a:latin typeface="华文新魏" panose="02010800040101010101" pitchFamily="2" charset="-122"/>
                <a:ea typeface="华文新魏" panose="02010800040101010101" pitchFamily="2" charset="-122"/>
              </a:rPr>
              <a:t>的实现：</a:t>
            </a:r>
            <a:endParaRPr lang="en-US" altLang="zh-CN" sz="3600" dirty="0" smtClean="0">
              <a:latin typeface="华文新魏" panose="02010800040101010101" pitchFamily="2" charset="-122"/>
              <a:ea typeface="华文新魏" panose="02010800040101010101" pitchFamily="2" charset="-122"/>
            </a:endParaRPr>
          </a:p>
          <a:p>
            <a:pPr lvl="1"/>
            <a:r>
              <a:rPr lang="zh-CN" altLang="en-US" sz="2600" dirty="0" smtClean="0">
                <a:latin typeface="华文新魏" panose="02010800040101010101" pitchFamily="2" charset="-122"/>
                <a:ea typeface="华文新魏" panose="02010800040101010101" pitchFamily="2" charset="-122"/>
              </a:rPr>
              <a:t>自带</a:t>
            </a:r>
            <a:r>
              <a:rPr lang="zh-CN" altLang="zh-CN" sz="2600" dirty="0" smtClean="0">
                <a:latin typeface="华文新魏" panose="02010800040101010101" pitchFamily="2" charset="-122"/>
                <a:ea typeface="华文新魏" panose="02010800040101010101" pitchFamily="2" charset="-122"/>
              </a:rPr>
              <a:t>命令执行代码，收到命令后，便转向相应命令处理代码执行，</a:t>
            </a:r>
            <a:r>
              <a:rPr lang="zh-CN" altLang="en-US" sz="2600" dirty="0" smtClean="0">
                <a:latin typeface="华文新魏" panose="02010800040101010101" pitchFamily="2" charset="-122"/>
                <a:ea typeface="华文新魏" panose="02010800040101010101" pitchFamily="2" charset="-122"/>
              </a:rPr>
              <a:t>可以</a:t>
            </a:r>
            <a:r>
              <a:rPr lang="zh-CN" altLang="zh-CN" sz="2600" dirty="0" smtClean="0">
                <a:latin typeface="华文新魏" panose="02010800040101010101" pitchFamily="2" charset="-122"/>
                <a:ea typeface="华文新魏" panose="02010800040101010101" pitchFamily="2" charset="-122"/>
              </a:rPr>
              <a:t>使用“系统调用”帮助完成任务，由于用到终端进程的地址空间，故这类命令不宜过多；</a:t>
            </a:r>
            <a:endParaRPr lang="en-US" altLang="zh-CN" sz="2600" dirty="0" smtClean="0">
              <a:latin typeface="华文新魏" panose="02010800040101010101" pitchFamily="2" charset="-122"/>
              <a:ea typeface="华文新魏" panose="02010800040101010101" pitchFamily="2" charset="-122"/>
            </a:endParaRPr>
          </a:p>
          <a:p>
            <a:pPr lvl="1"/>
            <a:r>
              <a:rPr lang="zh-CN" altLang="zh-CN" sz="2600" dirty="0" smtClean="0">
                <a:latin typeface="华文新魏" panose="02010800040101010101" pitchFamily="2" charset="-122"/>
                <a:ea typeface="华文新魏" panose="02010800040101010101" pitchFamily="2" charset="-122"/>
              </a:rPr>
              <a:t>由专门“实用程序”实现，执行时把命令对应的处理文件装入主存，</a:t>
            </a:r>
            <a:r>
              <a:rPr lang="zh-CN" altLang="en-US" sz="2600" dirty="0" smtClean="0">
                <a:latin typeface="华文新魏" panose="02010800040101010101" pitchFamily="2" charset="-122"/>
                <a:ea typeface="华文新魏" panose="02010800040101010101" pitchFamily="2" charset="-122"/>
              </a:rPr>
              <a:t>完成命令功能。</a:t>
            </a:r>
            <a:endParaRPr lang="en-US" altLang="zh-CN" sz="2600" dirty="0" smtClean="0">
              <a:latin typeface="华文新魏" panose="02010800040101010101" pitchFamily="2" charset="-122"/>
              <a:ea typeface="华文新魏" panose="02010800040101010101" pitchFamily="2" charset="-122"/>
            </a:endParaRPr>
          </a:p>
          <a:p>
            <a:r>
              <a:rPr lang="zh-CN" altLang="zh-CN" sz="3000" dirty="0" smtClean="0">
                <a:latin typeface="华文新魏" panose="02010800040101010101" pitchFamily="2" charset="-122"/>
                <a:ea typeface="华文新魏" panose="02010800040101010101" pitchFamily="2" charset="-122"/>
              </a:rPr>
              <a:t>操作系统把两者结合起来，简单命令由命令解释程序直接处理；复杂命令由独立的实用程序完成。 </a:t>
            </a:r>
            <a:endParaRPr lang="zh-CN" altLang="en-US"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1"/>
          <p:cNvSpPr>
            <a:spLocks noGrp="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 3.Linux</a:t>
            </a:r>
            <a:r>
              <a:rPr lang="zh-CN" altLang="zh-CN" dirty="0" smtClean="0">
                <a:latin typeface="华文新魏" panose="02010800040101010101" pitchFamily="2" charset="-122"/>
                <a:ea typeface="华文新魏" panose="02010800040101010101" pitchFamily="2" charset="-122"/>
              </a:rPr>
              <a:t>命令解释</a:t>
            </a:r>
            <a:r>
              <a:rPr lang="zh-CN" altLang="en-US" dirty="0" smtClean="0">
                <a:latin typeface="华文新魏" panose="02010800040101010101" pitchFamily="2" charset="-122"/>
                <a:ea typeface="华文新魏" panose="02010800040101010101" pitchFamily="2" charset="-122"/>
              </a:rPr>
              <a:t>器</a:t>
            </a:r>
            <a:r>
              <a:rPr lang="en-US" altLang="zh-CN" dirty="0" err="1" smtClean="0">
                <a:latin typeface="华文新魏" panose="02010800040101010101" pitchFamily="2" charset="-122"/>
                <a:ea typeface="华文新魏" panose="02010800040101010101" pitchFamily="2" charset="-122"/>
              </a:rPr>
              <a:t>shell执行流程</a:t>
            </a:r>
            <a:endParaRPr lang="zh-CN" altLang="en-US" dirty="0" smtClean="0"/>
          </a:p>
        </p:txBody>
      </p:sp>
      <p:grpSp>
        <p:nvGrpSpPr>
          <p:cNvPr id="116738" name="Group 4"/>
          <p:cNvGrpSpPr/>
          <p:nvPr/>
        </p:nvGrpSpPr>
        <p:grpSpPr bwMode="auto">
          <a:xfrm>
            <a:off x="1979613" y="1268413"/>
            <a:ext cx="4464050" cy="5256212"/>
            <a:chOff x="3290" y="1310"/>
            <a:chExt cx="3600" cy="5700"/>
          </a:xfrm>
        </p:grpSpPr>
        <p:grpSp>
          <p:nvGrpSpPr>
            <p:cNvPr id="116739" name="Group 5"/>
            <p:cNvGrpSpPr/>
            <p:nvPr/>
          </p:nvGrpSpPr>
          <p:grpSpPr bwMode="auto">
            <a:xfrm>
              <a:off x="3290" y="1310"/>
              <a:ext cx="3600" cy="5700"/>
              <a:chOff x="3290" y="1310"/>
              <a:chExt cx="3600" cy="5700"/>
            </a:xfrm>
          </p:grpSpPr>
          <p:grpSp>
            <p:nvGrpSpPr>
              <p:cNvPr id="116741" name="Group 6"/>
              <p:cNvGrpSpPr/>
              <p:nvPr/>
            </p:nvGrpSpPr>
            <p:grpSpPr bwMode="auto">
              <a:xfrm>
                <a:off x="3290" y="1310"/>
                <a:ext cx="3600" cy="5700"/>
                <a:chOff x="3290" y="1310"/>
                <a:chExt cx="3600" cy="5700"/>
              </a:xfrm>
            </p:grpSpPr>
            <p:sp>
              <p:nvSpPr>
                <p:cNvPr id="2" name="Text Box 7"/>
                <p:cNvSpPr txBox="1">
                  <a:spLocks noChangeArrowheads="1"/>
                </p:cNvSpPr>
                <p:nvPr/>
              </p:nvSpPr>
              <p:spPr bwMode="auto">
                <a:xfrm>
                  <a:off x="3648" y="4269"/>
                  <a:ext cx="452" cy="351"/>
                </a:xfrm>
                <a:prstGeom prst="rect">
                  <a:avLst/>
                </a:prstGeom>
                <a:solidFill>
                  <a:schemeClr val="accent2">
                    <a:lumMod val="40000"/>
                    <a:lumOff val="60000"/>
                  </a:schemeClr>
                </a:solidFill>
                <a:ln w="9525">
                  <a:noFill/>
                  <a:miter lim="800000"/>
                </a:ln>
              </p:spPr>
              <p:txBody>
                <a:bodyPr/>
                <a:lstStyle/>
                <a:p>
                  <a:pPr>
                    <a:defRPr/>
                  </a:pPr>
                  <a:r>
                    <a:rPr lang="en-US" altLang="zh-CN" sz="1500" dirty="0">
                      <a:latin typeface="Calibri" panose="020F0502020204030204" pitchFamily="34" charset="0"/>
                      <a:ea typeface="宋体" panose="02010600030101010101" pitchFamily="2" charset="-122"/>
                    </a:rPr>
                    <a:t>id≠0</a:t>
                  </a:r>
                  <a:endParaRPr lang="zh-CN" altLang="zh-CN" sz="1500" dirty="0">
                    <a:latin typeface="Calibri" panose="020F0502020204030204" pitchFamily="34" charset="0"/>
                    <a:ea typeface="宋体" panose="02010600030101010101" pitchFamily="2" charset="-122"/>
                  </a:endParaRPr>
                </a:p>
              </p:txBody>
            </p:sp>
            <p:grpSp>
              <p:nvGrpSpPr>
                <p:cNvPr id="116744" name="Group 8"/>
                <p:cNvGrpSpPr/>
                <p:nvPr/>
              </p:nvGrpSpPr>
              <p:grpSpPr bwMode="auto">
                <a:xfrm>
                  <a:off x="3290" y="1310"/>
                  <a:ext cx="3600" cy="5700"/>
                  <a:chOff x="3290" y="1310"/>
                  <a:chExt cx="3600" cy="5700"/>
                </a:xfrm>
              </p:grpSpPr>
              <p:grpSp>
                <p:nvGrpSpPr>
                  <p:cNvPr id="116745" name="Group 9"/>
                  <p:cNvGrpSpPr/>
                  <p:nvPr/>
                </p:nvGrpSpPr>
                <p:grpSpPr bwMode="auto">
                  <a:xfrm>
                    <a:off x="3290" y="1310"/>
                    <a:ext cx="3600" cy="5690"/>
                    <a:chOff x="3290" y="1320"/>
                    <a:chExt cx="3600" cy="5690"/>
                  </a:xfrm>
                </p:grpSpPr>
                <p:sp>
                  <p:nvSpPr>
                    <p:cNvPr id="116747" name="Text Box 10"/>
                    <p:cNvSpPr txBox="1">
                      <a:spLocks noChangeArrowheads="1"/>
                    </p:cNvSpPr>
                    <p:nvPr/>
                  </p:nvSpPr>
                  <p:spPr bwMode="auto">
                    <a:xfrm>
                      <a:off x="3780" y="5290"/>
                      <a:ext cx="450" cy="350"/>
                    </a:xfrm>
                    <a:prstGeom prst="rect">
                      <a:avLst/>
                    </a:prstGeom>
                    <a:solidFill>
                      <a:srgbClr val="FFCC00"/>
                    </a:solidFill>
                    <a:ln w="9525">
                      <a:noFill/>
                      <a:miter lim="800000"/>
                    </a:ln>
                  </p:spPr>
                  <p:txBody>
                    <a:bodyPr/>
                    <a:lstStyle/>
                    <a:p>
                      <a:r>
                        <a:rPr lang="zh-CN" altLang="en-US" sz="1500">
                          <a:latin typeface="Calibri" panose="020F0502020204030204" pitchFamily="34" charset="0"/>
                        </a:rPr>
                        <a:t>无</a:t>
                      </a:r>
                      <a:endParaRPr lang="zh-CN" altLang="zh-CN" sz="1500">
                        <a:latin typeface="Calibri" panose="020F0502020204030204" pitchFamily="34" charset="0"/>
                      </a:endParaRPr>
                    </a:p>
                  </p:txBody>
                </p:sp>
                <p:grpSp>
                  <p:nvGrpSpPr>
                    <p:cNvPr id="116748" name="Group 11"/>
                    <p:cNvGrpSpPr/>
                    <p:nvPr/>
                  </p:nvGrpSpPr>
                  <p:grpSpPr bwMode="auto">
                    <a:xfrm>
                      <a:off x="3290" y="1320"/>
                      <a:ext cx="3600" cy="5690"/>
                      <a:chOff x="3290" y="1320"/>
                      <a:chExt cx="3600" cy="5690"/>
                    </a:xfrm>
                  </p:grpSpPr>
                  <p:sp>
                    <p:nvSpPr>
                      <p:cNvPr id="116749" name="Text Box 12"/>
                      <p:cNvSpPr txBox="1">
                        <a:spLocks noChangeArrowheads="1"/>
                      </p:cNvSpPr>
                      <p:nvPr/>
                    </p:nvSpPr>
                    <p:spPr bwMode="auto">
                      <a:xfrm>
                        <a:off x="4850" y="4620"/>
                        <a:ext cx="450" cy="350"/>
                      </a:xfrm>
                      <a:prstGeom prst="rect">
                        <a:avLst/>
                      </a:prstGeom>
                      <a:solidFill>
                        <a:srgbClr val="FFCC00"/>
                      </a:solidFill>
                      <a:ln w="9525">
                        <a:noFill/>
                        <a:miter lim="800000"/>
                      </a:ln>
                    </p:spPr>
                    <p:txBody>
                      <a:bodyPr/>
                      <a:lstStyle/>
                      <a:p>
                        <a:r>
                          <a:rPr lang="zh-CN" altLang="en-US" sz="1500">
                            <a:latin typeface="Calibri" panose="020F0502020204030204" pitchFamily="34" charset="0"/>
                          </a:rPr>
                          <a:t>有</a:t>
                        </a:r>
                        <a:endParaRPr lang="zh-CN" altLang="en-US" sz="1500">
                          <a:latin typeface="Calibri" panose="020F0502020204030204" pitchFamily="34" charset="0"/>
                        </a:endParaRPr>
                      </a:p>
                    </p:txBody>
                  </p:sp>
                  <p:sp>
                    <p:nvSpPr>
                      <p:cNvPr id="3" name="Text Box 13"/>
                      <p:cNvSpPr txBox="1">
                        <a:spLocks noChangeArrowheads="1"/>
                      </p:cNvSpPr>
                      <p:nvPr/>
                    </p:nvSpPr>
                    <p:spPr bwMode="auto">
                      <a:xfrm>
                        <a:off x="3760" y="1819"/>
                        <a:ext cx="1010" cy="430"/>
                      </a:xfrm>
                      <a:prstGeom prst="rect">
                        <a:avLst/>
                      </a:prstGeom>
                      <a:solidFill>
                        <a:schemeClr val="accent2">
                          <a:lumMod val="40000"/>
                          <a:lumOff val="60000"/>
                        </a:schemeClr>
                      </a:solidFill>
                      <a:ln w="9525">
                        <a:solidFill>
                          <a:srgbClr val="000000"/>
                        </a:solidFill>
                        <a:miter lim="800000"/>
                      </a:ln>
                    </p:spPr>
                    <p:txBody>
                      <a:bodyPr/>
                      <a:lstStyle/>
                      <a:p>
                        <a:pPr algn="just">
                          <a:defRPr/>
                        </a:pPr>
                        <a:r>
                          <a:rPr lang="zh-CN" altLang="en-US" sz="1500" dirty="0">
                            <a:latin typeface="Calibri" panose="020F0502020204030204" pitchFamily="34" charset="0"/>
                            <a:ea typeface="宋体" panose="02010600030101010101" pitchFamily="2" charset="-122"/>
                          </a:rPr>
                          <a:t>    读命令行</a:t>
                        </a:r>
                        <a:endParaRPr lang="zh-CN" altLang="en-US" sz="1500" dirty="0">
                          <a:latin typeface="Calibri" panose="020F0502020204030204" pitchFamily="34" charset="0"/>
                          <a:ea typeface="宋体" panose="02010600030101010101" pitchFamily="2" charset="-122"/>
                        </a:endParaRPr>
                      </a:p>
                    </p:txBody>
                  </p:sp>
                  <p:sp>
                    <p:nvSpPr>
                      <p:cNvPr id="4" name="Text Box 14"/>
                      <p:cNvSpPr txBox="1">
                        <a:spLocks noChangeArrowheads="1"/>
                      </p:cNvSpPr>
                      <p:nvPr/>
                    </p:nvSpPr>
                    <p:spPr bwMode="auto">
                      <a:xfrm>
                        <a:off x="3760" y="2499"/>
                        <a:ext cx="1010" cy="850"/>
                      </a:xfrm>
                      <a:prstGeom prst="rect">
                        <a:avLst/>
                      </a:prstGeom>
                      <a:solidFill>
                        <a:schemeClr val="accent2">
                          <a:lumMod val="40000"/>
                          <a:lumOff val="60000"/>
                        </a:schemeClr>
                      </a:solidFill>
                      <a:ln w="9525">
                        <a:solidFill>
                          <a:srgbClr val="000000"/>
                        </a:solidFill>
                        <a:miter lim="800000"/>
                      </a:ln>
                    </p:spPr>
                    <p:txBody>
                      <a:bodyPr/>
                      <a:lstStyle/>
                      <a:p>
                        <a:r>
                          <a:rPr lang="zh-CN" altLang="en-US" sz="1500">
                            <a:latin typeface="Calibri" panose="020F0502020204030204" pitchFamily="34" charset="0"/>
                          </a:rPr>
                          <a:t>   获命令名，按</a:t>
                        </a:r>
                        <a:r>
                          <a:rPr lang="en-US" altLang="zh-CN" sz="1500">
                            <a:latin typeface="Calibri" panose="020F0502020204030204" pitchFamily="34" charset="0"/>
                          </a:rPr>
                          <a:t>exec( )</a:t>
                        </a:r>
                        <a:r>
                          <a:rPr lang="zh-CN" altLang="en-US" sz="1500">
                            <a:latin typeface="Calibri" panose="020F0502020204030204" pitchFamily="34" charset="0"/>
                          </a:rPr>
                          <a:t>组织参数</a:t>
                        </a:r>
                        <a:endParaRPr lang="zh-CN" altLang="en-US" sz="1500">
                          <a:latin typeface="Calibri" panose="020F0502020204030204" pitchFamily="34" charset="0"/>
                        </a:endParaRPr>
                      </a:p>
                    </p:txBody>
                  </p:sp>
                  <p:grpSp>
                    <p:nvGrpSpPr>
                      <p:cNvPr id="116752" name="Group 15"/>
                      <p:cNvGrpSpPr/>
                      <p:nvPr/>
                    </p:nvGrpSpPr>
                    <p:grpSpPr bwMode="auto">
                      <a:xfrm>
                        <a:off x="3580" y="3570"/>
                        <a:ext cx="1350" cy="750"/>
                        <a:chOff x="5190" y="3440"/>
                        <a:chExt cx="1350" cy="750"/>
                      </a:xfrm>
                    </p:grpSpPr>
                    <p:sp>
                      <p:nvSpPr>
                        <p:cNvPr id="21520" name="AutoShape 16"/>
                        <p:cNvSpPr>
                          <a:spLocks noChangeArrowheads="1"/>
                        </p:cNvSpPr>
                        <p:nvPr/>
                      </p:nvSpPr>
                      <p:spPr bwMode="auto">
                        <a:xfrm>
                          <a:off x="5193" y="3440"/>
                          <a:ext cx="1347" cy="752"/>
                        </a:xfrm>
                        <a:prstGeom prst="flowChartDecision">
                          <a:avLst/>
                        </a:prstGeom>
                        <a:solidFill>
                          <a:schemeClr val="accent2">
                            <a:lumMod val="40000"/>
                            <a:lumOff val="60000"/>
                          </a:schemeClr>
                        </a:solidFill>
                        <a:ln w="9525">
                          <a:solidFill>
                            <a:srgbClr val="000000"/>
                          </a:solidFill>
                          <a:miter lim="800000"/>
                        </a:ln>
                      </p:spPr>
                      <p:txBody>
                        <a:bodyPr/>
                        <a:lstStyle/>
                        <a:p>
                          <a:pPr>
                            <a:defRPr/>
                          </a:pPr>
                          <a:endParaRPr lang="zh-CN" altLang="en-US" sz="2400">
                            <a:ea typeface="宋体" panose="02010600030101010101" pitchFamily="2" charset="-122"/>
                          </a:endParaRPr>
                        </a:p>
                      </p:txBody>
                    </p:sp>
                    <p:sp>
                      <p:nvSpPr>
                        <p:cNvPr id="116786" name="Text Box 17"/>
                        <p:cNvSpPr txBox="1">
                          <a:spLocks noChangeArrowheads="1"/>
                        </p:cNvSpPr>
                        <p:nvPr/>
                      </p:nvSpPr>
                      <p:spPr bwMode="auto">
                        <a:xfrm>
                          <a:off x="5380" y="3650"/>
                          <a:ext cx="850" cy="350"/>
                        </a:xfrm>
                        <a:prstGeom prst="rect">
                          <a:avLst/>
                        </a:prstGeom>
                        <a:solidFill>
                          <a:srgbClr val="CCFF66"/>
                        </a:solidFill>
                        <a:ln w="9525">
                          <a:noFill/>
                          <a:miter lim="800000"/>
                        </a:ln>
                      </p:spPr>
                      <p:txBody>
                        <a:bodyPr/>
                        <a:lstStyle/>
                        <a:p>
                          <a:r>
                            <a:rPr lang="en-US" altLang="zh-CN" sz="1500">
                              <a:latin typeface="Calibri" panose="020F0502020204030204" pitchFamily="34" charset="0"/>
                            </a:rPr>
                            <a:t>id=fork( )</a:t>
                          </a:r>
                          <a:endParaRPr lang="zh-CN" altLang="zh-CN" sz="1500">
                            <a:latin typeface="Calibri" panose="020F0502020204030204" pitchFamily="34" charset="0"/>
                          </a:endParaRPr>
                        </a:p>
                      </p:txBody>
                    </p:sp>
                  </p:grpSp>
                  <p:sp>
                    <p:nvSpPr>
                      <p:cNvPr id="116753" name="Text Box 18"/>
                      <p:cNvSpPr txBox="1">
                        <a:spLocks noChangeArrowheads="1"/>
                      </p:cNvSpPr>
                      <p:nvPr/>
                    </p:nvSpPr>
                    <p:spPr bwMode="auto">
                      <a:xfrm>
                        <a:off x="3760" y="1320"/>
                        <a:ext cx="1010" cy="350"/>
                      </a:xfrm>
                      <a:prstGeom prst="rect">
                        <a:avLst/>
                      </a:prstGeom>
                      <a:solidFill>
                        <a:srgbClr val="FFC000"/>
                      </a:solidFill>
                      <a:ln w="9525">
                        <a:noFill/>
                        <a:miter lim="800000"/>
                      </a:ln>
                    </p:spPr>
                    <p:txBody>
                      <a:bodyPr/>
                      <a:lstStyle/>
                      <a:p>
                        <a:r>
                          <a:rPr lang="zh-CN" altLang="en-US" sz="1500">
                            <a:latin typeface="Calibri" panose="020F0502020204030204" pitchFamily="34" charset="0"/>
                          </a:rPr>
                          <a:t>   终端进程</a:t>
                        </a:r>
                        <a:endParaRPr lang="zh-CN" altLang="en-US" sz="1500"/>
                      </a:p>
                    </p:txBody>
                  </p:sp>
                  <p:cxnSp>
                    <p:nvCxnSpPr>
                      <p:cNvPr id="116754" name="AutoShape 19"/>
                      <p:cNvCxnSpPr>
                        <a:cxnSpLocks noChangeShapeType="1"/>
                      </p:cNvCxnSpPr>
                      <p:nvPr/>
                    </p:nvCxnSpPr>
                    <p:spPr bwMode="auto">
                      <a:xfrm>
                        <a:off x="4250" y="1580"/>
                        <a:ext cx="0" cy="240"/>
                      </a:xfrm>
                      <a:prstGeom prst="straightConnector1">
                        <a:avLst/>
                      </a:prstGeom>
                      <a:noFill/>
                      <a:ln w="9525">
                        <a:solidFill>
                          <a:srgbClr val="000000"/>
                        </a:solidFill>
                        <a:round/>
                        <a:tailEnd type="triangle" w="med" len="med"/>
                      </a:ln>
                    </p:spPr>
                  </p:cxnSp>
                  <p:cxnSp>
                    <p:nvCxnSpPr>
                      <p:cNvPr id="116755" name="AutoShape 20"/>
                      <p:cNvCxnSpPr>
                        <a:cxnSpLocks noChangeShapeType="1"/>
                      </p:cNvCxnSpPr>
                      <p:nvPr/>
                    </p:nvCxnSpPr>
                    <p:spPr bwMode="auto">
                      <a:xfrm>
                        <a:off x="4250" y="2250"/>
                        <a:ext cx="0" cy="240"/>
                      </a:xfrm>
                      <a:prstGeom prst="straightConnector1">
                        <a:avLst/>
                      </a:prstGeom>
                      <a:noFill/>
                      <a:ln w="9525">
                        <a:solidFill>
                          <a:srgbClr val="000000"/>
                        </a:solidFill>
                        <a:round/>
                        <a:tailEnd type="triangle" w="med" len="med"/>
                      </a:ln>
                    </p:spPr>
                  </p:cxnSp>
                  <p:cxnSp>
                    <p:nvCxnSpPr>
                      <p:cNvPr id="116756" name="AutoShape 21"/>
                      <p:cNvCxnSpPr>
                        <a:cxnSpLocks noChangeShapeType="1"/>
                      </p:cNvCxnSpPr>
                      <p:nvPr/>
                    </p:nvCxnSpPr>
                    <p:spPr bwMode="auto">
                      <a:xfrm>
                        <a:off x="4270" y="3350"/>
                        <a:ext cx="0" cy="240"/>
                      </a:xfrm>
                      <a:prstGeom prst="straightConnector1">
                        <a:avLst/>
                      </a:prstGeom>
                      <a:noFill/>
                      <a:ln w="9525">
                        <a:solidFill>
                          <a:srgbClr val="000000"/>
                        </a:solidFill>
                        <a:round/>
                        <a:tailEnd type="triangle" w="med" len="med"/>
                      </a:ln>
                    </p:spPr>
                  </p:cxnSp>
                  <p:cxnSp>
                    <p:nvCxnSpPr>
                      <p:cNvPr id="116757" name="AutoShape 22"/>
                      <p:cNvCxnSpPr>
                        <a:cxnSpLocks noChangeShapeType="1"/>
                      </p:cNvCxnSpPr>
                      <p:nvPr/>
                    </p:nvCxnSpPr>
                    <p:spPr bwMode="auto">
                      <a:xfrm>
                        <a:off x="4250" y="4320"/>
                        <a:ext cx="0" cy="240"/>
                      </a:xfrm>
                      <a:prstGeom prst="straightConnector1">
                        <a:avLst/>
                      </a:prstGeom>
                      <a:noFill/>
                      <a:ln w="9525">
                        <a:solidFill>
                          <a:srgbClr val="000000"/>
                        </a:solidFill>
                        <a:round/>
                        <a:tailEnd type="triangle" w="med" len="med"/>
                      </a:ln>
                    </p:spPr>
                  </p:cxnSp>
                  <p:sp>
                    <p:nvSpPr>
                      <p:cNvPr id="116758" name="Text Box 23"/>
                      <p:cNvSpPr txBox="1">
                        <a:spLocks noChangeArrowheads="1"/>
                      </p:cNvSpPr>
                      <p:nvPr/>
                    </p:nvSpPr>
                    <p:spPr bwMode="auto">
                      <a:xfrm>
                        <a:off x="4770" y="4030"/>
                        <a:ext cx="494" cy="350"/>
                      </a:xfrm>
                      <a:prstGeom prst="rect">
                        <a:avLst/>
                      </a:prstGeom>
                      <a:solidFill>
                        <a:srgbClr val="6699FF"/>
                      </a:solidFill>
                      <a:ln w="9525">
                        <a:noFill/>
                        <a:miter lim="800000"/>
                      </a:ln>
                    </p:spPr>
                    <p:txBody>
                      <a:bodyPr/>
                      <a:lstStyle/>
                      <a:p>
                        <a:r>
                          <a:rPr lang="en-US" altLang="zh-CN" sz="1500">
                            <a:latin typeface="Calibri" panose="020F0502020204030204" pitchFamily="34" charset="0"/>
                          </a:rPr>
                          <a:t>Id=0</a:t>
                        </a:r>
                        <a:endParaRPr lang="zh-CN" altLang="zh-CN" sz="1500">
                          <a:latin typeface="Calibri" panose="020F0502020204030204" pitchFamily="34" charset="0"/>
                        </a:endParaRPr>
                      </a:p>
                    </p:txBody>
                  </p:sp>
                  <p:grpSp>
                    <p:nvGrpSpPr>
                      <p:cNvPr id="116759" name="Group 24"/>
                      <p:cNvGrpSpPr/>
                      <p:nvPr/>
                    </p:nvGrpSpPr>
                    <p:grpSpPr bwMode="auto">
                      <a:xfrm>
                        <a:off x="3580" y="4560"/>
                        <a:ext cx="1350" cy="750"/>
                        <a:chOff x="5190" y="3440"/>
                        <a:chExt cx="1350" cy="750"/>
                      </a:xfrm>
                    </p:grpSpPr>
                    <p:sp>
                      <p:nvSpPr>
                        <p:cNvPr id="5" name="AutoShape 25"/>
                        <p:cNvSpPr>
                          <a:spLocks noChangeArrowheads="1"/>
                        </p:cNvSpPr>
                        <p:nvPr/>
                      </p:nvSpPr>
                      <p:spPr bwMode="auto">
                        <a:xfrm>
                          <a:off x="5193" y="3440"/>
                          <a:ext cx="1347" cy="752"/>
                        </a:xfrm>
                        <a:prstGeom prst="flowChartDecision">
                          <a:avLst/>
                        </a:prstGeom>
                        <a:solidFill>
                          <a:schemeClr val="accent2">
                            <a:lumMod val="40000"/>
                            <a:lumOff val="60000"/>
                          </a:schemeClr>
                        </a:solidFill>
                        <a:ln w="9525">
                          <a:solidFill>
                            <a:srgbClr val="000000"/>
                          </a:solidFill>
                          <a:miter lim="800000"/>
                        </a:ln>
                      </p:spPr>
                      <p:txBody>
                        <a:bodyPr/>
                        <a:lstStyle/>
                        <a:p>
                          <a:pPr>
                            <a:defRPr/>
                          </a:pPr>
                          <a:endParaRPr lang="zh-CN" altLang="en-US" sz="2400">
                            <a:ea typeface="宋体" panose="02010600030101010101" pitchFamily="2" charset="-122"/>
                          </a:endParaRPr>
                        </a:p>
                      </p:txBody>
                    </p:sp>
                    <p:sp>
                      <p:nvSpPr>
                        <p:cNvPr id="116784" name="Text Box 26"/>
                        <p:cNvSpPr txBox="1">
                          <a:spLocks noChangeArrowheads="1"/>
                        </p:cNvSpPr>
                        <p:nvPr/>
                      </p:nvSpPr>
                      <p:spPr bwMode="auto">
                        <a:xfrm>
                          <a:off x="5380" y="3650"/>
                          <a:ext cx="850" cy="350"/>
                        </a:xfrm>
                        <a:prstGeom prst="rect">
                          <a:avLst/>
                        </a:prstGeom>
                        <a:solidFill>
                          <a:srgbClr val="CCFF66"/>
                        </a:solidFill>
                        <a:ln w="9525">
                          <a:solidFill>
                            <a:srgbClr val="92D050"/>
                          </a:solidFill>
                          <a:miter lim="800000"/>
                        </a:ln>
                      </p:spPr>
                      <p:txBody>
                        <a:bodyPr/>
                        <a:lstStyle/>
                        <a:p>
                          <a:r>
                            <a:rPr lang="zh-CN" altLang="en-US" sz="1500">
                              <a:latin typeface="Calibri" panose="020F0502020204030204" pitchFamily="34" charset="0"/>
                            </a:rPr>
                            <a:t>有”</a:t>
                          </a:r>
                          <a:r>
                            <a:rPr lang="en-US" altLang="zh-CN" sz="1500">
                              <a:latin typeface="Calibri" panose="020F0502020204030204" pitchFamily="34" charset="0"/>
                            </a:rPr>
                            <a:t>&amp;”</a:t>
                          </a:r>
                          <a:r>
                            <a:rPr lang="zh-CN" altLang="en-US" sz="1500">
                              <a:latin typeface="Calibri" panose="020F0502020204030204" pitchFamily="34" charset="0"/>
                            </a:rPr>
                            <a:t>吗</a:t>
                          </a:r>
                          <a:endParaRPr lang="zh-CN" altLang="en-US" sz="1500">
                            <a:latin typeface="Calibri" panose="020F0502020204030204" pitchFamily="34" charset="0"/>
                          </a:endParaRPr>
                        </a:p>
                      </p:txBody>
                    </p:sp>
                  </p:grpSp>
                  <p:cxnSp>
                    <p:nvCxnSpPr>
                      <p:cNvPr id="116760" name="AutoShape 27"/>
                      <p:cNvCxnSpPr>
                        <a:cxnSpLocks noChangeShapeType="1"/>
                      </p:cNvCxnSpPr>
                      <p:nvPr/>
                    </p:nvCxnSpPr>
                    <p:spPr bwMode="auto">
                      <a:xfrm>
                        <a:off x="4250" y="5310"/>
                        <a:ext cx="0" cy="240"/>
                      </a:xfrm>
                      <a:prstGeom prst="straightConnector1">
                        <a:avLst/>
                      </a:prstGeom>
                      <a:noFill/>
                      <a:ln w="9525">
                        <a:solidFill>
                          <a:srgbClr val="000000"/>
                        </a:solidFill>
                        <a:round/>
                        <a:tailEnd type="triangle" w="med" len="med"/>
                      </a:ln>
                    </p:spPr>
                  </p:cxnSp>
                  <p:sp>
                    <p:nvSpPr>
                      <p:cNvPr id="21532" name="Text Box 28"/>
                      <p:cNvSpPr txBox="1">
                        <a:spLocks noChangeArrowheads="1"/>
                      </p:cNvSpPr>
                      <p:nvPr/>
                    </p:nvSpPr>
                    <p:spPr bwMode="auto">
                      <a:xfrm>
                        <a:off x="3720" y="5550"/>
                        <a:ext cx="960" cy="549"/>
                      </a:xfrm>
                      <a:prstGeom prst="rect">
                        <a:avLst/>
                      </a:prstGeom>
                      <a:solidFill>
                        <a:schemeClr val="tx2">
                          <a:lumMod val="40000"/>
                          <a:lumOff val="60000"/>
                        </a:schemeClr>
                      </a:solidFill>
                      <a:ln w="9525">
                        <a:solidFill>
                          <a:srgbClr val="000000"/>
                        </a:solidFill>
                        <a:miter lim="800000"/>
                      </a:ln>
                    </p:spPr>
                    <p:txBody>
                      <a:bodyPr/>
                      <a:lstStyle/>
                      <a:p>
                        <a:pPr>
                          <a:defRPr/>
                        </a:pPr>
                        <a:r>
                          <a:rPr lang="en-US" altLang="zh-CN" sz="1500" dirty="0">
                            <a:latin typeface="Calibri" panose="020F0502020204030204" pitchFamily="34" charset="0"/>
                            <a:ea typeface="宋体" panose="02010600030101010101" pitchFamily="2" charset="-122"/>
                          </a:rPr>
                          <a:t>Wait</a:t>
                        </a:r>
                        <a:r>
                          <a:rPr lang="zh-CN" altLang="en-US" sz="1500" dirty="0">
                            <a:latin typeface="Calibri" panose="020F0502020204030204" pitchFamily="34" charset="0"/>
                            <a:ea typeface="宋体" panose="02010600030101010101" pitchFamily="2" charset="-122"/>
                          </a:rPr>
                          <a:t>等子进</a:t>
                        </a:r>
                        <a:endParaRPr lang="en-US" altLang="zh-CN" sz="1500" dirty="0">
                          <a:latin typeface="Calibri" panose="020F0502020204030204" pitchFamily="34" charset="0"/>
                          <a:ea typeface="宋体" panose="02010600030101010101" pitchFamily="2" charset="-122"/>
                        </a:endParaRPr>
                      </a:p>
                      <a:p>
                        <a:pPr>
                          <a:defRPr/>
                        </a:pPr>
                        <a:r>
                          <a:rPr lang="en-US" altLang="zh-CN" sz="1500" dirty="0">
                            <a:latin typeface="Calibri" panose="020F0502020204030204" pitchFamily="34" charset="0"/>
                            <a:ea typeface="宋体" panose="02010600030101010101" pitchFamily="2" charset="-122"/>
                          </a:rPr>
                          <a:t>    </a:t>
                        </a:r>
                        <a:r>
                          <a:rPr lang="zh-CN" altLang="en-US" sz="1500" dirty="0">
                            <a:latin typeface="Calibri" panose="020F0502020204030204" pitchFamily="34" charset="0"/>
                            <a:ea typeface="宋体" panose="02010600030101010101" pitchFamily="2" charset="-122"/>
                          </a:rPr>
                          <a:t>程结束</a:t>
                        </a:r>
                        <a:endParaRPr lang="zh-CN" altLang="en-US" sz="1500" dirty="0">
                          <a:latin typeface="Calibri" panose="020F0502020204030204" pitchFamily="34" charset="0"/>
                          <a:ea typeface="宋体" panose="02010600030101010101" pitchFamily="2" charset="-122"/>
                        </a:endParaRPr>
                      </a:p>
                    </p:txBody>
                  </p:sp>
                  <p:sp>
                    <p:nvSpPr>
                      <p:cNvPr id="21533" name="Text Box 29"/>
                      <p:cNvSpPr txBox="1">
                        <a:spLocks noChangeArrowheads="1"/>
                      </p:cNvSpPr>
                      <p:nvPr/>
                    </p:nvSpPr>
                    <p:spPr bwMode="auto">
                      <a:xfrm>
                        <a:off x="3529" y="6359"/>
                        <a:ext cx="1339" cy="430"/>
                      </a:xfrm>
                      <a:prstGeom prst="rect">
                        <a:avLst/>
                      </a:prstGeom>
                      <a:solidFill>
                        <a:schemeClr val="accent2">
                          <a:lumMod val="40000"/>
                          <a:lumOff val="60000"/>
                        </a:schemeClr>
                      </a:solidFill>
                      <a:ln w="9525">
                        <a:solidFill>
                          <a:srgbClr val="000000"/>
                        </a:solidFill>
                        <a:miter lim="800000"/>
                      </a:ln>
                    </p:spPr>
                    <p:txBody>
                      <a:bodyPr/>
                      <a:lstStyle/>
                      <a:p>
                        <a:pPr algn="just">
                          <a:defRPr/>
                        </a:pPr>
                        <a:r>
                          <a:rPr lang="zh-CN" altLang="en-US" sz="1500" dirty="0">
                            <a:latin typeface="Calibri" panose="020F0502020204030204" pitchFamily="34" charset="0"/>
                            <a:ea typeface="宋体" panose="02010600030101010101" pitchFamily="2" charset="-122"/>
                          </a:rPr>
                          <a:t>  显示提示符”</a:t>
                        </a:r>
                        <a:r>
                          <a:rPr lang="en-US" altLang="zh-CN" sz="1500" dirty="0">
                            <a:latin typeface="Calibri" panose="020F0502020204030204" pitchFamily="34" charset="0"/>
                            <a:ea typeface="宋体" panose="02010600030101010101" pitchFamily="2" charset="-122"/>
                          </a:rPr>
                          <a:t>$”</a:t>
                        </a:r>
                        <a:endParaRPr lang="zh-CN" altLang="zh-CN" sz="1500" dirty="0">
                          <a:latin typeface="Calibri" panose="020F0502020204030204" pitchFamily="34" charset="0"/>
                          <a:ea typeface="宋体" panose="02010600030101010101" pitchFamily="2" charset="-122"/>
                        </a:endParaRPr>
                      </a:p>
                    </p:txBody>
                  </p:sp>
                  <p:cxnSp>
                    <p:nvCxnSpPr>
                      <p:cNvPr id="116763" name="AutoShape 30"/>
                      <p:cNvCxnSpPr>
                        <a:cxnSpLocks noChangeShapeType="1"/>
                      </p:cNvCxnSpPr>
                      <p:nvPr/>
                    </p:nvCxnSpPr>
                    <p:spPr bwMode="auto">
                      <a:xfrm>
                        <a:off x="4230" y="6100"/>
                        <a:ext cx="0" cy="240"/>
                      </a:xfrm>
                      <a:prstGeom prst="straightConnector1">
                        <a:avLst/>
                      </a:prstGeom>
                      <a:noFill/>
                      <a:ln w="9525">
                        <a:solidFill>
                          <a:srgbClr val="000000"/>
                        </a:solidFill>
                        <a:round/>
                        <a:tailEnd type="triangle" w="med" len="med"/>
                      </a:ln>
                    </p:spPr>
                  </p:cxnSp>
                  <p:cxnSp>
                    <p:nvCxnSpPr>
                      <p:cNvPr id="116764" name="AutoShape 31"/>
                      <p:cNvCxnSpPr>
                        <a:cxnSpLocks noChangeShapeType="1"/>
                      </p:cNvCxnSpPr>
                      <p:nvPr/>
                    </p:nvCxnSpPr>
                    <p:spPr bwMode="auto">
                      <a:xfrm>
                        <a:off x="3290" y="7010"/>
                        <a:ext cx="940" cy="0"/>
                      </a:xfrm>
                      <a:prstGeom prst="straightConnector1">
                        <a:avLst/>
                      </a:prstGeom>
                      <a:noFill/>
                      <a:ln w="9525">
                        <a:solidFill>
                          <a:srgbClr val="000000"/>
                        </a:solidFill>
                        <a:round/>
                      </a:ln>
                    </p:spPr>
                  </p:cxnSp>
                  <p:cxnSp>
                    <p:nvCxnSpPr>
                      <p:cNvPr id="116765" name="AutoShape 32"/>
                      <p:cNvCxnSpPr>
                        <a:cxnSpLocks noChangeShapeType="1"/>
                      </p:cNvCxnSpPr>
                      <p:nvPr/>
                    </p:nvCxnSpPr>
                    <p:spPr bwMode="auto">
                      <a:xfrm flipV="1">
                        <a:off x="3320" y="1660"/>
                        <a:ext cx="110" cy="5340"/>
                      </a:xfrm>
                      <a:prstGeom prst="straightConnector1">
                        <a:avLst/>
                      </a:prstGeom>
                      <a:noFill/>
                      <a:ln w="9525">
                        <a:solidFill>
                          <a:srgbClr val="000000"/>
                        </a:solidFill>
                        <a:round/>
                      </a:ln>
                    </p:spPr>
                  </p:cxnSp>
                  <p:cxnSp>
                    <p:nvCxnSpPr>
                      <p:cNvPr id="116766" name="AutoShape 33"/>
                      <p:cNvCxnSpPr>
                        <a:cxnSpLocks noChangeShapeType="1"/>
                      </p:cNvCxnSpPr>
                      <p:nvPr/>
                    </p:nvCxnSpPr>
                    <p:spPr bwMode="auto">
                      <a:xfrm>
                        <a:off x="3450" y="1670"/>
                        <a:ext cx="820" cy="0"/>
                      </a:xfrm>
                      <a:prstGeom prst="straightConnector1">
                        <a:avLst/>
                      </a:prstGeom>
                      <a:noFill/>
                      <a:ln w="9525">
                        <a:solidFill>
                          <a:srgbClr val="000000"/>
                        </a:solidFill>
                        <a:round/>
                        <a:tailEnd type="triangle" w="med" len="med"/>
                      </a:ln>
                    </p:spPr>
                  </p:cxnSp>
                  <p:cxnSp>
                    <p:nvCxnSpPr>
                      <p:cNvPr id="116767" name="AutoShape 34"/>
                      <p:cNvCxnSpPr>
                        <a:cxnSpLocks noChangeShapeType="1"/>
                      </p:cNvCxnSpPr>
                      <p:nvPr/>
                    </p:nvCxnSpPr>
                    <p:spPr bwMode="auto">
                      <a:xfrm>
                        <a:off x="5210" y="4920"/>
                        <a:ext cx="0" cy="1330"/>
                      </a:xfrm>
                      <a:prstGeom prst="straightConnector1">
                        <a:avLst/>
                      </a:prstGeom>
                      <a:noFill/>
                      <a:ln w="9525">
                        <a:solidFill>
                          <a:srgbClr val="000000"/>
                        </a:solidFill>
                        <a:round/>
                      </a:ln>
                    </p:spPr>
                  </p:cxnSp>
                  <p:cxnSp>
                    <p:nvCxnSpPr>
                      <p:cNvPr id="116768" name="AutoShape 35"/>
                      <p:cNvCxnSpPr>
                        <a:cxnSpLocks noChangeShapeType="1"/>
                      </p:cNvCxnSpPr>
                      <p:nvPr/>
                    </p:nvCxnSpPr>
                    <p:spPr bwMode="auto">
                      <a:xfrm flipH="1">
                        <a:off x="4270" y="6250"/>
                        <a:ext cx="940" cy="0"/>
                      </a:xfrm>
                      <a:prstGeom prst="straightConnector1">
                        <a:avLst/>
                      </a:prstGeom>
                      <a:noFill/>
                      <a:ln w="9525">
                        <a:solidFill>
                          <a:srgbClr val="000000"/>
                        </a:solidFill>
                        <a:round/>
                        <a:tailEnd type="triangle" w="med" len="med"/>
                      </a:ln>
                    </p:spPr>
                  </p:cxnSp>
                  <p:cxnSp>
                    <p:nvCxnSpPr>
                      <p:cNvPr id="116769" name="AutoShape 36"/>
                      <p:cNvCxnSpPr>
                        <a:cxnSpLocks noChangeShapeType="1"/>
                      </p:cNvCxnSpPr>
                      <p:nvPr/>
                    </p:nvCxnSpPr>
                    <p:spPr bwMode="auto">
                      <a:xfrm>
                        <a:off x="6440" y="2280"/>
                        <a:ext cx="0" cy="240"/>
                      </a:xfrm>
                      <a:prstGeom prst="straightConnector1">
                        <a:avLst/>
                      </a:prstGeom>
                      <a:noFill/>
                      <a:ln w="9525">
                        <a:solidFill>
                          <a:srgbClr val="000000"/>
                        </a:solidFill>
                        <a:round/>
                        <a:tailEnd type="triangle" w="med" len="med"/>
                      </a:ln>
                    </p:spPr>
                  </p:cxnSp>
                  <p:grpSp>
                    <p:nvGrpSpPr>
                      <p:cNvPr id="116770" name="Group 37"/>
                      <p:cNvGrpSpPr/>
                      <p:nvPr/>
                    </p:nvGrpSpPr>
                    <p:grpSpPr bwMode="auto">
                      <a:xfrm>
                        <a:off x="6070" y="1470"/>
                        <a:ext cx="740" cy="790"/>
                        <a:chOff x="7500" y="1580"/>
                        <a:chExt cx="740" cy="790"/>
                      </a:xfrm>
                    </p:grpSpPr>
                    <p:sp>
                      <p:nvSpPr>
                        <p:cNvPr id="9" name="Oval 38"/>
                        <p:cNvSpPr>
                          <a:spLocks noChangeArrowheads="1"/>
                        </p:cNvSpPr>
                        <p:nvPr/>
                      </p:nvSpPr>
                      <p:spPr bwMode="auto">
                        <a:xfrm>
                          <a:off x="7497" y="1580"/>
                          <a:ext cx="746" cy="790"/>
                        </a:xfrm>
                        <a:prstGeom prst="ellipse">
                          <a:avLst/>
                        </a:prstGeom>
                        <a:solidFill>
                          <a:schemeClr val="tx2">
                            <a:lumMod val="40000"/>
                            <a:lumOff val="60000"/>
                          </a:schemeClr>
                        </a:solidFill>
                        <a:ln w="9525">
                          <a:solidFill>
                            <a:srgbClr val="000000"/>
                          </a:solidFill>
                          <a:round/>
                        </a:ln>
                      </p:spPr>
                      <p:txBody>
                        <a:bodyPr/>
                        <a:lstStyle/>
                        <a:p>
                          <a:pPr>
                            <a:defRPr/>
                          </a:pPr>
                          <a:endParaRPr lang="zh-CN" altLang="en-US" sz="2400">
                            <a:ea typeface="宋体" panose="02010600030101010101" pitchFamily="2" charset="-122"/>
                          </a:endParaRPr>
                        </a:p>
                      </p:txBody>
                    </p:sp>
                    <p:sp>
                      <p:nvSpPr>
                        <p:cNvPr id="10" name="Text Box 39"/>
                        <p:cNvSpPr txBox="1">
                          <a:spLocks noChangeArrowheads="1"/>
                        </p:cNvSpPr>
                        <p:nvPr/>
                      </p:nvSpPr>
                      <p:spPr bwMode="auto">
                        <a:xfrm>
                          <a:off x="7565" y="1783"/>
                          <a:ext cx="581" cy="349"/>
                        </a:xfrm>
                        <a:prstGeom prst="rect">
                          <a:avLst/>
                        </a:prstGeom>
                        <a:solidFill>
                          <a:schemeClr val="tx2">
                            <a:lumMod val="40000"/>
                            <a:lumOff val="60000"/>
                          </a:schemeClr>
                        </a:solidFill>
                        <a:ln w="9525">
                          <a:noFill/>
                          <a:miter lim="800000"/>
                        </a:ln>
                      </p:spPr>
                      <p:txBody>
                        <a:bodyPr/>
                        <a:lstStyle/>
                        <a:p>
                          <a:pPr>
                            <a:defRPr/>
                          </a:pPr>
                          <a:r>
                            <a:rPr lang="zh-CN" altLang="en-US" sz="1300" dirty="0">
                              <a:latin typeface="Calibri" panose="020F0502020204030204" pitchFamily="34" charset="0"/>
                              <a:ea typeface="宋体" panose="02010600030101010101" pitchFamily="2" charset="-122"/>
                            </a:rPr>
                            <a:t>子进程</a:t>
                          </a:r>
                          <a:endParaRPr lang="zh-CN" altLang="en-US" sz="1300" dirty="0">
                            <a:latin typeface="Calibri" panose="020F0502020204030204" pitchFamily="34" charset="0"/>
                            <a:ea typeface="宋体" panose="02010600030101010101" pitchFamily="2" charset="-122"/>
                          </a:endParaRPr>
                        </a:p>
                      </p:txBody>
                    </p:sp>
                  </p:grpSp>
                  <p:sp>
                    <p:nvSpPr>
                      <p:cNvPr id="116771" name="Text Box 40"/>
                      <p:cNvSpPr txBox="1">
                        <a:spLocks noChangeArrowheads="1"/>
                      </p:cNvSpPr>
                      <p:nvPr/>
                    </p:nvSpPr>
                    <p:spPr bwMode="auto">
                      <a:xfrm>
                        <a:off x="5930" y="2530"/>
                        <a:ext cx="960" cy="550"/>
                      </a:xfrm>
                      <a:prstGeom prst="rect">
                        <a:avLst/>
                      </a:prstGeom>
                      <a:solidFill>
                        <a:srgbClr val="6699FF"/>
                      </a:solidFill>
                      <a:ln w="9525">
                        <a:solidFill>
                          <a:srgbClr val="000000"/>
                        </a:solidFill>
                        <a:miter lim="800000"/>
                      </a:ln>
                    </p:spPr>
                    <p:txBody>
                      <a:bodyPr/>
                      <a:lstStyle/>
                      <a:p>
                        <a:r>
                          <a:rPr lang="en-US" altLang="zh-CN" sz="1500">
                            <a:latin typeface="Calibri" panose="020F0502020204030204" pitchFamily="34" charset="0"/>
                          </a:rPr>
                          <a:t>exec ( )</a:t>
                        </a:r>
                        <a:r>
                          <a:rPr lang="zh-CN" altLang="en-US" sz="1500">
                            <a:latin typeface="Calibri" panose="020F0502020204030204" pitchFamily="34" charset="0"/>
                          </a:rPr>
                          <a:t>替换  </a:t>
                        </a:r>
                        <a:endParaRPr lang="en-US" altLang="zh-CN" sz="1500">
                          <a:latin typeface="Calibri" panose="020F0502020204030204" pitchFamily="34" charset="0"/>
                        </a:endParaRPr>
                      </a:p>
                      <a:p>
                        <a:r>
                          <a:rPr lang="en-US" altLang="zh-CN" sz="1500">
                            <a:latin typeface="Calibri" panose="020F0502020204030204" pitchFamily="34" charset="0"/>
                          </a:rPr>
                          <a:t>   </a:t>
                        </a:r>
                        <a:r>
                          <a:rPr lang="zh-CN" altLang="en-US" sz="1500">
                            <a:latin typeface="Calibri" panose="020F0502020204030204" pitchFamily="34" charset="0"/>
                          </a:rPr>
                          <a:t>进程映象</a:t>
                        </a:r>
                        <a:endParaRPr lang="zh-CN" altLang="en-US" sz="1500">
                          <a:latin typeface="Calibri" panose="020F0502020204030204" pitchFamily="34" charset="0"/>
                        </a:endParaRPr>
                      </a:p>
                    </p:txBody>
                  </p:sp>
                  <p:sp>
                    <p:nvSpPr>
                      <p:cNvPr id="116772" name="Text Box 41"/>
                      <p:cNvSpPr txBox="1">
                        <a:spLocks noChangeArrowheads="1"/>
                      </p:cNvSpPr>
                      <p:nvPr/>
                    </p:nvSpPr>
                    <p:spPr bwMode="auto">
                      <a:xfrm>
                        <a:off x="5930" y="3300"/>
                        <a:ext cx="960" cy="550"/>
                      </a:xfrm>
                      <a:prstGeom prst="rect">
                        <a:avLst/>
                      </a:prstGeom>
                      <a:solidFill>
                        <a:srgbClr val="6699FF"/>
                      </a:solidFill>
                      <a:ln w="9525">
                        <a:solidFill>
                          <a:srgbClr val="000000"/>
                        </a:solidFill>
                        <a:miter lim="800000"/>
                      </a:ln>
                    </p:spPr>
                    <p:txBody>
                      <a:bodyPr/>
                      <a:lstStyle/>
                      <a:p>
                        <a:pPr marL="0" lvl="1"/>
                        <a:r>
                          <a:rPr lang="zh-CN" altLang="en-US" sz="1500">
                            <a:latin typeface="Calibri" panose="020F0502020204030204" pitchFamily="34" charset="0"/>
                          </a:rPr>
                          <a:t>   运行命令</a:t>
                        </a:r>
                        <a:endParaRPr lang="en-US" altLang="zh-CN" sz="1500">
                          <a:latin typeface="Calibri" panose="020F0502020204030204" pitchFamily="34" charset="0"/>
                        </a:endParaRPr>
                      </a:p>
                      <a:p>
                        <a:pPr marL="0" lvl="1"/>
                        <a:r>
                          <a:rPr lang="en-US" altLang="zh-CN" sz="1500">
                            <a:latin typeface="Calibri" panose="020F0502020204030204" pitchFamily="34" charset="0"/>
                          </a:rPr>
                          <a:t>      </a:t>
                        </a:r>
                        <a:r>
                          <a:rPr lang="zh-CN" altLang="en-US" sz="1500">
                            <a:latin typeface="Calibri" panose="020F0502020204030204" pitchFamily="34" charset="0"/>
                          </a:rPr>
                          <a:t>文件</a:t>
                        </a:r>
                        <a:endParaRPr lang="zh-CN" altLang="en-US" sz="1500">
                          <a:latin typeface="Calibri" panose="020F0502020204030204" pitchFamily="34" charset="0"/>
                        </a:endParaRPr>
                      </a:p>
                    </p:txBody>
                  </p:sp>
                  <p:cxnSp>
                    <p:nvCxnSpPr>
                      <p:cNvPr id="116773" name="AutoShape 42"/>
                      <p:cNvCxnSpPr>
                        <a:cxnSpLocks noChangeShapeType="1"/>
                      </p:cNvCxnSpPr>
                      <p:nvPr/>
                    </p:nvCxnSpPr>
                    <p:spPr bwMode="auto">
                      <a:xfrm>
                        <a:off x="6440" y="3060"/>
                        <a:ext cx="0" cy="240"/>
                      </a:xfrm>
                      <a:prstGeom prst="straightConnector1">
                        <a:avLst/>
                      </a:prstGeom>
                      <a:noFill/>
                      <a:ln w="9525">
                        <a:solidFill>
                          <a:srgbClr val="000000"/>
                        </a:solidFill>
                        <a:round/>
                        <a:tailEnd type="triangle" w="med" len="med"/>
                      </a:ln>
                    </p:spPr>
                  </p:cxnSp>
                  <p:sp>
                    <p:nvSpPr>
                      <p:cNvPr id="116774" name="Text Box 43"/>
                      <p:cNvSpPr txBox="1">
                        <a:spLocks noChangeArrowheads="1"/>
                      </p:cNvSpPr>
                      <p:nvPr/>
                    </p:nvSpPr>
                    <p:spPr bwMode="auto">
                      <a:xfrm>
                        <a:off x="5930" y="4110"/>
                        <a:ext cx="960" cy="550"/>
                      </a:xfrm>
                      <a:prstGeom prst="rect">
                        <a:avLst/>
                      </a:prstGeom>
                      <a:solidFill>
                        <a:srgbClr val="6699FF"/>
                      </a:solidFill>
                      <a:ln w="9525">
                        <a:solidFill>
                          <a:srgbClr val="000000"/>
                        </a:solidFill>
                        <a:miter lim="800000"/>
                      </a:ln>
                    </p:spPr>
                    <p:txBody>
                      <a:bodyPr/>
                      <a:lstStyle/>
                      <a:p>
                        <a:r>
                          <a:rPr lang="en-US" altLang="zh-CN" sz="1500">
                            <a:latin typeface="Calibri" panose="020F0502020204030204" pitchFamily="34" charset="0"/>
                          </a:rPr>
                          <a:t>   exit( )</a:t>
                        </a:r>
                        <a:r>
                          <a:rPr lang="zh-CN" altLang="en-US" sz="1500">
                            <a:latin typeface="Calibri" panose="020F0502020204030204" pitchFamily="34" charset="0"/>
                          </a:rPr>
                          <a:t>出让   </a:t>
                        </a:r>
                        <a:endParaRPr lang="en-US" altLang="zh-CN" sz="1500">
                          <a:latin typeface="Calibri" panose="020F0502020204030204" pitchFamily="34" charset="0"/>
                        </a:endParaRPr>
                      </a:p>
                      <a:p>
                        <a:r>
                          <a:rPr lang="en-US" altLang="zh-CN" sz="1500">
                            <a:latin typeface="Calibri" panose="020F0502020204030204" pitchFamily="34" charset="0"/>
                          </a:rPr>
                          <a:t>    </a:t>
                        </a:r>
                        <a:r>
                          <a:rPr lang="zh-CN" altLang="en-US" sz="1500">
                            <a:latin typeface="Calibri" panose="020F0502020204030204" pitchFamily="34" charset="0"/>
                          </a:rPr>
                          <a:t>处理器</a:t>
                        </a:r>
                        <a:endParaRPr lang="zh-CN" altLang="en-US" sz="1500">
                          <a:latin typeface="Calibri" panose="020F0502020204030204" pitchFamily="34" charset="0"/>
                        </a:endParaRPr>
                      </a:p>
                    </p:txBody>
                  </p:sp>
                  <p:cxnSp>
                    <p:nvCxnSpPr>
                      <p:cNvPr id="116775" name="AutoShape 44"/>
                      <p:cNvCxnSpPr>
                        <a:cxnSpLocks noChangeShapeType="1"/>
                      </p:cNvCxnSpPr>
                      <p:nvPr/>
                    </p:nvCxnSpPr>
                    <p:spPr bwMode="auto">
                      <a:xfrm>
                        <a:off x="6440" y="3860"/>
                        <a:ext cx="0" cy="240"/>
                      </a:xfrm>
                      <a:prstGeom prst="straightConnector1">
                        <a:avLst/>
                      </a:prstGeom>
                      <a:noFill/>
                      <a:ln w="9525">
                        <a:solidFill>
                          <a:srgbClr val="000000"/>
                        </a:solidFill>
                        <a:round/>
                        <a:tailEnd type="triangle" w="med" len="med"/>
                      </a:ln>
                    </p:spPr>
                  </p:cxnSp>
                  <p:cxnSp>
                    <p:nvCxnSpPr>
                      <p:cNvPr id="116776" name="AutoShape 45"/>
                      <p:cNvCxnSpPr>
                        <a:cxnSpLocks noChangeShapeType="1"/>
                      </p:cNvCxnSpPr>
                      <p:nvPr/>
                    </p:nvCxnSpPr>
                    <p:spPr bwMode="auto">
                      <a:xfrm flipV="1">
                        <a:off x="5210" y="1820"/>
                        <a:ext cx="860" cy="2110"/>
                      </a:xfrm>
                      <a:prstGeom prst="straightConnector1">
                        <a:avLst/>
                      </a:prstGeom>
                      <a:noFill/>
                      <a:ln w="9525">
                        <a:solidFill>
                          <a:srgbClr val="000000"/>
                        </a:solidFill>
                        <a:prstDash val="dash"/>
                        <a:round/>
                        <a:tailEnd type="triangle" w="med" len="med"/>
                      </a:ln>
                    </p:spPr>
                  </p:cxnSp>
                  <p:cxnSp>
                    <p:nvCxnSpPr>
                      <p:cNvPr id="116777" name="AutoShape 46"/>
                      <p:cNvCxnSpPr>
                        <a:cxnSpLocks noChangeShapeType="1"/>
                      </p:cNvCxnSpPr>
                      <p:nvPr/>
                    </p:nvCxnSpPr>
                    <p:spPr bwMode="auto">
                      <a:xfrm flipH="1">
                        <a:off x="4680" y="4880"/>
                        <a:ext cx="1750" cy="990"/>
                      </a:xfrm>
                      <a:prstGeom prst="straightConnector1">
                        <a:avLst/>
                      </a:prstGeom>
                      <a:noFill/>
                      <a:ln w="9525">
                        <a:solidFill>
                          <a:srgbClr val="000000"/>
                        </a:solidFill>
                        <a:prstDash val="dash"/>
                        <a:round/>
                        <a:tailEnd type="triangle" w="med" len="med"/>
                      </a:ln>
                    </p:spPr>
                  </p:cxnSp>
                  <p:cxnSp>
                    <p:nvCxnSpPr>
                      <p:cNvPr id="116778" name="AutoShape 47"/>
                      <p:cNvCxnSpPr>
                        <a:cxnSpLocks noChangeShapeType="1"/>
                      </p:cNvCxnSpPr>
                      <p:nvPr/>
                    </p:nvCxnSpPr>
                    <p:spPr bwMode="auto">
                      <a:xfrm>
                        <a:off x="6430" y="4660"/>
                        <a:ext cx="0" cy="220"/>
                      </a:xfrm>
                      <a:prstGeom prst="straightConnector1">
                        <a:avLst/>
                      </a:prstGeom>
                      <a:noFill/>
                      <a:ln w="9525">
                        <a:solidFill>
                          <a:srgbClr val="000000"/>
                        </a:solidFill>
                        <a:round/>
                      </a:ln>
                    </p:spPr>
                  </p:cxnSp>
                  <p:sp>
                    <p:nvSpPr>
                      <p:cNvPr id="116779" name="AutoShape 48"/>
                      <p:cNvSpPr>
                        <a:spLocks noChangeArrowheads="1"/>
                      </p:cNvSpPr>
                      <p:nvPr/>
                    </p:nvSpPr>
                    <p:spPr bwMode="auto">
                      <a:xfrm>
                        <a:off x="6010" y="5250"/>
                        <a:ext cx="800" cy="580"/>
                      </a:xfrm>
                      <a:prstGeom prst="wedgeRoundRectCallout">
                        <a:avLst>
                          <a:gd name="adj1" fmla="val -81125"/>
                          <a:gd name="adj2" fmla="val -43449"/>
                          <a:gd name="adj3" fmla="val 16667"/>
                        </a:avLst>
                      </a:prstGeom>
                      <a:solidFill>
                        <a:srgbClr val="6699FF"/>
                      </a:solidFill>
                      <a:ln w="9525" algn="ctr">
                        <a:solidFill>
                          <a:srgbClr val="000000"/>
                        </a:solidFill>
                        <a:miter lim="800000"/>
                      </a:ln>
                    </p:spPr>
                    <p:txBody>
                      <a:bodyPr/>
                      <a:lstStyle/>
                      <a:p>
                        <a:r>
                          <a:rPr lang="zh-CN" altLang="en-US" sz="1500">
                            <a:latin typeface="Calibri" panose="020F0502020204030204" pitchFamily="34" charset="0"/>
                          </a:rPr>
                          <a:t> 子进程</a:t>
                        </a:r>
                        <a:endParaRPr lang="en-US" altLang="zh-CN" sz="1500">
                          <a:latin typeface="Calibri" panose="020F0502020204030204" pitchFamily="34" charset="0"/>
                        </a:endParaRPr>
                      </a:p>
                      <a:p>
                        <a:r>
                          <a:rPr lang="en-US" altLang="zh-CN" sz="1500">
                            <a:latin typeface="Calibri" panose="020F0502020204030204" pitchFamily="34" charset="0"/>
                          </a:rPr>
                          <a:t>   </a:t>
                        </a:r>
                        <a:r>
                          <a:rPr lang="zh-CN" altLang="en-US" sz="1500">
                            <a:latin typeface="Calibri" panose="020F0502020204030204" pitchFamily="34" charset="0"/>
                          </a:rPr>
                          <a:t>终止</a:t>
                        </a:r>
                        <a:endParaRPr lang="zh-CN" altLang="en-US" sz="1500">
                          <a:latin typeface="Calibri" panose="020F0502020204030204" pitchFamily="34" charset="0"/>
                        </a:endParaRPr>
                      </a:p>
                    </p:txBody>
                  </p:sp>
                  <p:sp>
                    <p:nvSpPr>
                      <p:cNvPr id="21553" name="AutoShape 49"/>
                      <p:cNvSpPr>
                        <a:spLocks noChangeArrowheads="1"/>
                      </p:cNvSpPr>
                      <p:nvPr/>
                    </p:nvSpPr>
                    <p:spPr bwMode="auto">
                      <a:xfrm>
                        <a:off x="4930" y="1580"/>
                        <a:ext cx="830" cy="580"/>
                      </a:xfrm>
                      <a:prstGeom prst="wedgeRoundRectCallout">
                        <a:avLst>
                          <a:gd name="adj1" fmla="val 41685"/>
                          <a:gd name="adj2" fmla="val 149657"/>
                          <a:gd name="adj3" fmla="val 16667"/>
                        </a:avLst>
                      </a:prstGeom>
                      <a:solidFill>
                        <a:schemeClr val="accent2">
                          <a:lumMod val="40000"/>
                          <a:lumOff val="60000"/>
                        </a:schemeClr>
                      </a:solidFill>
                      <a:ln w="9525" algn="ctr">
                        <a:solidFill>
                          <a:srgbClr val="000000"/>
                        </a:solidFill>
                        <a:miter lim="800000"/>
                      </a:ln>
                      <a:effectLst/>
                    </p:spPr>
                    <p:txBody>
                      <a:bodyPr/>
                      <a:lstStyle/>
                      <a:p>
                        <a:pPr>
                          <a:defRPr/>
                        </a:pPr>
                        <a:r>
                          <a:rPr lang="zh-CN" altLang="en-US" sz="1500" dirty="0">
                            <a:latin typeface="Calibri" panose="020F0502020204030204" pitchFamily="34" charset="0"/>
                            <a:ea typeface="宋体" panose="02010600030101010101" pitchFamily="2" charset="-122"/>
                          </a:rPr>
                          <a:t>  子进程</a:t>
                        </a:r>
                        <a:endParaRPr lang="en-US" altLang="zh-CN" sz="1500" dirty="0">
                          <a:latin typeface="Calibri" panose="020F0502020204030204" pitchFamily="34" charset="0"/>
                          <a:ea typeface="宋体" panose="02010600030101010101" pitchFamily="2" charset="-122"/>
                        </a:endParaRPr>
                      </a:p>
                      <a:p>
                        <a:pPr>
                          <a:defRPr/>
                        </a:pPr>
                        <a:r>
                          <a:rPr lang="en-US" altLang="zh-CN" sz="1500" dirty="0">
                            <a:latin typeface="Calibri" panose="020F0502020204030204" pitchFamily="34" charset="0"/>
                            <a:ea typeface="宋体" panose="02010600030101010101" pitchFamily="2" charset="-122"/>
                          </a:rPr>
                          <a:t>    </a:t>
                        </a:r>
                        <a:r>
                          <a:rPr lang="zh-CN" altLang="en-US" sz="1500" dirty="0">
                            <a:latin typeface="Calibri" panose="020F0502020204030204" pitchFamily="34" charset="0"/>
                            <a:ea typeface="宋体" panose="02010600030101010101" pitchFamily="2" charset="-122"/>
                          </a:rPr>
                          <a:t>运行</a:t>
                        </a:r>
                        <a:endParaRPr lang="zh-CN" altLang="en-US" sz="1500" dirty="0">
                          <a:latin typeface="Calibri" panose="020F0502020204030204" pitchFamily="34" charset="0"/>
                          <a:ea typeface="宋体" panose="02010600030101010101" pitchFamily="2" charset="-122"/>
                        </a:endParaRPr>
                      </a:p>
                    </p:txBody>
                  </p:sp>
                </p:grpSp>
              </p:grpSp>
              <p:cxnSp>
                <p:nvCxnSpPr>
                  <p:cNvPr id="116746" name="AutoShape 50"/>
                  <p:cNvCxnSpPr>
                    <a:cxnSpLocks noChangeShapeType="1"/>
                  </p:cNvCxnSpPr>
                  <p:nvPr/>
                </p:nvCxnSpPr>
                <p:spPr bwMode="auto">
                  <a:xfrm>
                    <a:off x="4230" y="6790"/>
                    <a:ext cx="0" cy="220"/>
                  </a:xfrm>
                  <a:prstGeom prst="straightConnector1">
                    <a:avLst/>
                  </a:prstGeom>
                  <a:noFill/>
                  <a:ln w="9525">
                    <a:solidFill>
                      <a:srgbClr val="000000"/>
                    </a:solidFill>
                    <a:round/>
                  </a:ln>
                </p:spPr>
              </p:cxnSp>
            </p:grpSp>
          </p:grpSp>
          <p:cxnSp>
            <p:nvCxnSpPr>
              <p:cNvPr id="116742" name="AutoShape 51"/>
              <p:cNvCxnSpPr>
                <a:cxnSpLocks noChangeShapeType="1"/>
              </p:cNvCxnSpPr>
              <p:nvPr/>
            </p:nvCxnSpPr>
            <p:spPr bwMode="auto">
              <a:xfrm>
                <a:off x="4930" y="3930"/>
                <a:ext cx="280" cy="0"/>
              </a:xfrm>
              <a:prstGeom prst="straightConnector1">
                <a:avLst/>
              </a:prstGeom>
              <a:noFill/>
              <a:ln w="9525">
                <a:solidFill>
                  <a:srgbClr val="000000"/>
                </a:solidFill>
                <a:prstDash val="dash"/>
                <a:round/>
              </a:ln>
            </p:spPr>
          </p:cxnSp>
        </p:grpSp>
        <p:cxnSp>
          <p:nvCxnSpPr>
            <p:cNvPr id="116740" name="AutoShape 52"/>
            <p:cNvCxnSpPr>
              <a:cxnSpLocks noChangeShapeType="1"/>
            </p:cNvCxnSpPr>
            <p:nvPr/>
          </p:nvCxnSpPr>
          <p:spPr bwMode="auto">
            <a:xfrm>
              <a:off x="4930" y="4920"/>
              <a:ext cx="280" cy="0"/>
            </a:xfrm>
            <a:prstGeom prst="straightConnector1">
              <a:avLst/>
            </a:prstGeom>
            <a:noFill/>
            <a:ln w="9525">
              <a:solidFill>
                <a:srgbClr val="000000"/>
              </a:solidFill>
              <a:round/>
            </a:ln>
          </p:spPr>
        </p:cxn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p:nvPr>
        </p:nvSpPr>
        <p:spPr/>
        <p:txBody>
          <a:bodyPr/>
          <a:lstStyle/>
          <a:p>
            <a:pPr eaLnBrk="1" hangingPunct="1"/>
            <a:r>
              <a:rPr lang="en-US" altLang="zh-CN" sz="4800" smtClean="0">
                <a:latin typeface="华文新魏" panose="02010800040101010101" pitchFamily="2" charset="-122"/>
                <a:ea typeface="华文新魏" panose="02010800040101010101" pitchFamily="2" charset="-122"/>
              </a:rPr>
              <a:t>4.</a:t>
            </a:r>
            <a:r>
              <a:rPr lang="zh-CN" altLang="en-US" sz="4800" smtClean="0">
                <a:latin typeface="华文新魏" panose="02010800040101010101" pitchFamily="2" charset="-122"/>
                <a:ea typeface="华文新魏" panose="02010800040101010101" pitchFamily="2" charset="-122"/>
              </a:rPr>
              <a:t>系统程序</a:t>
            </a:r>
            <a:r>
              <a:rPr lang="en-US" altLang="zh-CN" sz="4800" smtClean="0">
                <a:latin typeface="华文新魏" panose="02010800040101010101" pitchFamily="2" charset="-122"/>
                <a:ea typeface="华文新魏" panose="02010800040101010101" pitchFamily="2" charset="-122"/>
              </a:rPr>
              <a:t>(1)</a:t>
            </a:r>
            <a:endParaRPr lang="en-US" altLang="zh-CN" sz="4800" smtClean="0">
              <a:latin typeface="华文新魏" panose="02010800040101010101" pitchFamily="2" charset="-122"/>
              <a:ea typeface="华文新魏" panose="02010800040101010101" pitchFamily="2" charset="-122"/>
            </a:endParaRPr>
          </a:p>
        </p:txBody>
      </p:sp>
      <p:sp>
        <p:nvSpPr>
          <p:cNvPr id="117762" name="Rectangle 3"/>
          <p:cNvSpPr>
            <a:spLocks noGrp="1" noChangeArrowheads="1"/>
          </p:cNvSpPr>
          <p:nvPr>
            <p:ph idx="1"/>
          </p:nvPr>
        </p:nvSpPr>
        <p:spPr/>
        <p:txBody>
          <a:bodyPr/>
          <a:lstStyle/>
          <a:p>
            <a:pPr eaLnBrk="1" hangingPunct="1"/>
            <a:r>
              <a:rPr lang="zh-CN" altLang="en-US" sz="3600" smtClean="0">
                <a:latin typeface="华文新魏" panose="02010800040101010101" pitchFamily="2" charset="-122"/>
                <a:ea typeface="华文新魏" panose="02010800040101010101" pitchFamily="2" charset="-122"/>
              </a:rPr>
              <a:t>系统程序又称实用程序或支撑程序（</a:t>
            </a:r>
            <a:r>
              <a:rPr lang="en-US" altLang="zh-CN" sz="3600" smtClean="0">
                <a:latin typeface="华文新魏" panose="02010800040101010101" pitchFamily="2" charset="-122"/>
                <a:ea typeface="华文新魏" panose="02010800040101010101" pitchFamily="2" charset="-122"/>
              </a:rPr>
              <a:t>Utilities</a:t>
            </a:r>
            <a:r>
              <a:rPr lang="zh-CN" altLang="en-US" sz="3600" smtClean="0">
                <a:latin typeface="华文新魏" panose="02010800040101010101" pitchFamily="2" charset="-122"/>
                <a:ea typeface="华文新魏" panose="02010800040101010101" pitchFamily="2" charset="-122"/>
              </a:rPr>
              <a:t>），虽非操作系统的核心，但却必不可少，为用户程序的开发、调试、执行、和维护解决带有共性的问题或执行公共操作，</a:t>
            </a:r>
            <a:endParaRPr lang="zh-CN" altLang="en-US" sz="3600" smtClean="0">
              <a:latin typeface="华文新魏" panose="02010800040101010101" pitchFamily="2" charset="-122"/>
              <a:ea typeface="华文新魏" panose="02010800040101010101" pitchFamily="2" charset="-122"/>
            </a:endParaRPr>
          </a:p>
          <a:p>
            <a:pPr eaLnBrk="1" hangingPunct="1"/>
            <a:r>
              <a:rPr lang="zh-CN" altLang="en-US" sz="3600" smtClean="0">
                <a:latin typeface="华文新魏" panose="02010800040101010101" pitchFamily="2" charset="-122"/>
                <a:ea typeface="华文新魏" panose="02010800040101010101" pitchFamily="2" charset="-122"/>
              </a:rPr>
              <a:t>操作系统以操作命令形式向用户提供系统程序。它的功能和性能很大程度上反映了操作系统的功能和性能。 </a:t>
            </a:r>
            <a:endParaRPr lang="zh-CN" altLang="en-US" sz="360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p:txBody>
          <a:bodyPr/>
          <a:lstStyle/>
          <a:p>
            <a:pPr eaLnBrk="1" hangingPunct="1"/>
            <a:br>
              <a:rPr lang="en-US" altLang="zh-CN" b="1" smtClean="0">
                <a:ea typeface="黑体" panose="02010609060101010101" charset="-122"/>
              </a:rPr>
            </a:br>
            <a:r>
              <a:rPr lang="zh-CN" altLang="en-US" sz="4800" smtClean="0">
                <a:latin typeface="华文新魏" panose="02010800040101010101" pitchFamily="2" charset="-122"/>
                <a:ea typeface="华文新魏" panose="02010800040101010101" pitchFamily="2" charset="-122"/>
              </a:rPr>
              <a:t>系统程序</a:t>
            </a:r>
            <a:r>
              <a:rPr lang="en-US" altLang="zh-CN" sz="4800" smtClean="0">
                <a:latin typeface="华文新魏" panose="02010800040101010101" pitchFamily="2" charset="-122"/>
                <a:ea typeface="华文新魏" panose="02010800040101010101" pitchFamily="2" charset="-122"/>
              </a:rPr>
              <a:t>(2)</a:t>
            </a:r>
            <a:br>
              <a:rPr lang="en-US" altLang="zh-CN" sz="4800" smtClean="0">
                <a:latin typeface="华文新魏" panose="02010800040101010101" pitchFamily="2" charset="-122"/>
                <a:ea typeface="华文新魏" panose="02010800040101010101" pitchFamily="2" charset="-122"/>
              </a:rPr>
            </a:br>
            <a:endParaRPr lang="en-US" altLang="zh-CN" sz="4800" i="1" smtClean="0">
              <a:latin typeface="华文新魏" panose="02010800040101010101" pitchFamily="2" charset="-122"/>
              <a:ea typeface="华文新魏" panose="02010800040101010101" pitchFamily="2" charset="-122"/>
            </a:endParaRPr>
          </a:p>
        </p:txBody>
      </p:sp>
      <p:sp>
        <p:nvSpPr>
          <p:cNvPr id="118786" name="Rectangle 3"/>
          <p:cNvSpPr>
            <a:spLocks noGrp="1" noChangeArrowheads="1"/>
          </p:cNvSpPr>
          <p:nvPr>
            <p:ph idx="1"/>
          </p:nvPr>
        </p:nvSpPr>
        <p:spPr/>
        <p:txBody>
          <a:bodyPr/>
          <a:lstStyle/>
          <a:p>
            <a:pPr algn="just" eaLnBrk="1" hangingPunct="1"/>
            <a:r>
              <a:rPr lang="zh-CN" altLang="en-US" sz="4000" dirty="0" smtClean="0">
                <a:latin typeface="华文新魏" panose="02010800040101010101" pitchFamily="2" charset="-122"/>
                <a:ea typeface="华文新魏" panose="02010800040101010101" pitchFamily="2" charset="-122"/>
              </a:rPr>
              <a:t>支撑程序的分类：</a:t>
            </a:r>
            <a:endParaRPr lang="zh-CN" altLang="en-US" sz="40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文件管理 </a:t>
            </a:r>
            <a:endParaRPr lang="zh-CN" altLang="en-US" sz="36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状态信息 </a:t>
            </a:r>
            <a:endParaRPr lang="zh-CN" altLang="en-US" sz="36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程序设计语言支持 </a:t>
            </a:r>
            <a:endParaRPr lang="zh-CN" altLang="en-US" sz="36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程序的装入和执行支持 </a:t>
            </a:r>
            <a:endParaRPr lang="zh-CN" altLang="en-US" sz="36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通信 </a:t>
            </a:r>
            <a:endParaRPr lang="zh-CN" altLang="en-US" sz="36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其它软件工具</a:t>
            </a:r>
            <a:r>
              <a:rPr lang="zh-CN" altLang="en-US" sz="3600" b="1" dirty="0" smtClean="0">
                <a:latin typeface="华文新魏" panose="02010800040101010101" pitchFamily="2" charset="-122"/>
                <a:ea typeface="华文新魏" panose="02010800040101010101" pitchFamily="2" charset="-122"/>
              </a:rPr>
              <a:t> </a:t>
            </a:r>
            <a:endParaRPr lang="zh-CN" altLang="en-US" sz="3600" b="1" dirty="0" smtClean="0">
              <a:latin typeface="华文新魏" panose="02010800040101010101" pitchFamily="2" charset="-122"/>
              <a:ea typeface="华文新魏" panose="02010800040101010101" pitchFamily="2" charset="-122"/>
            </a:endParaRPr>
          </a:p>
          <a:p>
            <a:pPr eaLnBrk="1" hangingPunct="1"/>
            <a:endParaRPr lang="en-US" altLang="zh-CN" sz="4000"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pPr eaLnBrk="1" hangingPunct="1"/>
            <a:r>
              <a:rPr lang="en-US" altLang="zh-CN" sz="4800" dirty="0" smtClean="0">
                <a:solidFill>
                  <a:srgbClr val="FF0000"/>
                </a:solidFill>
                <a:latin typeface="华文新魏" panose="02010800040101010101" pitchFamily="2" charset="-122"/>
                <a:ea typeface="华文新魏" panose="02010800040101010101" pitchFamily="2" charset="-122"/>
              </a:rPr>
              <a:t>1.3 </a:t>
            </a:r>
            <a:r>
              <a:rPr lang="zh-CN" altLang="en-US" sz="4800" dirty="0" smtClean="0">
                <a:solidFill>
                  <a:srgbClr val="FF0000"/>
                </a:solidFill>
                <a:latin typeface="华文新魏" panose="02010800040101010101" pitchFamily="2" charset="-122"/>
                <a:ea typeface="华文新魏" panose="02010800040101010101" pitchFamily="2" charset="-122"/>
              </a:rPr>
              <a:t>操作系统结构</a:t>
            </a:r>
            <a:r>
              <a:rPr lang="zh-CN" altLang="en-US" dirty="0" smtClean="0">
                <a:solidFill>
                  <a:srgbClr val="FF0000"/>
                </a:solidFill>
                <a:ea typeface="华文新魏" panose="02010800040101010101" pitchFamily="2" charset="-122"/>
              </a:rPr>
              <a:t>和运行模型</a:t>
            </a:r>
            <a:r>
              <a:rPr lang="zh-CN" altLang="en-US" dirty="0" smtClean="0"/>
              <a:t> </a:t>
            </a:r>
            <a:endParaRPr lang="zh-CN" altLang="en-US" sz="4800" dirty="0" smtClean="0">
              <a:latin typeface="华文新魏" panose="02010800040101010101" pitchFamily="2" charset="-122"/>
              <a:ea typeface="华文新魏" panose="02010800040101010101" pitchFamily="2" charset="-122"/>
            </a:endParaRPr>
          </a:p>
        </p:txBody>
      </p:sp>
      <p:sp>
        <p:nvSpPr>
          <p:cNvPr id="126978" name="Rectangle 3"/>
          <p:cNvSpPr>
            <a:spLocks noGrp="1" noChangeArrowheads="1"/>
          </p:cNvSpPr>
          <p:nvPr>
            <p:ph idx="1"/>
          </p:nvPr>
        </p:nvSpPr>
        <p:spPr/>
        <p:txBody>
          <a:bodyPr/>
          <a:lstStyle/>
          <a:p>
            <a:r>
              <a:rPr lang="en-US" altLang="zh-CN" sz="4000" smtClean="0">
                <a:latin typeface="华文新魏" panose="02010800040101010101" pitchFamily="2" charset="-122"/>
                <a:ea typeface="华文新魏" panose="02010800040101010101" pitchFamily="2" charset="-122"/>
              </a:rPr>
              <a:t> 1.3.1 </a:t>
            </a:r>
            <a:r>
              <a:rPr lang="zh-CN" altLang="zh-CN" sz="4000" smtClean="0">
                <a:latin typeface="华文新魏" panose="02010800040101010101" pitchFamily="2" charset="-122"/>
                <a:ea typeface="华文新魏" panose="02010800040101010101" pitchFamily="2" charset="-122"/>
              </a:rPr>
              <a:t>操作系统结构分类</a:t>
            </a:r>
            <a:endParaRPr lang="zh-CN" altLang="zh-CN" sz="4000" smtClean="0">
              <a:latin typeface="华文新魏" panose="02010800040101010101" pitchFamily="2" charset="-122"/>
              <a:ea typeface="华文新魏" panose="02010800040101010101" pitchFamily="2" charset="-122"/>
            </a:endParaRPr>
          </a:p>
          <a:p>
            <a:r>
              <a:rPr lang="en-US" altLang="zh-CN" sz="4000" smtClean="0">
                <a:latin typeface="华文新魏" panose="02010800040101010101" pitchFamily="2" charset="-122"/>
                <a:ea typeface="华文新魏" panose="02010800040101010101" pitchFamily="2" charset="-122"/>
              </a:rPr>
              <a:t> 1.3.2 </a:t>
            </a:r>
            <a:r>
              <a:rPr lang="zh-CN" altLang="zh-CN" sz="4000" smtClean="0">
                <a:latin typeface="华文新魏" panose="02010800040101010101" pitchFamily="2" charset="-122"/>
                <a:ea typeface="华文新魏" panose="02010800040101010101" pitchFamily="2" charset="-122"/>
              </a:rPr>
              <a:t>操作系统结构设计</a:t>
            </a:r>
            <a:endParaRPr lang="zh-CN" altLang="zh-CN" sz="4000" smtClean="0">
              <a:latin typeface="华文新魏" panose="02010800040101010101" pitchFamily="2" charset="-122"/>
              <a:ea typeface="华文新魏" panose="02010800040101010101" pitchFamily="2" charset="-122"/>
            </a:endParaRPr>
          </a:p>
          <a:p>
            <a:r>
              <a:rPr lang="en-US" altLang="zh-CN" sz="4000" smtClean="0">
                <a:latin typeface="华文新魏" panose="02010800040101010101" pitchFamily="2" charset="-122"/>
                <a:ea typeface="华文新魏" panose="02010800040101010101" pitchFamily="2" charset="-122"/>
              </a:rPr>
              <a:t> 1.3.3 </a:t>
            </a:r>
            <a:r>
              <a:rPr lang="zh-CN" altLang="zh-CN" sz="4000" smtClean="0">
                <a:latin typeface="华文新魏" panose="02010800040101010101" pitchFamily="2" charset="-122"/>
                <a:ea typeface="华文新魏" panose="02010800040101010101" pitchFamily="2" charset="-122"/>
              </a:rPr>
              <a:t>操作系统内核</a:t>
            </a:r>
            <a:endParaRPr lang="zh-CN" altLang="zh-CN" sz="4000" smtClean="0">
              <a:latin typeface="华文新魏" panose="02010800040101010101" pitchFamily="2" charset="-122"/>
              <a:ea typeface="华文新魏" panose="02010800040101010101" pitchFamily="2" charset="-122"/>
            </a:endParaRPr>
          </a:p>
          <a:p>
            <a:r>
              <a:rPr lang="en-US" altLang="zh-CN" sz="4000" smtClean="0">
                <a:latin typeface="华文新魏" panose="02010800040101010101" pitchFamily="2" charset="-122"/>
                <a:ea typeface="华文新魏" panose="02010800040101010101" pitchFamily="2" charset="-122"/>
              </a:rPr>
              <a:t> 1.3.4 </a:t>
            </a:r>
            <a:r>
              <a:rPr lang="zh-CN" altLang="zh-CN" sz="4000" smtClean="0">
                <a:latin typeface="华文新魏" panose="02010800040101010101" pitchFamily="2" charset="-122"/>
                <a:ea typeface="华文新魏" panose="02010800040101010101" pitchFamily="2" charset="-122"/>
              </a:rPr>
              <a:t>操作系统运行模型</a:t>
            </a:r>
            <a:endParaRPr lang="zh-CN" altLang="zh-CN" sz="400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p:nvPr>
        </p:nvSpPr>
        <p:spPr/>
        <p:txBody>
          <a:bodyPr/>
          <a:lstStyle/>
          <a:p>
            <a:pPr eaLnBrk="1" hangingPunct="1"/>
            <a:r>
              <a:rPr lang="en-US" altLang="zh-CN" dirty="0" smtClean="0">
                <a:solidFill>
                  <a:srgbClr val="FF0000"/>
                </a:solidFill>
                <a:latin typeface="华文新魏" panose="02010800040101010101" pitchFamily="2" charset="-122"/>
                <a:ea typeface="华文新魏" panose="02010800040101010101" pitchFamily="2" charset="-122"/>
              </a:rPr>
              <a:t>1.3.1 </a:t>
            </a:r>
            <a:r>
              <a:rPr lang="zh-CN" altLang="en-US" dirty="0" smtClean="0">
                <a:solidFill>
                  <a:srgbClr val="FF0000"/>
                </a:solidFill>
                <a:latin typeface="华文新魏" panose="02010800040101010101" pitchFamily="2" charset="-122"/>
                <a:ea typeface="华文新魏" panose="02010800040101010101" pitchFamily="2" charset="-122"/>
              </a:rPr>
              <a:t>操作系统</a:t>
            </a:r>
            <a:r>
              <a:rPr lang="zh-CN" altLang="en-US" dirty="0" smtClean="0">
                <a:solidFill>
                  <a:srgbClr val="FF0000"/>
                </a:solidFill>
                <a:ea typeface="华文新魏" panose="02010800040101010101" pitchFamily="2" charset="-122"/>
              </a:rPr>
              <a:t>结构分类</a:t>
            </a:r>
            <a:r>
              <a:rPr lang="en-US" altLang="zh-CN" dirty="0" smtClean="0">
                <a:solidFill>
                  <a:srgbClr val="FF0000"/>
                </a:solidFill>
                <a:ea typeface="华文新魏" panose="02010800040101010101" pitchFamily="2" charset="-122"/>
              </a:rPr>
              <a:t>(1)</a:t>
            </a:r>
            <a:r>
              <a:rPr lang="zh-CN" altLang="en-US" dirty="0" smtClean="0"/>
              <a:t> </a:t>
            </a:r>
            <a:endParaRPr lang="zh-CN" altLang="en-US" dirty="0" smtClean="0"/>
          </a:p>
        </p:txBody>
      </p:sp>
      <p:sp>
        <p:nvSpPr>
          <p:cNvPr id="3075" name="Rectangle 3"/>
          <p:cNvSpPr>
            <a:spLocks noGrp="1" noChangeArrowheads="1"/>
          </p:cNvSpPr>
          <p:nvPr>
            <p:ph idx="1"/>
          </p:nvPr>
        </p:nvSpPr>
        <p:spPr>
          <a:xfrm>
            <a:off x="395536" y="1340768"/>
            <a:ext cx="8424936" cy="5184576"/>
          </a:xfrm>
        </p:spPr>
        <p:txBody>
          <a:bodyPr/>
          <a:lstStyle/>
          <a:p>
            <a:pPr marL="457200" indent="-457200"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操作系统设计呈现出以下特征：</a:t>
            </a:r>
            <a:endParaRPr lang="zh-CN" altLang="en-US" sz="3000" dirty="0" smtClean="0">
              <a:latin typeface="华文新魏" panose="02010800040101010101" pitchFamily="2" charset="-122"/>
              <a:ea typeface="华文新魏" panose="02010800040101010101" pitchFamily="2" charset="-122"/>
            </a:endParaRPr>
          </a:p>
          <a:p>
            <a:pPr marL="838200" lvl="1" indent="-381000"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复杂程度高，</a:t>
            </a:r>
            <a:endParaRPr lang="zh-CN" altLang="en-US" sz="3000" dirty="0" smtClean="0">
              <a:latin typeface="华文新魏" panose="02010800040101010101" pitchFamily="2" charset="-122"/>
              <a:ea typeface="华文新魏" panose="02010800040101010101" pitchFamily="2" charset="-122"/>
            </a:endParaRPr>
          </a:p>
          <a:p>
            <a:pPr marL="838200" lvl="1" indent="-381000"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生成周期长，</a:t>
            </a:r>
            <a:endParaRPr lang="zh-CN" altLang="en-US" sz="3000" dirty="0" smtClean="0">
              <a:latin typeface="华文新魏" panose="02010800040101010101" pitchFamily="2" charset="-122"/>
              <a:ea typeface="华文新魏" panose="02010800040101010101" pitchFamily="2" charset="-122"/>
            </a:endParaRPr>
          </a:p>
          <a:p>
            <a:pPr marL="838200" lvl="1" indent="-381000"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正确性难保证 。</a:t>
            </a:r>
            <a:endParaRPr lang="zh-CN" altLang="en-US" sz="3000" dirty="0" smtClean="0">
              <a:latin typeface="华文新魏" panose="02010800040101010101" pitchFamily="2" charset="-122"/>
              <a:ea typeface="华文新魏" panose="02010800040101010101" pitchFamily="2" charset="-122"/>
            </a:endParaRPr>
          </a:p>
          <a:p>
            <a:pPr marL="457200" indent="-457200"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操作系统结构设计有三层含义：</a:t>
            </a:r>
            <a:endParaRPr lang="en-US" altLang="zh-CN" sz="3000" dirty="0" smtClean="0">
              <a:latin typeface="华文新魏" panose="02010800040101010101" pitchFamily="2" charset="-122"/>
              <a:ea typeface="华文新魏" panose="02010800040101010101" pitchFamily="2" charset="-122"/>
            </a:endParaRPr>
          </a:p>
          <a:p>
            <a:pPr lvl="1" algn="just" eaLnBrk="1" hangingPunct="1">
              <a:lnSpc>
                <a:spcPct val="80000"/>
              </a:lnSpc>
            </a:pPr>
            <a:r>
              <a:rPr lang="zh-CN" altLang="en-US" sz="2600" dirty="0" smtClean="0">
                <a:latin typeface="华文新魏" panose="02010800040101010101" pitchFamily="2" charset="-122"/>
                <a:ea typeface="华文新魏" panose="02010800040101010101" pitchFamily="2" charset="-122"/>
              </a:rPr>
              <a:t>研究操作系统整体结构，如功能如何分块，相互如何交互，及考虑构造它的过程和方法；</a:t>
            </a:r>
            <a:endParaRPr lang="en-US" altLang="zh-CN" sz="2600" dirty="0" smtClean="0">
              <a:latin typeface="华文新魏" panose="02010800040101010101" pitchFamily="2" charset="-122"/>
              <a:ea typeface="华文新魏" panose="02010800040101010101" pitchFamily="2" charset="-122"/>
            </a:endParaRPr>
          </a:p>
          <a:p>
            <a:pPr lvl="1"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研究操作系统程序局部结构，包括数据结构和控制结构；</a:t>
            </a:r>
            <a:endParaRPr lang="en-US" altLang="zh-CN" sz="3000" dirty="0" smtClean="0">
              <a:latin typeface="华文新魏" panose="02010800040101010101" pitchFamily="2" charset="-122"/>
              <a:ea typeface="华文新魏" panose="02010800040101010101" pitchFamily="2" charset="-122"/>
            </a:endParaRPr>
          </a:p>
          <a:p>
            <a:pPr lvl="1"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操作系统运行时的组织，如系统是否组织成进程或线程</a:t>
            </a:r>
            <a:r>
              <a:rPr lang="en-US" altLang="zh-CN" sz="3000" dirty="0" smtClean="0">
                <a:latin typeface="华文新魏" panose="02010800040101010101" pitchFamily="2" charset="-122"/>
                <a:ea typeface="华文新魏" panose="02010800040101010101" pitchFamily="2" charset="-122"/>
              </a:rPr>
              <a:t>?</a:t>
            </a:r>
            <a:r>
              <a:rPr lang="zh-CN" altLang="en-US" sz="3000" dirty="0" smtClean="0">
                <a:latin typeface="华文新魏" panose="02010800040101010101" pitchFamily="2" charset="-122"/>
                <a:ea typeface="华文新魏" panose="02010800040101010101" pitchFamily="2" charset="-122"/>
              </a:rPr>
              <a:t>在系统空间还是在用户空间运行</a:t>
            </a:r>
            <a:r>
              <a:rPr lang="en-US" altLang="zh-CN" sz="3000" dirty="0" smtClean="0">
                <a:latin typeface="华文新魏" panose="02010800040101010101" pitchFamily="2" charset="-122"/>
                <a:ea typeface="华文新魏" panose="02010800040101010101" pitchFamily="2" charset="-122"/>
              </a:rPr>
              <a:t>?  </a:t>
            </a:r>
            <a:endParaRPr lang="en-US" altLang="zh-CN" sz="3000" dirty="0" smtClean="0">
              <a:latin typeface="华文新魏" panose="02010800040101010101" pitchFamily="2" charset="-122"/>
              <a:ea typeface="华文新魏" panose="02010800040101010101" pitchFamily="2"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checkerboard(across)">
                                      <p:cBhvr>
                                        <p:cTn id="7" dur="500"/>
                                        <p:tgtEl>
                                          <p:spTgt spid="3075">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075">
                                            <p:txEl>
                                              <p:pRg st="1" end="1"/>
                                            </p:txEl>
                                          </p:spTgt>
                                        </p:tgtEl>
                                        <p:attrNameLst>
                                          <p:attrName>style.visibility</p:attrName>
                                        </p:attrNameLst>
                                      </p:cBhvr>
                                      <p:to>
                                        <p:strVal val="visible"/>
                                      </p:to>
                                    </p:set>
                                    <p:animEffect transition="in" filter="checkerboard(across)">
                                      <p:cBhvr>
                                        <p:cTn id="10" dur="500"/>
                                        <p:tgtEl>
                                          <p:spTgt spid="3075">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075">
                                            <p:txEl>
                                              <p:pRg st="2" end="2"/>
                                            </p:txEl>
                                          </p:spTgt>
                                        </p:tgtEl>
                                        <p:attrNameLst>
                                          <p:attrName>style.visibility</p:attrName>
                                        </p:attrNameLst>
                                      </p:cBhvr>
                                      <p:to>
                                        <p:strVal val="visible"/>
                                      </p:to>
                                    </p:set>
                                    <p:animEffect transition="in" filter="checkerboard(across)">
                                      <p:cBhvr>
                                        <p:cTn id="13" dur="500"/>
                                        <p:tgtEl>
                                          <p:spTgt spid="3075">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075">
                                            <p:txEl>
                                              <p:pRg st="3" end="3"/>
                                            </p:txEl>
                                          </p:spTgt>
                                        </p:tgtEl>
                                        <p:attrNameLst>
                                          <p:attrName>style.visibility</p:attrName>
                                        </p:attrNameLst>
                                      </p:cBhvr>
                                      <p:to>
                                        <p:strVal val="visible"/>
                                      </p:to>
                                    </p:set>
                                    <p:animEffect transition="in" filter="checkerboard(across)">
                                      <p:cBhvr>
                                        <p:cTn id="16" dur="500"/>
                                        <p:tgtEl>
                                          <p:spTgt spid="307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3075">
                                            <p:txEl>
                                              <p:pRg st="4" end="4"/>
                                            </p:txEl>
                                          </p:spTgt>
                                        </p:tgtEl>
                                        <p:attrNameLst>
                                          <p:attrName>style.visibility</p:attrName>
                                        </p:attrNameLst>
                                      </p:cBhvr>
                                      <p:to>
                                        <p:strVal val="visible"/>
                                      </p:to>
                                    </p:set>
                                    <p:animEffect transition="in" filter="checkerboard(across)">
                                      <p:cBhvr>
                                        <p:cTn id="21" dur="500"/>
                                        <p:tgtEl>
                                          <p:spTgt spid="3075">
                                            <p:txEl>
                                              <p:pRg st="4" end="4"/>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075">
                                            <p:txEl>
                                              <p:pRg st="5" end="5"/>
                                            </p:txEl>
                                          </p:spTgt>
                                        </p:tgtEl>
                                        <p:attrNameLst>
                                          <p:attrName>style.visibility</p:attrName>
                                        </p:attrNameLst>
                                      </p:cBhvr>
                                      <p:to>
                                        <p:strVal val="visible"/>
                                      </p:to>
                                    </p:set>
                                    <p:animEffect transition="in" filter="checkerboard(across)">
                                      <p:cBhvr>
                                        <p:cTn id="24" dur="500"/>
                                        <p:tgtEl>
                                          <p:spTgt spid="3075">
                                            <p:txEl>
                                              <p:pRg st="5" end="5"/>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3075">
                                            <p:txEl>
                                              <p:pRg st="6" end="6"/>
                                            </p:txEl>
                                          </p:spTgt>
                                        </p:tgtEl>
                                        <p:attrNameLst>
                                          <p:attrName>style.visibility</p:attrName>
                                        </p:attrNameLst>
                                      </p:cBhvr>
                                      <p:to>
                                        <p:strVal val="visible"/>
                                      </p:to>
                                    </p:set>
                                    <p:animEffect transition="in" filter="checkerboard(across)">
                                      <p:cBhvr>
                                        <p:cTn id="27" dur="500"/>
                                        <p:tgtEl>
                                          <p:spTgt spid="3075">
                                            <p:txEl>
                                              <p:pRg st="6" end="6"/>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3075">
                                            <p:txEl>
                                              <p:pRg st="7" end="7"/>
                                            </p:txEl>
                                          </p:spTgt>
                                        </p:tgtEl>
                                        <p:attrNameLst>
                                          <p:attrName>style.visibility</p:attrName>
                                        </p:attrNameLst>
                                      </p:cBhvr>
                                      <p:to>
                                        <p:strVal val="visible"/>
                                      </p:to>
                                    </p:set>
                                    <p:animEffect transition="in" filter="checkerboard(across)">
                                      <p:cBhvr>
                                        <p:cTn id="30" dur="500"/>
                                        <p:tgtEl>
                                          <p:spTgt spid="30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p:cNvSpPr>
          <p:nvPr>
            <p:ph type="title"/>
          </p:nvPr>
        </p:nvSpPr>
        <p:spPr/>
        <p:txBody>
          <a:bodyPr/>
          <a:lstStyle/>
          <a:p>
            <a:r>
              <a:rPr lang="zh-CN" altLang="zh-CN" dirty="0" smtClean="0">
                <a:solidFill>
                  <a:srgbClr val="FF0000"/>
                </a:solidFill>
                <a:latin typeface="华文新魏" panose="02010800040101010101" pitchFamily="2" charset="-122"/>
                <a:ea typeface="华文新魏" panose="02010800040101010101" pitchFamily="2" charset="-122"/>
              </a:rPr>
              <a:t>操作系统结构分类</a:t>
            </a:r>
            <a:r>
              <a:rPr lang="en-US" altLang="zh-CN" dirty="0" smtClean="0">
                <a:solidFill>
                  <a:srgbClr val="FF0000"/>
                </a:solidFill>
                <a:latin typeface="华文新魏" panose="02010800040101010101" pitchFamily="2" charset="-122"/>
                <a:ea typeface="华文新魏" panose="02010800040101010101" pitchFamily="2" charset="-122"/>
              </a:rPr>
              <a:t>(2)</a:t>
            </a:r>
            <a:endParaRPr lang="zh-CN" altLang="en-US" dirty="0" smtClean="0">
              <a:solidFill>
                <a:srgbClr val="FF0000"/>
              </a:solidFill>
              <a:latin typeface="华文新魏" panose="02010800040101010101" pitchFamily="2" charset="-122"/>
              <a:ea typeface="华文新魏" panose="02010800040101010101" pitchFamily="2" charset="-122"/>
            </a:endParaRPr>
          </a:p>
        </p:txBody>
      </p:sp>
      <p:sp>
        <p:nvSpPr>
          <p:cNvPr id="129026" name="内容占位符 2"/>
          <p:cNvSpPr>
            <a:spLocks noGrp="1"/>
          </p:cNvSpPr>
          <p:nvPr>
            <p:ph idx="1"/>
          </p:nvPr>
        </p:nvSpPr>
        <p:spPr/>
        <p:txBody>
          <a:bodyPr/>
          <a:lstStyle/>
          <a:p>
            <a:r>
              <a:rPr lang="en-US" altLang="zh-CN" sz="3800" smtClean="0">
                <a:latin typeface="华文新魏" panose="02010800040101010101" pitchFamily="2" charset="-122"/>
                <a:ea typeface="华文新魏" panose="02010800040101010101" pitchFamily="2" charset="-122"/>
              </a:rPr>
              <a:t>1. </a:t>
            </a:r>
            <a:r>
              <a:rPr lang="zh-CN" altLang="zh-CN" sz="3800" smtClean="0">
                <a:latin typeface="华文新魏" panose="02010800040101010101" pitchFamily="2" charset="-122"/>
                <a:ea typeface="华文新魏" panose="02010800040101010101" pitchFamily="2" charset="-122"/>
              </a:rPr>
              <a:t>单体式结构</a:t>
            </a:r>
            <a:endParaRPr lang="zh-CN" altLang="zh-CN" sz="3800" smtClean="0">
              <a:latin typeface="华文新魏" panose="02010800040101010101" pitchFamily="2" charset="-122"/>
              <a:ea typeface="华文新魏" panose="02010800040101010101" pitchFamily="2" charset="-122"/>
            </a:endParaRPr>
          </a:p>
          <a:p>
            <a:r>
              <a:rPr lang="en-US" altLang="zh-CN" sz="3800" smtClean="0">
                <a:latin typeface="华文新魏" panose="02010800040101010101" pitchFamily="2" charset="-122"/>
                <a:ea typeface="华文新魏" panose="02010800040101010101" pitchFamily="2" charset="-122"/>
              </a:rPr>
              <a:t>2. </a:t>
            </a:r>
            <a:r>
              <a:rPr lang="zh-CN" altLang="zh-CN" sz="3800" smtClean="0">
                <a:latin typeface="华文新魏" panose="02010800040101010101" pitchFamily="2" charset="-122"/>
                <a:ea typeface="华文新魏" panose="02010800040101010101" pitchFamily="2" charset="-122"/>
              </a:rPr>
              <a:t>层次式结构</a:t>
            </a:r>
            <a:endParaRPr lang="en-US" altLang="zh-CN" sz="3800" smtClean="0">
              <a:latin typeface="华文新魏" panose="02010800040101010101" pitchFamily="2" charset="-122"/>
              <a:ea typeface="华文新魏" panose="02010800040101010101" pitchFamily="2" charset="-122"/>
            </a:endParaRPr>
          </a:p>
          <a:p>
            <a:r>
              <a:rPr lang="en-US" altLang="zh-CN" sz="3800" smtClean="0">
                <a:latin typeface="华文新魏" panose="02010800040101010101" pitchFamily="2" charset="-122"/>
                <a:ea typeface="华文新魏" panose="02010800040101010101" pitchFamily="2" charset="-122"/>
              </a:rPr>
              <a:t>3. </a:t>
            </a:r>
            <a:r>
              <a:rPr lang="zh-CN" altLang="zh-CN" sz="3800" smtClean="0">
                <a:latin typeface="华文新魏" panose="02010800040101010101" pitchFamily="2" charset="-122"/>
                <a:ea typeface="华文新魏" panose="02010800040101010101" pitchFamily="2" charset="-122"/>
              </a:rPr>
              <a:t>虚拟机结构</a:t>
            </a:r>
            <a:endParaRPr lang="zh-CN" altLang="zh-CN" sz="3800" smtClean="0">
              <a:latin typeface="华文新魏" panose="02010800040101010101" pitchFamily="2" charset="-122"/>
              <a:ea typeface="华文新魏" panose="02010800040101010101" pitchFamily="2" charset="-122"/>
            </a:endParaRPr>
          </a:p>
          <a:p>
            <a:r>
              <a:rPr lang="en-US" altLang="zh-CN" sz="3800" smtClean="0">
                <a:latin typeface="华文新魏" panose="02010800040101010101" pitchFamily="2" charset="-122"/>
                <a:ea typeface="华文新魏" panose="02010800040101010101" pitchFamily="2" charset="-122"/>
              </a:rPr>
              <a:t>4. </a:t>
            </a:r>
            <a:r>
              <a:rPr lang="zh-CN" altLang="zh-CN" sz="3800" smtClean="0">
                <a:latin typeface="华文新魏" panose="02010800040101010101" pitchFamily="2" charset="-122"/>
                <a:ea typeface="华文新魏" panose="02010800040101010101" pitchFamily="2" charset="-122"/>
              </a:rPr>
              <a:t>微内核结构</a:t>
            </a:r>
            <a:endParaRPr lang="zh-CN" altLang="zh-CN" sz="3800" smtClean="0">
              <a:latin typeface="华文新魏" panose="02010800040101010101" pitchFamily="2" charset="-122"/>
              <a:ea typeface="华文新魏" panose="02010800040101010101" pitchFamily="2" charset="-122"/>
            </a:endParaRPr>
          </a:p>
          <a:p>
            <a:endParaRPr lang="zh-CN" altLang="en-US" sz="360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zh-CN" sz="5400" dirty="0" smtClean="0">
                <a:ea typeface="华文新魏" panose="02010800040101010101" pitchFamily="2" charset="-122"/>
              </a:rPr>
              <a:t>1.1 </a:t>
            </a:r>
            <a:r>
              <a:rPr lang="zh-CN" altLang="en-US" sz="5400" dirty="0" smtClean="0">
                <a:ea typeface="华文新魏" panose="02010800040101010101" pitchFamily="2" charset="-122"/>
              </a:rPr>
              <a:t>操作系统概观</a:t>
            </a:r>
            <a:endParaRPr lang="zh-CN" altLang="en-US" sz="5400" dirty="0" smtClean="0">
              <a:ea typeface="华文新魏" panose="02010800040101010101" pitchFamily="2" charset="-122"/>
            </a:endParaRPr>
          </a:p>
        </p:txBody>
      </p:sp>
      <p:sp>
        <p:nvSpPr>
          <p:cNvPr id="18434" name="Rectangle 3"/>
          <p:cNvSpPr>
            <a:spLocks noGrp="1" noChangeArrowheads="1"/>
          </p:cNvSpPr>
          <p:nvPr>
            <p:ph idx="1"/>
          </p:nvPr>
        </p:nvSpPr>
        <p:spPr/>
        <p:txBody>
          <a:bodyPr/>
          <a:lstStyle/>
          <a:p>
            <a:r>
              <a:rPr lang="en-US" altLang="zh-CN" sz="3600" dirty="0" smtClean="0">
                <a:latin typeface="华文新魏" panose="02010800040101010101" pitchFamily="2" charset="-122"/>
                <a:ea typeface="华文新魏" panose="02010800040101010101" pitchFamily="2" charset="-122"/>
              </a:rPr>
              <a:t>1.1.1</a:t>
            </a:r>
            <a:r>
              <a:rPr lang="zh-CN" altLang="zh-CN" sz="3600" dirty="0" smtClean="0">
                <a:latin typeface="华文新魏" panose="02010800040101010101" pitchFamily="2" charset="-122"/>
                <a:ea typeface="华文新魏" panose="02010800040101010101" pitchFamily="2" charset="-122"/>
              </a:rPr>
              <a:t>操作系统与计算机系统</a:t>
            </a:r>
            <a:endParaRPr lang="zh-CN" altLang="en-US" sz="3600" dirty="0" smtClean="0">
              <a:latin typeface="华文新魏" panose="02010800040101010101" pitchFamily="2" charset="-122"/>
              <a:ea typeface="华文新魏" panose="02010800040101010101" pitchFamily="2" charset="-122"/>
            </a:endParaRPr>
          </a:p>
          <a:p>
            <a:r>
              <a:rPr lang="en-US" altLang="zh-CN" sz="3600" dirty="0" smtClean="0">
                <a:latin typeface="华文新魏" panose="02010800040101010101" pitchFamily="2" charset="-122"/>
                <a:ea typeface="华文新魏" panose="02010800040101010101" pitchFamily="2" charset="-122"/>
              </a:rPr>
              <a:t>1.1.2</a:t>
            </a:r>
            <a:r>
              <a:rPr lang="zh-CN" altLang="en-US" sz="3600" dirty="0" smtClean="0">
                <a:latin typeface="华文新魏" panose="02010800040101010101" pitchFamily="2" charset="-122"/>
                <a:sym typeface="+mn-ea"/>
              </a:rPr>
              <a:t>操作系统</a:t>
            </a:r>
            <a:r>
              <a:rPr lang="zh-CN" altLang="zh-CN" sz="3600" dirty="0" smtClean="0">
                <a:latin typeface="华文新魏" panose="02010800040101010101" pitchFamily="2" charset="-122"/>
                <a:sym typeface="+mn-ea"/>
              </a:rPr>
              <a:t>定义</a:t>
            </a:r>
            <a:r>
              <a:rPr lang="zh-CN" altLang="en-US" sz="3600" dirty="0" smtClean="0">
                <a:latin typeface="华文新魏" panose="02010800040101010101" pitchFamily="2" charset="-122"/>
                <a:sym typeface="+mn-ea"/>
              </a:rPr>
              <a:t>和作用</a:t>
            </a:r>
            <a:endParaRPr lang="zh-CN" altLang="en-US" sz="3600" dirty="0" smtClean="0">
              <a:latin typeface="华文新魏" panose="02010800040101010101" pitchFamily="2" charset="-122"/>
              <a:ea typeface="华文新魏" panose="02010800040101010101" pitchFamily="2" charset="-122"/>
            </a:endParaRPr>
          </a:p>
          <a:p>
            <a:r>
              <a:rPr lang="en-US" altLang="zh-CN" sz="3600" dirty="0" smtClean="0">
                <a:latin typeface="华文新魏" panose="02010800040101010101" pitchFamily="2" charset="-122"/>
                <a:ea typeface="华文新魏" panose="02010800040101010101" pitchFamily="2" charset="-122"/>
              </a:rPr>
              <a:t>1.1.3</a:t>
            </a:r>
            <a:r>
              <a:rPr lang="zh-CN" altLang="en-US" sz="3600" dirty="0" smtClean="0">
                <a:latin typeface="华文新魏" panose="02010800040101010101" pitchFamily="2" charset="-122"/>
                <a:sym typeface="+mn-ea"/>
              </a:rPr>
              <a:t>操作系统资源管理技术</a:t>
            </a:r>
            <a:endParaRPr lang="zh-CN" altLang="en-US" sz="3600" dirty="0" smtClean="0">
              <a:latin typeface="华文新魏" panose="02010800040101010101" pitchFamily="2" charset="-122"/>
              <a:sym typeface="+mn-ea"/>
            </a:endParaRPr>
          </a:p>
          <a:p>
            <a:r>
              <a:rPr lang="en-US" altLang="zh-CN" sz="3600" dirty="0" smtClean="0">
                <a:latin typeface="华文新魏" panose="02010800040101010101" pitchFamily="2" charset="-122"/>
                <a:ea typeface="华文新魏" panose="02010800040101010101" pitchFamily="2" charset="-122"/>
              </a:rPr>
              <a:t>1.1.4</a:t>
            </a:r>
            <a:r>
              <a:rPr lang="zh-CN" altLang="zh-CN" sz="3600" dirty="0" smtClean="0">
                <a:latin typeface="华文新魏" panose="02010800040101010101" pitchFamily="2" charset="-122"/>
                <a:ea typeface="华文新魏" panose="02010800040101010101" pitchFamily="2" charset="-122"/>
              </a:rPr>
              <a:t>操作系统功能和特性</a:t>
            </a:r>
            <a:endParaRPr lang="zh-CN" altLang="en-US" sz="36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br>
              <a:rPr lang="en-US" altLang="zh-CN" sz="4800" dirty="0" smtClean="0">
                <a:solidFill>
                  <a:srgbClr val="FF0000"/>
                </a:solidFill>
                <a:latin typeface="仿宋_GB2312" pitchFamily="49" charset="-122"/>
                <a:ea typeface="仿宋_GB2312" pitchFamily="49" charset="-122"/>
              </a:rPr>
            </a:br>
            <a:r>
              <a:rPr lang="zh-CN" altLang="en-US" dirty="0" smtClean="0">
                <a:solidFill>
                  <a:srgbClr val="FF0000"/>
                </a:solidFill>
                <a:latin typeface="华文新魏" panose="02010800040101010101" pitchFamily="2" charset="-122"/>
                <a:ea typeface="华文新魏" panose="02010800040101010101" pitchFamily="2" charset="-122"/>
              </a:rPr>
              <a:t>整体式结构操作系统</a:t>
            </a:r>
            <a:br>
              <a:rPr lang="zh-CN" altLang="en-US" dirty="0" smtClean="0">
                <a:solidFill>
                  <a:srgbClr val="FF0000"/>
                </a:solidFill>
                <a:latin typeface="华文新魏" panose="02010800040101010101" pitchFamily="2" charset="-122"/>
                <a:ea typeface="华文新魏" panose="02010800040101010101" pitchFamily="2" charset="-122"/>
              </a:rPr>
            </a:br>
            <a:endParaRPr lang="zh-CN" altLang="en-US" dirty="0" smtClean="0">
              <a:solidFill>
                <a:srgbClr val="FF0000"/>
              </a:solidFill>
              <a:latin typeface="华文新魏" panose="02010800040101010101" pitchFamily="2" charset="-122"/>
              <a:ea typeface="华文新魏" panose="02010800040101010101" pitchFamily="2" charset="-122"/>
            </a:endParaRPr>
          </a:p>
        </p:txBody>
      </p:sp>
      <p:sp>
        <p:nvSpPr>
          <p:cNvPr id="130050" name="Rectangle 3"/>
          <p:cNvSpPr>
            <a:spLocks noGrp="1" noChangeArrowheads="1"/>
          </p:cNvSpPr>
          <p:nvPr>
            <p:ph idx="1"/>
          </p:nvPr>
        </p:nvSpPr>
        <p:spPr/>
        <p:txBody>
          <a:bodyPr/>
          <a:lstStyle/>
          <a:p>
            <a:pPr algn="just" eaLnBrk="1" hangingPunct="1">
              <a:buFont typeface="Wingdings" panose="05000000000000000000" pitchFamily="2" charset="2"/>
              <a:buNone/>
            </a:pPr>
            <a:endParaRPr lang="en-US" altLang="zh-CN" b="1" dirty="0" smtClean="0"/>
          </a:p>
          <a:p>
            <a:pPr eaLnBrk="1" hangingPunct="1"/>
            <a:endParaRPr lang="en-US" altLang="zh-CN" dirty="0" smtClean="0"/>
          </a:p>
        </p:txBody>
      </p:sp>
      <p:grpSp>
        <p:nvGrpSpPr>
          <p:cNvPr id="130051" name="Group 42"/>
          <p:cNvGrpSpPr/>
          <p:nvPr/>
        </p:nvGrpSpPr>
        <p:grpSpPr bwMode="auto">
          <a:xfrm>
            <a:off x="1600200" y="1484313"/>
            <a:ext cx="5410200" cy="5257800"/>
            <a:chOff x="2520" y="2376"/>
            <a:chExt cx="5040" cy="6396"/>
          </a:xfrm>
        </p:grpSpPr>
        <p:sp>
          <p:nvSpPr>
            <p:cNvPr id="130052" name="Text Box 43"/>
            <p:cNvSpPr txBox="1">
              <a:spLocks noChangeArrowheads="1"/>
            </p:cNvSpPr>
            <p:nvPr/>
          </p:nvSpPr>
          <p:spPr bwMode="auto">
            <a:xfrm>
              <a:off x="3780" y="3468"/>
              <a:ext cx="2700" cy="468"/>
            </a:xfrm>
            <a:prstGeom prst="rect">
              <a:avLst/>
            </a:prstGeom>
            <a:solidFill>
              <a:srgbClr val="CCFFCC"/>
            </a:solidFill>
            <a:ln w="9525">
              <a:solidFill>
                <a:srgbClr val="000000"/>
              </a:solidFill>
              <a:miter lim="800000"/>
            </a:ln>
          </p:spPr>
          <p:txBody>
            <a:bodyPr/>
            <a:lstStyle/>
            <a:p>
              <a:pPr algn="just" eaLnBrk="0" hangingPunct="0"/>
              <a:r>
                <a:rPr kumimoji="0" lang="en-US" altLang="zh-CN" sz="2000" b="1">
                  <a:solidFill>
                    <a:srgbClr val="008000"/>
                  </a:solidFill>
                </a:rPr>
                <a:t>           </a:t>
              </a:r>
              <a:r>
                <a:rPr kumimoji="0" lang="zh-CN" altLang="en-US" sz="2000" b="1">
                  <a:solidFill>
                    <a:srgbClr val="008000"/>
                  </a:solidFill>
                </a:rPr>
                <a:t>系统服务</a:t>
              </a:r>
              <a:endParaRPr kumimoji="0" lang="zh-CN" altLang="en-US" sz="2000" b="1">
                <a:solidFill>
                  <a:srgbClr val="008000"/>
                </a:solidFill>
              </a:endParaRPr>
            </a:p>
          </p:txBody>
        </p:sp>
        <p:sp>
          <p:nvSpPr>
            <p:cNvPr id="130053" name="Text Box 44"/>
            <p:cNvSpPr txBox="1">
              <a:spLocks noChangeArrowheads="1"/>
            </p:cNvSpPr>
            <p:nvPr/>
          </p:nvSpPr>
          <p:spPr bwMode="auto">
            <a:xfrm>
              <a:off x="5760" y="5496"/>
              <a:ext cx="1080" cy="780"/>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54" name="Text Box 45"/>
            <p:cNvSpPr txBox="1">
              <a:spLocks noChangeArrowheads="1"/>
            </p:cNvSpPr>
            <p:nvPr/>
          </p:nvSpPr>
          <p:spPr bwMode="auto">
            <a:xfrm>
              <a:off x="3060" y="5496"/>
              <a:ext cx="1260" cy="780"/>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55" name="Text Box 46"/>
            <p:cNvSpPr txBox="1">
              <a:spLocks noChangeArrowheads="1"/>
            </p:cNvSpPr>
            <p:nvPr/>
          </p:nvSpPr>
          <p:spPr bwMode="auto">
            <a:xfrm>
              <a:off x="3780" y="7212"/>
              <a:ext cx="900" cy="624"/>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56" name="Line 47"/>
            <p:cNvSpPr>
              <a:spLocks noChangeShapeType="1"/>
            </p:cNvSpPr>
            <p:nvPr/>
          </p:nvSpPr>
          <p:spPr bwMode="auto">
            <a:xfrm>
              <a:off x="4350" y="4511"/>
              <a:ext cx="1778" cy="0"/>
            </a:xfrm>
            <a:prstGeom prst="line">
              <a:avLst/>
            </a:prstGeom>
            <a:noFill/>
            <a:ln w="9525">
              <a:solidFill>
                <a:srgbClr val="000000"/>
              </a:solidFill>
              <a:round/>
              <a:tailEnd type="triangle" w="med" len="med"/>
            </a:ln>
          </p:spPr>
          <p:txBody>
            <a:bodyPr/>
            <a:lstStyle/>
            <a:p>
              <a:endParaRPr lang="zh-CN" altLang="en-US"/>
            </a:p>
          </p:txBody>
        </p:sp>
        <p:sp>
          <p:nvSpPr>
            <p:cNvPr id="130057" name="Text Box 48"/>
            <p:cNvSpPr txBox="1">
              <a:spLocks noChangeArrowheads="1"/>
            </p:cNvSpPr>
            <p:nvPr/>
          </p:nvSpPr>
          <p:spPr bwMode="auto">
            <a:xfrm>
              <a:off x="6133" y="4248"/>
              <a:ext cx="1427" cy="780"/>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58" name="Text Box 49"/>
            <p:cNvSpPr txBox="1">
              <a:spLocks noChangeArrowheads="1"/>
            </p:cNvSpPr>
            <p:nvPr/>
          </p:nvSpPr>
          <p:spPr bwMode="auto">
            <a:xfrm>
              <a:off x="3060" y="2376"/>
              <a:ext cx="1260" cy="468"/>
            </a:xfrm>
            <a:prstGeom prst="rect">
              <a:avLst/>
            </a:prstGeom>
            <a:solidFill>
              <a:srgbClr val="CCFFCC"/>
            </a:solidFill>
            <a:ln w="9525">
              <a:solidFill>
                <a:srgbClr val="000000"/>
              </a:solidFill>
              <a:miter lim="800000"/>
            </a:ln>
          </p:spPr>
          <p:txBody>
            <a:bodyPr/>
            <a:lstStyle/>
            <a:p>
              <a:pPr algn="just" eaLnBrk="0" hangingPunct="0"/>
              <a:r>
                <a:rPr kumimoji="0" lang="zh-CN" altLang="en-US" sz="2000" b="1">
                  <a:solidFill>
                    <a:srgbClr val="008000"/>
                  </a:solidFill>
                </a:rPr>
                <a:t>应用程序</a:t>
              </a:r>
              <a:endParaRPr kumimoji="0" lang="zh-CN" altLang="en-US" sz="2000" b="1">
                <a:solidFill>
                  <a:srgbClr val="008000"/>
                </a:solidFill>
              </a:endParaRPr>
            </a:p>
          </p:txBody>
        </p:sp>
        <p:sp>
          <p:nvSpPr>
            <p:cNvPr id="130059" name="Text Box 50"/>
            <p:cNvSpPr txBox="1">
              <a:spLocks noChangeArrowheads="1"/>
            </p:cNvSpPr>
            <p:nvPr/>
          </p:nvSpPr>
          <p:spPr bwMode="auto">
            <a:xfrm>
              <a:off x="4500" y="2376"/>
              <a:ext cx="1260" cy="468"/>
            </a:xfrm>
            <a:prstGeom prst="rect">
              <a:avLst/>
            </a:prstGeom>
            <a:solidFill>
              <a:srgbClr val="CCFFCC"/>
            </a:solidFill>
            <a:ln w="9525">
              <a:noFill/>
              <a:miter lim="800000"/>
            </a:ln>
          </p:spPr>
          <p:txBody>
            <a:bodyPr/>
            <a:lstStyle/>
            <a:p>
              <a:pPr algn="just" eaLnBrk="0" hangingPunct="0"/>
              <a:r>
                <a:rPr kumimoji="0" lang="en-US" altLang="zh-CN" sz="2000" b="1">
                  <a:solidFill>
                    <a:srgbClr val="008000"/>
                  </a:solidFill>
                </a:rPr>
                <a:t>……</a:t>
              </a:r>
              <a:endParaRPr kumimoji="0" lang="en-US" altLang="zh-CN" sz="2000" b="1">
                <a:solidFill>
                  <a:srgbClr val="008000"/>
                </a:solidFill>
              </a:endParaRPr>
            </a:p>
          </p:txBody>
        </p:sp>
        <p:sp>
          <p:nvSpPr>
            <p:cNvPr id="130060" name="Text Box 51"/>
            <p:cNvSpPr txBox="1">
              <a:spLocks noChangeArrowheads="1"/>
            </p:cNvSpPr>
            <p:nvPr/>
          </p:nvSpPr>
          <p:spPr bwMode="auto">
            <a:xfrm>
              <a:off x="5760" y="2376"/>
              <a:ext cx="1260" cy="468"/>
            </a:xfrm>
            <a:prstGeom prst="rect">
              <a:avLst/>
            </a:prstGeom>
            <a:solidFill>
              <a:srgbClr val="CCFFCC"/>
            </a:solidFill>
            <a:ln w="9525">
              <a:solidFill>
                <a:srgbClr val="000000"/>
              </a:solidFill>
              <a:miter lim="800000"/>
            </a:ln>
          </p:spPr>
          <p:txBody>
            <a:bodyPr/>
            <a:lstStyle/>
            <a:p>
              <a:pPr algn="just" eaLnBrk="0" hangingPunct="0"/>
              <a:r>
                <a:rPr kumimoji="0" lang="zh-CN" altLang="en-US" sz="2000" b="1">
                  <a:solidFill>
                    <a:srgbClr val="008000"/>
                  </a:solidFill>
                </a:rPr>
                <a:t>应用程序</a:t>
              </a:r>
              <a:endParaRPr kumimoji="0" lang="zh-CN" altLang="en-US" sz="2000" b="1">
                <a:solidFill>
                  <a:srgbClr val="008000"/>
                </a:solidFill>
              </a:endParaRPr>
            </a:p>
          </p:txBody>
        </p:sp>
        <p:sp>
          <p:nvSpPr>
            <p:cNvPr id="130061" name="Line 52"/>
            <p:cNvSpPr>
              <a:spLocks noChangeShapeType="1"/>
            </p:cNvSpPr>
            <p:nvPr/>
          </p:nvSpPr>
          <p:spPr bwMode="auto">
            <a:xfrm>
              <a:off x="2520" y="3156"/>
              <a:ext cx="5040" cy="0"/>
            </a:xfrm>
            <a:prstGeom prst="line">
              <a:avLst/>
            </a:prstGeom>
            <a:noFill/>
            <a:ln w="9525">
              <a:solidFill>
                <a:srgbClr val="000000"/>
              </a:solidFill>
              <a:round/>
            </a:ln>
          </p:spPr>
          <p:txBody>
            <a:bodyPr/>
            <a:lstStyle/>
            <a:p>
              <a:endParaRPr lang="zh-CN" altLang="en-US"/>
            </a:p>
          </p:txBody>
        </p:sp>
        <p:sp>
          <p:nvSpPr>
            <p:cNvPr id="130062" name="Text Box 53"/>
            <p:cNvSpPr txBox="1">
              <a:spLocks noChangeArrowheads="1"/>
            </p:cNvSpPr>
            <p:nvPr/>
          </p:nvSpPr>
          <p:spPr bwMode="auto">
            <a:xfrm>
              <a:off x="2700" y="4248"/>
              <a:ext cx="1607" cy="780"/>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63" name="Text Box 54"/>
            <p:cNvSpPr txBox="1">
              <a:spLocks noChangeArrowheads="1"/>
            </p:cNvSpPr>
            <p:nvPr/>
          </p:nvSpPr>
          <p:spPr bwMode="auto">
            <a:xfrm>
              <a:off x="5220" y="7212"/>
              <a:ext cx="900" cy="624"/>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64" name="Text Box 55"/>
            <p:cNvSpPr txBox="1">
              <a:spLocks noChangeArrowheads="1"/>
            </p:cNvSpPr>
            <p:nvPr/>
          </p:nvSpPr>
          <p:spPr bwMode="auto">
            <a:xfrm>
              <a:off x="3600" y="8304"/>
              <a:ext cx="2700" cy="468"/>
            </a:xfrm>
            <a:prstGeom prst="rect">
              <a:avLst/>
            </a:prstGeom>
            <a:solidFill>
              <a:srgbClr val="CCFFCC"/>
            </a:solidFill>
            <a:ln w="9525">
              <a:solidFill>
                <a:srgbClr val="000000"/>
              </a:solidFill>
              <a:miter lim="800000"/>
            </a:ln>
          </p:spPr>
          <p:txBody>
            <a:bodyPr/>
            <a:lstStyle/>
            <a:p>
              <a:pPr algn="just" eaLnBrk="0" hangingPunct="0"/>
              <a:r>
                <a:rPr kumimoji="0" lang="en-US" altLang="zh-CN" sz="2000" b="1">
                  <a:solidFill>
                    <a:srgbClr val="008000"/>
                  </a:solidFill>
                </a:rPr>
                <a:t>         </a:t>
              </a:r>
              <a:r>
                <a:rPr kumimoji="0" lang="zh-CN" altLang="en-US" sz="2000" b="1">
                  <a:solidFill>
                    <a:srgbClr val="008000"/>
                  </a:solidFill>
                </a:rPr>
                <a:t>裸           机</a:t>
              </a:r>
              <a:endParaRPr kumimoji="0" lang="zh-CN" altLang="en-US" sz="2000" b="1">
                <a:solidFill>
                  <a:srgbClr val="008000"/>
                </a:solidFill>
              </a:endParaRPr>
            </a:p>
          </p:txBody>
        </p:sp>
        <p:sp>
          <p:nvSpPr>
            <p:cNvPr id="130065" name="Line 56"/>
            <p:cNvSpPr>
              <a:spLocks noChangeShapeType="1"/>
            </p:cNvSpPr>
            <p:nvPr/>
          </p:nvSpPr>
          <p:spPr bwMode="auto">
            <a:xfrm>
              <a:off x="3780" y="6276"/>
              <a:ext cx="540" cy="936"/>
            </a:xfrm>
            <a:prstGeom prst="line">
              <a:avLst/>
            </a:prstGeom>
            <a:noFill/>
            <a:ln w="9525">
              <a:solidFill>
                <a:srgbClr val="000000"/>
              </a:solidFill>
              <a:round/>
              <a:tailEnd type="triangle" w="med" len="med"/>
            </a:ln>
          </p:spPr>
          <p:txBody>
            <a:bodyPr/>
            <a:lstStyle/>
            <a:p>
              <a:endParaRPr lang="zh-CN" altLang="en-US"/>
            </a:p>
          </p:txBody>
        </p:sp>
        <p:sp>
          <p:nvSpPr>
            <p:cNvPr id="130066" name="Line 57"/>
            <p:cNvSpPr>
              <a:spLocks noChangeShapeType="1"/>
            </p:cNvSpPr>
            <p:nvPr/>
          </p:nvSpPr>
          <p:spPr bwMode="auto">
            <a:xfrm flipH="1">
              <a:off x="5580" y="6276"/>
              <a:ext cx="540" cy="936"/>
            </a:xfrm>
            <a:prstGeom prst="line">
              <a:avLst/>
            </a:prstGeom>
            <a:noFill/>
            <a:ln w="9525">
              <a:solidFill>
                <a:srgbClr val="000000"/>
              </a:solidFill>
              <a:round/>
              <a:tailEnd type="triangle" w="med" len="med"/>
            </a:ln>
          </p:spPr>
          <p:txBody>
            <a:bodyPr/>
            <a:lstStyle/>
            <a:p>
              <a:endParaRPr lang="zh-CN" altLang="en-US"/>
            </a:p>
          </p:txBody>
        </p:sp>
        <p:sp>
          <p:nvSpPr>
            <p:cNvPr id="130067" name="Line 58"/>
            <p:cNvSpPr>
              <a:spLocks noChangeShapeType="1"/>
            </p:cNvSpPr>
            <p:nvPr/>
          </p:nvSpPr>
          <p:spPr bwMode="auto">
            <a:xfrm>
              <a:off x="4320" y="5964"/>
              <a:ext cx="1440" cy="0"/>
            </a:xfrm>
            <a:prstGeom prst="line">
              <a:avLst/>
            </a:prstGeom>
            <a:noFill/>
            <a:ln w="9525">
              <a:solidFill>
                <a:srgbClr val="000000"/>
              </a:solidFill>
              <a:round/>
              <a:tailEnd type="triangle" w="med" len="med"/>
            </a:ln>
          </p:spPr>
          <p:txBody>
            <a:bodyPr/>
            <a:lstStyle/>
            <a:p>
              <a:endParaRPr lang="zh-CN" altLang="en-US"/>
            </a:p>
          </p:txBody>
        </p:sp>
        <p:sp>
          <p:nvSpPr>
            <p:cNvPr id="130068" name="Line 59"/>
            <p:cNvSpPr>
              <a:spLocks noChangeShapeType="1"/>
            </p:cNvSpPr>
            <p:nvPr/>
          </p:nvSpPr>
          <p:spPr bwMode="auto">
            <a:xfrm>
              <a:off x="3600" y="5028"/>
              <a:ext cx="0" cy="468"/>
            </a:xfrm>
            <a:prstGeom prst="line">
              <a:avLst/>
            </a:prstGeom>
            <a:noFill/>
            <a:ln w="9525">
              <a:solidFill>
                <a:srgbClr val="000000"/>
              </a:solidFill>
              <a:round/>
              <a:tailEnd type="triangle" w="med" len="med"/>
            </a:ln>
          </p:spPr>
          <p:txBody>
            <a:bodyPr/>
            <a:lstStyle/>
            <a:p>
              <a:endParaRPr lang="zh-CN" altLang="en-US"/>
            </a:p>
          </p:txBody>
        </p:sp>
        <p:sp>
          <p:nvSpPr>
            <p:cNvPr id="130069" name="Line 60"/>
            <p:cNvSpPr>
              <a:spLocks noChangeShapeType="1"/>
            </p:cNvSpPr>
            <p:nvPr/>
          </p:nvSpPr>
          <p:spPr bwMode="auto">
            <a:xfrm>
              <a:off x="6300" y="5028"/>
              <a:ext cx="0" cy="468"/>
            </a:xfrm>
            <a:prstGeom prst="line">
              <a:avLst/>
            </a:prstGeom>
            <a:noFill/>
            <a:ln w="9525">
              <a:solidFill>
                <a:srgbClr val="000000"/>
              </a:solidFill>
              <a:round/>
              <a:tailEnd type="triangle" w="med" len="med"/>
            </a:ln>
          </p:spPr>
          <p:txBody>
            <a:bodyPr/>
            <a:lstStyle/>
            <a:p>
              <a:endParaRPr lang="zh-CN" altLang="en-US"/>
            </a:p>
          </p:txBody>
        </p:sp>
        <p:sp>
          <p:nvSpPr>
            <p:cNvPr id="130070" name="Line 61"/>
            <p:cNvSpPr>
              <a:spLocks noChangeShapeType="1"/>
            </p:cNvSpPr>
            <p:nvPr/>
          </p:nvSpPr>
          <p:spPr bwMode="auto">
            <a:xfrm flipH="1">
              <a:off x="4320" y="4716"/>
              <a:ext cx="1800" cy="0"/>
            </a:xfrm>
            <a:prstGeom prst="line">
              <a:avLst/>
            </a:prstGeom>
            <a:noFill/>
            <a:ln w="9525">
              <a:solidFill>
                <a:srgbClr val="000000"/>
              </a:solidFill>
              <a:round/>
              <a:tailEnd type="triangle" w="med" len="med"/>
            </a:ln>
          </p:spPr>
          <p:txBody>
            <a:bodyPr/>
            <a:lstStyle/>
            <a:p>
              <a:endParaRPr lang="zh-CN" altLang="en-US"/>
            </a:p>
          </p:txBody>
        </p:sp>
        <p:sp>
          <p:nvSpPr>
            <p:cNvPr id="130071" name="Line 62"/>
            <p:cNvSpPr>
              <a:spLocks noChangeShapeType="1"/>
            </p:cNvSpPr>
            <p:nvPr/>
          </p:nvSpPr>
          <p:spPr bwMode="auto">
            <a:xfrm flipH="1">
              <a:off x="4320" y="5652"/>
              <a:ext cx="1440" cy="0"/>
            </a:xfrm>
            <a:prstGeom prst="line">
              <a:avLst/>
            </a:prstGeom>
            <a:noFill/>
            <a:ln w="9525">
              <a:solidFill>
                <a:srgbClr val="000000"/>
              </a:solidFill>
              <a:round/>
              <a:tailEnd type="triangle" w="med" len="med"/>
            </a:ln>
          </p:spPr>
          <p:txBody>
            <a:bodyPr/>
            <a:lstStyle/>
            <a:p>
              <a:endParaRPr lang="zh-CN" altLang="en-US"/>
            </a:p>
          </p:txBody>
        </p:sp>
        <p:sp>
          <p:nvSpPr>
            <p:cNvPr id="130072" name="Line 63"/>
            <p:cNvSpPr>
              <a:spLocks noChangeShapeType="1"/>
            </p:cNvSpPr>
            <p:nvPr/>
          </p:nvSpPr>
          <p:spPr bwMode="auto">
            <a:xfrm flipV="1">
              <a:off x="3960" y="5028"/>
              <a:ext cx="0" cy="468"/>
            </a:xfrm>
            <a:prstGeom prst="line">
              <a:avLst/>
            </a:prstGeom>
            <a:noFill/>
            <a:ln w="9525">
              <a:solidFill>
                <a:srgbClr val="000000"/>
              </a:solidFill>
              <a:round/>
              <a:tailEnd type="triangle" w="med" len="med"/>
            </a:ln>
          </p:spPr>
          <p:txBody>
            <a:bodyPr/>
            <a:lstStyle/>
            <a:p>
              <a:endParaRPr lang="zh-CN" altLang="en-US"/>
            </a:p>
          </p:txBody>
        </p:sp>
        <p:sp>
          <p:nvSpPr>
            <p:cNvPr id="130073" name="Line 64"/>
            <p:cNvSpPr>
              <a:spLocks noChangeShapeType="1"/>
            </p:cNvSpPr>
            <p:nvPr/>
          </p:nvSpPr>
          <p:spPr bwMode="auto">
            <a:xfrm flipV="1">
              <a:off x="6660" y="5028"/>
              <a:ext cx="0" cy="468"/>
            </a:xfrm>
            <a:prstGeom prst="line">
              <a:avLst/>
            </a:prstGeom>
            <a:noFill/>
            <a:ln w="9525">
              <a:solidFill>
                <a:srgbClr val="000000"/>
              </a:solidFill>
              <a:round/>
              <a:tailEnd type="triangle" w="med" len="med"/>
            </a:ln>
          </p:spPr>
          <p:txBody>
            <a:bodyPr/>
            <a:lstStyle/>
            <a:p>
              <a:endParaRPr lang="zh-CN" altLang="en-US"/>
            </a:p>
          </p:txBody>
        </p:sp>
        <p:sp>
          <p:nvSpPr>
            <p:cNvPr id="130074" name="Line 65"/>
            <p:cNvSpPr>
              <a:spLocks noChangeShapeType="1"/>
            </p:cNvSpPr>
            <p:nvPr/>
          </p:nvSpPr>
          <p:spPr bwMode="auto">
            <a:xfrm flipH="1" flipV="1">
              <a:off x="4320" y="4872"/>
              <a:ext cx="1980" cy="624"/>
            </a:xfrm>
            <a:prstGeom prst="line">
              <a:avLst/>
            </a:prstGeom>
            <a:noFill/>
            <a:ln w="9525">
              <a:solidFill>
                <a:srgbClr val="000000"/>
              </a:solidFill>
              <a:round/>
              <a:tailEnd type="triangle" w="med" len="med"/>
            </a:ln>
          </p:spPr>
          <p:txBody>
            <a:bodyPr/>
            <a:lstStyle/>
            <a:p>
              <a:endParaRPr lang="zh-CN" altLang="en-US"/>
            </a:p>
          </p:txBody>
        </p:sp>
        <p:sp>
          <p:nvSpPr>
            <p:cNvPr id="130075" name="Line 66"/>
            <p:cNvSpPr>
              <a:spLocks noChangeShapeType="1"/>
            </p:cNvSpPr>
            <p:nvPr/>
          </p:nvSpPr>
          <p:spPr bwMode="auto">
            <a:xfrm flipV="1">
              <a:off x="3960" y="4716"/>
              <a:ext cx="2160" cy="780"/>
            </a:xfrm>
            <a:prstGeom prst="line">
              <a:avLst/>
            </a:prstGeom>
            <a:noFill/>
            <a:ln w="9525">
              <a:solidFill>
                <a:srgbClr val="000000"/>
              </a:solidFill>
              <a:round/>
              <a:tailEnd type="triangle" w="med" len="med"/>
            </a:ln>
          </p:spPr>
          <p:txBody>
            <a:bodyPr/>
            <a:lstStyle/>
            <a:p>
              <a:endParaRPr lang="zh-CN" altLang="en-US"/>
            </a:p>
          </p:txBody>
        </p:sp>
        <p:sp>
          <p:nvSpPr>
            <p:cNvPr id="130076" name="Line 67"/>
            <p:cNvSpPr>
              <a:spLocks noChangeShapeType="1"/>
            </p:cNvSpPr>
            <p:nvPr/>
          </p:nvSpPr>
          <p:spPr bwMode="auto">
            <a:xfrm>
              <a:off x="4140" y="2844"/>
              <a:ext cx="0" cy="624"/>
            </a:xfrm>
            <a:prstGeom prst="line">
              <a:avLst/>
            </a:prstGeom>
            <a:noFill/>
            <a:ln w="9525">
              <a:solidFill>
                <a:srgbClr val="000000"/>
              </a:solidFill>
              <a:round/>
              <a:tailEnd type="triangle" w="med" len="med"/>
            </a:ln>
          </p:spPr>
          <p:txBody>
            <a:bodyPr/>
            <a:lstStyle/>
            <a:p>
              <a:endParaRPr lang="zh-CN" altLang="en-US"/>
            </a:p>
          </p:txBody>
        </p:sp>
        <p:sp>
          <p:nvSpPr>
            <p:cNvPr id="130077" name="Line 68"/>
            <p:cNvSpPr>
              <a:spLocks noChangeShapeType="1"/>
            </p:cNvSpPr>
            <p:nvPr/>
          </p:nvSpPr>
          <p:spPr bwMode="auto">
            <a:xfrm>
              <a:off x="5940" y="2844"/>
              <a:ext cx="0" cy="624"/>
            </a:xfrm>
            <a:prstGeom prst="line">
              <a:avLst/>
            </a:prstGeom>
            <a:noFill/>
            <a:ln w="9525">
              <a:solidFill>
                <a:srgbClr val="000000"/>
              </a:solidFill>
              <a:round/>
              <a:tailEnd type="triangle" w="med" len="med"/>
            </a:ln>
          </p:spPr>
          <p:txBody>
            <a:bodyPr/>
            <a:lstStyle/>
            <a:p>
              <a:endParaRPr lang="zh-CN" altLang="en-US"/>
            </a:p>
          </p:txBody>
        </p:sp>
        <p:sp>
          <p:nvSpPr>
            <p:cNvPr id="130078" name="Line 69"/>
            <p:cNvSpPr>
              <a:spLocks noChangeShapeType="1"/>
            </p:cNvSpPr>
            <p:nvPr/>
          </p:nvSpPr>
          <p:spPr bwMode="auto">
            <a:xfrm>
              <a:off x="4320" y="7836"/>
              <a:ext cx="0" cy="468"/>
            </a:xfrm>
            <a:prstGeom prst="line">
              <a:avLst/>
            </a:prstGeom>
            <a:noFill/>
            <a:ln w="9525">
              <a:solidFill>
                <a:srgbClr val="000000"/>
              </a:solidFill>
              <a:round/>
              <a:tailEnd type="triangle" w="med" len="med"/>
            </a:ln>
          </p:spPr>
          <p:txBody>
            <a:bodyPr/>
            <a:lstStyle/>
            <a:p>
              <a:endParaRPr lang="zh-CN" altLang="en-US"/>
            </a:p>
          </p:txBody>
        </p:sp>
        <p:sp>
          <p:nvSpPr>
            <p:cNvPr id="130079" name="Line 70"/>
            <p:cNvSpPr>
              <a:spLocks noChangeShapeType="1"/>
            </p:cNvSpPr>
            <p:nvPr/>
          </p:nvSpPr>
          <p:spPr bwMode="auto">
            <a:xfrm>
              <a:off x="5580" y="7836"/>
              <a:ext cx="0" cy="468"/>
            </a:xfrm>
            <a:prstGeom prst="line">
              <a:avLst/>
            </a:prstGeom>
            <a:noFill/>
            <a:ln w="9525">
              <a:solidFill>
                <a:srgbClr val="000000"/>
              </a:solidFill>
              <a:round/>
              <a:tailEnd type="triangle" w="med" len="med"/>
            </a:ln>
          </p:spPr>
          <p:txBody>
            <a:bodyPr/>
            <a:lstStyle/>
            <a:p>
              <a:endParaRPr lang="zh-CN" altLang="en-US"/>
            </a:p>
          </p:txBody>
        </p:sp>
        <p:sp>
          <p:nvSpPr>
            <p:cNvPr id="130080" name="Line 71"/>
            <p:cNvSpPr>
              <a:spLocks noChangeShapeType="1"/>
            </p:cNvSpPr>
            <p:nvPr/>
          </p:nvSpPr>
          <p:spPr bwMode="auto">
            <a:xfrm>
              <a:off x="3600" y="6276"/>
              <a:ext cx="0" cy="1716"/>
            </a:xfrm>
            <a:prstGeom prst="line">
              <a:avLst/>
            </a:prstGeom>
            <a:noFill/>
            <a:ln w="9525">
              <a:solidFill>
                <a:srgbClr val="000000"/>
              </a:solidFill>
              <a:round/>
            </a:ln>
          </p:spPr>
          <p:txBody>
            <a:bodyPr/>
            <a:lstStyle/>
            <a:p>
              <a:endParaRPr lang="zh-CN" altLang="en-US"/>
            </a:p>
          </p:txBody>
        </p:sp>
        <p:sp>
          <p:nvSpPr>
            <p:cNvPr id="130081" name="Line 72"/>
            <p:cNvSpPr>
              <a:spLocks noChangeShapeType="1"/>
            </p:cNvSpPr>
            <p:nvPr/>
          </p:nvSpPr>
          <p:spPr bwMode="auto">
            <a:xfrm>
              <a:off x="3600" y="7992"/>
              <a:ext cx="540" cy="312"/>
            </a:xfrm>
            <a:prstGeom prst="line">
              <a:avLst/>
            </a:prstGeom>
            <a:noFill/>
            <a:ln w="9525">
              <a:solidFill>
                <a:srgbClr val="000000"/>
              </a:solidFill>
              <a:round/>
              <a:tailEnd type="triangle" w="med" len="med"/>
            </a:ln>
          </p:spPr>
          <p:txBody>
            <a:bodyPr/>
            <a:lstStyle/>
            <a:p>
              <a:endParaRPr lang="zh-CN" altLang="en-US"/>
            </a:p>
          </p:txBody>
        </p:sp>
        <p:sp>
          <p:nvSpPr>
            <p:cNvPr id="130082" name="Line 73"/>
            <p:cNvSpPr>
              <a:spLocks noChangeShapeType="1"/>
            </p:cNvSpPr>
            <p:nvPr/>
          </p:nvSpPr>
          <p:spPr bwMode="auto">
            <a:xfrm>
              <a:off x="6480" y="6276"/>
              <a:ext cx="0" cy="1560"/>
            </a:xfrm>
            <a:prstGeom prst="line">
              <a:avLst/>
            </a:prstGeom>
            <a:noFill/>
            <a:ln w="9525">
              <a:solidFill>
                <a:srgbClr val="000000"/>
              </a:solidFill>
              <a:round/>
            </a:ln>
          </p:spPr>
          <p:txBody>
            <a:bodyPr/>
            <a:lstStyle/>
            <a:p>
              <a:endParaRPr lang="zh-CN" altLang="en-US"/>
            </a:p>
          </p:txBody>
        </p:sp>
        <p:sp>
          <p:nvSpPr>
            <p:cNvPr id="130083" name="Line 74"/>
            <p:cNvSpPr>
              <a:spLocks noChangeShapeType="1"/>
            </p:cNvSpPr>
            <p:nvPr/>
          </p:nvSpPr>
          <p:spPr bwMode="auto">
            <a:xfrm flipH="1">
              <a:off x="5940" y="7836"/>
              <a:ext cx="540" cy="468"/>
            </a:xfrm>
            <a:prstGeom prst="line">
              <a:avLst/>
            </a:prstGeom>
            <a:noFill/>
            <a:ln w="9525">
              <a:solidFill>
                <a:srgbClr val="000000"/>
              </a:solidFill>
              <a:round/>
              <a:tailEnd type="triangle" w="med" len="med"/>
            </a:ln>
          </p:spPr>
          <p:txBody>
            <a:bodyPr/>
            <a:lstStyle/>
            <a:p>
              <a:endParaRPr lang="zh-CN" altLang="en-US"/>
            </a:p>
          </p:txBody>
        </p:sp>
        <p:sp>
          <p:nvSpPr>
            <p:cNvPr id="130084" name="Line 75"/>
            <p:cNvSpPr>
              <a:spLocks noChangeShapeType="1"/>
            </p:cNvSpPr>
            <p:nvPr/>
          </p:nvSpPr>
          <p:spPr bwMode="auto">
            <a:xfrm>
              <a:off x="4140" y="3936"/>
              <a:ext cx="0" cy="312"/>
            </a:xfrm>
            <a:prstGeom prst="line">
              <a:avLst/>
            </a:prstGeom>
            <a:noFill/>
            <a:ln w="9525">
              <a:solidFill>
                <a:srgbClr val="000000"/>
              </a:solidFill>
              <a:round/>
              <a:tailEnd type="triangle" w="med" len="med"/>
            </a:ln>
          </p:spPr>
          <p:txBody>
            <a:bodyPr/>
            <a:lstStyle/>
            <a:p>
              <a:endParaRPr lang="zh-CN" altLang="en-US"/>
            </a:p>
          </p:txBody>
        </p:sp>
        <p:sp>
          <p:nvSpPr>
            <p:cNvPr id="130085" name="Line 76"/>
            <p:cNvSpPr>
              <a:spLocks noChangeShapeType="1"/>
            </p:cNvSpPr>
            <p:nvPr/>
          </p:nvSpPr>
          <p:spPr bwMode="auto">
            <a:xfrm>
              <a:off x="6300" y="3936"/>
              <a:ext cx="0" cy="312"/>
            </a:xfrm>
            <a:prstGeom prst="line">
              <a:avLst/>
            </a:prstGeom>
            <a:noFill/>
            <a:ln w="9525">
              <a:solidFill>
                <a:srgbClr val="000000"/>
              </a:solidFill>
              <a:round/>
              <a:tailEnd type="triangle" w="med" len="med"/>
            </a:ln>
          </p:spPr>
          <p:txBody>
            <a:bodyPr/>
            <a:lstStyle/>
            <a:p>
              <a:endParaRPr lang="zh-CN" altLang="en-US"/>
            </a:p>
          </p:txBody>
        </p:sp>
        <p:sp>
          <p:nvSpPr>
            <p:cNvPr id="130086" name="Line 77"/>
            <p:cNvSpPr>
              <a:spLocks noChangeShapeType="1"/>
            </p:cNvSpPr>
            <p:nvPr/>
          </p:nvSpPr>
          <p:spPr bwMode="auto">
            <a:xfrm>
              <a:off x="2880" y="5028"/>
              <a:ext cx="0" cy="2496"/>
            </a:xfrm>
            <a:prstGeom prst="line">
              <a:avLst/>
            </a:prstGeom>
            <a:noFill/>
            <a:ln w="9525">
              <a:solidFill>
                <a:srgbClr val="000000"/>
              </a:solidFill>
              <a:round/>
            </a:ln>
          </p:spPr>
          <p:txBody>
            <a:bodyPr/>
            <a:lstStyle/>
            <a:p>
              <a:endParaRPr lang="zh-CN" altLang="en-US"/>
            </a:p>
          </p:txBody>
        </p:sp>
        <p:sp>
          <p:nvSpPr>
            <p:cNvPr id="130087" name="Line 78"/>
            <p:cNvSpPr>
              <a:spLocks noChangeShapeType="1"/>
            </p:cNvSpPr>
            <p:nvPr/>
          </p:nvSpPr>
          <p:spPr bwMode="auto">
            <a:xfrm>
              <a:off x="2880" y="7524"/>
              <a:ext cx="720" cy="780"/>
            </a:xfrm>
            <a:prstGeom prst="line">
              <a:avLst/>
            </a:prstGeom>
            <a:noFill/>
            <a:ln w="9525">
              <a:solidFill>
                <a:srgbClr val="000000"/>
              </a:solidFill>
              <a:round/>
              <a:tailEnd type="triangle" w="med" len="med"/>
            </a:ln>
          </p:spPr>
          <p:txBody>
            <a:bodyPr/>
            <a:lstStyle/>
            <a:p>
              <a:endParaRPr lang="zh-CN" altLang="en-US"/>
            </a:p>
          </p:txBody>
        </p:sp>
        <p:sp>
          <p:nvSpPr>
            <p:cNvPr id="130088" name="Line 79"/>
            <p:cNvSpPr>
              <a:spLocks noChangeShapeType="1"/>
            </p:cNvSpPr>
            <p:nvPr/>
          </p:nvSpPr>
          <p:spPr bwMode="auto">
            <a:xfrm>
              <a:off x="7020" y="5028"/>
              <a:ext cx="0" cy="2808"/>
            </a:xfrm>
            <a:prstGeom prst="line">
              <a:avLst/>
            </a:prstGeom>
            <a:noFill/>
            <a:ln w="9525">
              <a:solidFill>
                <a:srgbClr val="000000"/>
              </a:solidFill>
              <a:round/>
            </a:ln>
          </p:spPr>
          <p:txBody>
            <a:bodyPr/>
            <a:lstStyle/>
            <a:p>
              <a:endParaRPr lang="zh-CN" altLang="en-US"/>
            </a:p>
          </p:txBody>
        </p:sp>
        <p:sp>
          <p:nvSpPr>
            <p:cNvPr id="130089" name="Line 80"/>
            <p:cNvSpPr>
              <a:spLocks noChangeShapeType="1"/>
            </p:cNvSpPr>
            <p:nvPr/>
          </p:nvSpPr>
          <p:spPr bwMode="auto">
            <a:xfrm flipH="1">
              <a:off x="6300" y="7836"/>
              <a:ext cx="720" cy="468"/>
            </a:xfrm>
            <a:prstGeom prst="line">
              <a:avLst/>
            </a:prstGeom>
            <a:noFill/>
            <a:ln w="9525">
              <a:solidFill>
                <a:srgbClr val="000000"/>
              </a:solidFill>
              <a:round/>
              <a:tailEnd type="triangle" w="med" len="med"/>
            </a:ln>
          </p:spPr>
          <p:txBody>
            <a:bodyPr/>
            <a:lstStyle/>
            <a:p>
              <a:endParaRPr lang="zh-CN" altLang="en-US"/>
            </a:p>
          </p:txBody>
        </p:sp>
        <p:sp>
          <p:nvSpPr>
            <p:cNvPr id="130090" name="Line 81"/>
            <p:cNvSpPr>
              <a:spLocks noChangeShapeType="1"/>
            </p:cNvSpPr>
            <p:nvPr/>
          </p:nvSpPr>
          <p:spPr bwMode="auto">
            <a:xfrm>
              <a:off x="5040" y="3936"/>
              <a:ext cx="0" cy="4368"/>
            </a:xfrm>
            <a:prstGeom prst="line">
              <a:avLst/>
            </a:prstGeom>
            <a:noFill/>
            <a:ln w="9525">
              <a:solidFill>
                <a:srgbClr val="000000"/>
              </a:solidFill>
              <a:round/>
              <a:tailEnd type="triangle" w="med" len="med"/>
            </a:ln>
          </p:spPr>
          <p:txBody>
            <a:bodyPr/>
            <a:lstStyle/>
            <a:p>
              <a:endParaRPr lang="zh-CN" altLang="en-US"/>
            </a:p>
          </p:txBody>
        </p:sp>
      </p:grpSp>
    </p:spTree>
  </p:cSld>
  <p:clrMapOvr>
    <a:masterClrMapping/>
  </p:clrMapOvr>
  <p:transition>
    <p:checker dir="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p:nvPr>
        </p:nvSpPr>
        <p:spPr/>
        <p:txBody>
          <a:bodyPr/>
          <a:lstStyle/>
          <a:p>
            <a:pPr eaLnBrk="1" hangingPunct="1"/>
            <a:br>
              <a:rPr lang="en-US" altLang="zh-CN" sz="4800" dirty="0" smtClean="0">
                <a:solidFill>
                  <a:srgbClr val="FF0000"/>
                </a:solidFill>
                <a:latin typeface="仿宋_GB2312" pitchFamily="49" charset="-122"/>
                <a:ea typeface="仿宋_GB2312" pitchFamily="49" charset="-122"/>
              </a:rPr>
            </a:br>
            <a:r>
              <a:rPr lang="zh-CN" altLang="en-US" dirty="0" smtClean="0">
                <a:solidFill>
                  <a:srgbClr val="FF0000"/>
                </a:solidFill>
                <a:latin typeface="华文新魏" panose="02010800040101010101" pitchFamily="2" charset="-122"/>
                <a:ea typeface="华文新魏" panose="02010800040101010101" pitchFamily="2" charset="-122"/>
              </a:rPr>
              <a:t>层次式结构操作系统</a:t>
            </a:r>
            <a:br>
              <a:rPr lang="zh-CN" altLang="en-US" dirty="0" smtClean="0">
                <a:solidFill>
                  <a:srgbClr val="FF0000"/>
                </a:solidFill>
                <a:latin typeface="华文新魏" panose="02010800040101010101" pitchFamily="2" charset="-122"/>
                <a:ea typeface="华文新魏" panose="02010800040101010101" pitchFamily="2" charset="-122"/>
              </a:rPr>
            </a:br>
            <a:endParaRPr lang="zh-CN" altLang="en-US" dirty="0" smtClean="0">
              <a:solidFill>
                <a:srgbClr val="FF0000"/>
              </a:solidFill>
              <a:latin typeface="华文新魏" panose="02010800040101010101" pitchFamily="2" charset="-122"/>
              <a:ea typeface="华文新魏" panose="02010800040101010101" pitchFamily="2" charset="-122"/>
            </a:endParaRPr>
          </a:p>
        </p:txBody>
      </p:sp>
      <p:sp>
        <p:nvSpPr>
          <p:cNvPr id="2" name="内容占位符 1"/>
          <p:cNvSpPr>
            <a:spLocks noGrp="1"/>
          </p:cNvSpPr>
          <p:nvPr>
            <p:ph idx="1"/>
          </p:nvPr>
        </p:nvSpPr>
        <p:spPr/>
        <p:txBody>
          <a:bodyPr/>
          <a:lstStyle/>
          <a:p>
            <a:endParaRPr lang="zh-CN" altLang="en-US"/>
          </a:p>
        </p:txBody>
      </p:sp>
      <p:grpSp>
        <p:nvGrpSpPr>
          <p:cNvPr id="131074" name="Group 31"/>
          <p:cNvGrpSpPr/>
          <p:nvPr/>
        </p:nvGrpSpPr>
        <p:grpSpPr bwMode="auto">
          <a:xfrm>
            <a:off x="1979613" y="1268413"/>
            <a:ext cx="5181600" cy="5410200"/>
            <a:chOff x="1584" y="720"/>
            <a:chExt cx="2352" cy="3024"/>
          </a:xfrm>
        </p:grpSpPr>
        <p:grpSp>
          <p:nvGrpSpPr>
            <p:cNvPr id="131075" name="Group 22"/>
            <p:cNvGrpSpPr/>
            <p:nvPr/>
          </p:nvGrpSpPr>
          <p:grpSpPr bwMode="auto">
            <a:xfrm>
              <a:off x="1584" y="720"/>
              <a:ext cx="2352" cy="3024"/>
              <a:chOff x="3960" y="4872"/>
              <a:chExt cx="3060" cy="4836"/>
            </a:xfrm>
          </p:grpSpPr>
          <p:sp>
            <p:nvSpPr>
              <p:cNvPr id="131081" name="Text Box 23"/>
              <p:cNvSpPr txBox="1">
                <a:spLocks noChangeArrowheads="1"/>
              </p:cNvSpPr>
              <p:nvPr/>
            </p:nvSpPr>
            <p:spPr bwMode="auto">
              <a:xfrm>
                <a:off x="3960" y="4872"/>
                <a:ext cx="3060" cy="4836"/>
              </a:xfrm>
              <a:prstGeom prst="rect">
                <a:avLst/>
              </a:prstGeom>
              <a:solidFill>
                <a:srgbClr val="CCFFCC"/>
              </a:solidFill>
              <a:ln w="9525">
                <a:solidFill>
                  <a:srgbClr val="000000"/>
                </a:solidFill>
                <a:miter lim="800000"/>
              </a:ln>
            </p:spPr>
            <p:txBody>
              <a:bodyPr/>
              <a:lstStyle/>
              <a:p>
                <a:pPr algn="just" eaLnBrk="0" hangingPunct="0"/>
                <a:r>
                  <a:rPr kumimoji="0" lang="en-US" altLang="zh-CN" sz="2000" b="1">
                    <a:solidFill>
                      <a:srgbClr val="008000"/>
                    </a:solidFill>
                    <a:latin typeface="仿宋_GB2312" pitchFamily="49" charset="-122"/>
                  </a:rPr>
                  <a:t>        </a:t>
                </a:r>
                <a:r>
                  <a:rPr kumimoji="0" lang="en-US" altLang="zh-CN" sz="2400" b="1">
                    <a:solidFill>
                      <a:srgbClr val="008000"/>
                    </a:solidFill>
                    <a:latin typeface="仿宋_GB2312" pitchFamily="49" charset="-122"/>
                  </a:rPr>
                  <a:t>THE</a:t>
                </a:r>
                <a:r>
                  <a:rPr kumimoji="0" lang="zh-CN" altLang="en-US" sz="2400" b="1">
                    <a:solidFill>
                      <a:srgbClr val="008000"/>
                    </a:solidFill>
                    <a:latin typeface="仿宋_GB2312" pitchFamily="49" charset="-122"/>
                  </a:rPr>
                  <a:t>操作系统层次结构</a:t>
                </a:r>
                <a:endParaRPr kumimoji="0" lang="zh-CN" altLang="en-US" sz="2400" b="1">
                  <a:solidFill>
                    <a:srgbClr val="008000"/>
                  </a:solidFill>
                  <a:latin typeface="仿宋_GB2312" pitchFamily="49" charset="-122"/>
                </a:endParaRPr>
              </a:p>
              <a:p>
                <a:pPr algn="just" eaLnBrk="0" hangingPunct="0"/>
                <a:endParaRPr kumimoji="0" lang="zh-CN" altLang="en-US" sz="24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5</a:t>
                </a:r>
                <a:r>
                  <a:rPr kumimoji="0" lang="zh-CN" altLang="en-US" sz="2000" b="1">
                    <a:solidFill>
                      <a:srgbClr val="008000"/>
                    </a:solidFill>
                    <a:latin typeface="仿宋_GB2312" pitchFamily="49" charset="-122"/>
                  </a:rPr>
                  <a:t>层         系统操作员（进程）</a:t>
                </a:r>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4</a:t>
                </a:r>
                <a:r>
                  <a:rPr kumimoji="0" lang="zh-CN" altLang="en-US" sz="2000" b="1">
                    <a:solidFill>
                      <a:srgbClr val="008000"/>
                    </a:solidFill>
                    <a:latin typeface="仿宋_GB2312" pitchFamily="49" charset="-122"/>
                  </a:rPr>
                  <a:t>层         用户进程</a:t>
                </a:r>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3</a:t>
                </a:r>
                <a:r>
                  <a:rPr kumimoji="0" lang="zh-CN" altLang="en-US" sz="2000" b="1">
                    <a:solidFill>
                      <a:srgbClr val="008000"/>
                    </a:solidFill>
                    <a:latin typeface="仿宋_GB2312" pitchFamily="49" charset="-122"/>
                  </a:rPr>
                  <a:t>层         </a:t>
                </a:r>
                <a:r>
                  <a:rPr kumimoji="0" lang="en-US" altLang="zh-CN" sz="2000" b="1">
                    <a:solidFill>
                      <a:srgbClr val="008000"/>
                    </a:solidFill>
                    <a:latin typeface="仿宋_GB2312" pitchFamily="49" charset="-122"/>
                  </a:rPr>
                  <a:t>I/O</a:t>
                </a:r>
                <a:r>
                  <a:rPr kumimoji="0" lang="zh-CN" altLang="en-US" sz="2000" b="1">
                    <a:solidFill>
                      <a:srgbClr val="008000"/>
                    </a:solidFill>
                    <a:latin typeface="仿宋_GB2312" pitchFamily="49" charset="-122"/>
                  </a:rPr>
                  <a:t>管理</a:t>
                </a:r>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2</a:t>
                </a:r>
                <a:r>
                  <a:rPr kumimoji="0" lang="zh-CN" altLang="en-US" sz="2000" b="1">
                    <a:solidFill>
                      <a:srgbClr val="008000"/>
                    </a:solidFill>
                    <a:latin typeface="仿宋_GB2312" pitchFamily="49" charset="-122"/>
                  </a:rPr>
                  <a:t>层         进程与操作员间通信</a:t>
                </a:r>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1</a:t>
                </a:r>
                <a:r>
                  <a:rPr kumimoji="0" lang="zh-CN" altLang="en-US" sz="2000" b="1">
                    <a:solidFill>
                      <a:srgbClr val="008000"/>
                    </a:solidFill>
                    <a:latin typeface="仿宋_GB2312" pitchFamily="49" charset="-122"/>
                  </a:rPr>
                  <a:t>层         内存和磁鼓管理</a:t>
                </a:r>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0</a:t>
                </a:r>
                <a:r>
                  <a:rPr kumimoji="0" lang="zh-CN" altLang="en-US" sz="2000" b="1">
                    <a:solidFill>
                      <a:srgbClr val="008000"/>
                    </a:solidFill>
                    <a:latin typeface="仿宋_GB2312" pitchFamily="49" charset="-122"/>
                  </a:rPr>
                  <a:t>层         中断处理、定时器管理 </a:t>
                </a:r>
                <a:endParaRPr kumimoji="0" lang="zh-CN" altLang="en-US" sz="2000" b="1">
                  <a:solidFill>
                    <a:srgbClr val="008000"/>
                  </a:solidFill>
                  <a:latin typeface="仿宋_GB2312" pitchFamily="49" charset="-122"/>
                </a:endParaRPr>
              </a:p>
              <a:p>
                <a:pPr algn="just" eaLnBrk="0" hangingPunct="0"/>
                <a:r>
                  <a:rPr kumimoji="0" lang="zh-CN" altLang="en-US" sz="2000" b="1">
                    <a:solidFill>
                      <a:srgbClr val="008000"/>
                    </a:solidFill>
                    <a:latin typeface="仿宋_GB2312" pitchFamily="49" charset="-122"/>
                  </a:rPr>
                  <a:t>            、处理器调度，提供多</a:t>
                </a:r>
                <a:endParaRPr kumimoji="0" lang="zh-CN" altLang="en-US" sz="2000" b="1">
                  <a:solidFill>
                    <a:srgbClr val="008000"/>
                  </a:solidFill>
                  <a:latin typeface="仿宋_GB2312" pitchFamily="49" charset="-122"/>
                </a:endParaRPr>
              </a:p>
              <a:p>
                <a:pPr algn="just" eaLnBrk="0" hangingPunct="0"/>
                <a:r>
                  <a:rPr kumimoji="0" lang="zh-CN" altLang="en-US" sz="2000" b="1">
                    <a:solidFill>
                      <a:srgbClr val="008000"/>
                    </a:solidFill>
                    <a:latin typeface="仿宋_GB2312" pitchFamily="49" charset="-122"/>
                  </a:rPr>
                  <a:t>             道程序环境。</a:t>
                </a:r>
                <a:endParaRPr kumimoji="0" lang="zh-CN" altLang="en-US" sz="2000" b="1">
                  <a:solidFill>
                    <a:srgbClr val="008000"/>
                  </a:solidFill>
                  <a:latin typeface="仿宋_GB2312" pitchFamily="49" charset="-122"/>
                </a:endParaRPr>
              </a:p>
              <a:p>
                <a:pPr algn="just" eaLnBrk="0" hangingPunct="0"/>
                <a:endParaRPr kumimoji="0" lang="en-US" altLang="zh-CN" sz="2000" b="1">
                  <a:solidFill>
                    <a:srgbClr val="008000"/>
                  </a:solidFill>
                  <a:latin typeface="仿宋_GB2312" pitchFamily="49" charset="-122"/>
                </a:endParaRPr>
              </a:p>
            </p:txBody>
          </p:sp>
          <p:sp>
            <p:nvSpPr>
              <p:cNvPr id="131082" name="Line 24"/>
              <p:cNvSpPr>
                <a:spLocks noChangeShapeType="1"/>
              </p:cNvSpPr>
              <p:nvPr/>
            </p:nvSpPr>
            <p:spPr bwMode="auto">
              <a:xfrm>
                <a:off x="4680" y="5496"/>
                <a:ext cx="0" cy="4212"/>
              </a:xfrm>
              <a:prstGeom prst="line">
                <a:avLst/>
              </a:prstGeom>
              <a:noFill/>
              <a:ln w="9525">
                <a:solidFill>
                  <a:srgbClr val="000000"/>
                </a:solidFill>
                <a:round/>
              </a:ln>
            </p:spPr>
            <p:txBody>
              <a:bodyPr/>
              <a:lstStyle/>
              <a:p>
                <a:endParaRPr lang="zh-CN" altLang="en-US"/>
              </a:p>
            </p:txBody>
          </p:sp>
          <p:sp>
            <p:nvSpPr>
              <p:cNvPr id="131083" name="Line 25"/>
              <p:cNvSpPr>
                <a:spLocks noChangeShapeType="1"/>
              </p:cNvSpPr>
              <p:nvPr/>
            </p:nvSpPr>
            <p:spPr bwMode="auto">
              <a:xfrm>
                <a:off x="3960" y="5496"/>
                <a:ext cx="3060" cy="0"/>
              </a:xfrm>
              <a:prstGeom prst="line">
                <a:avLst/>
              </a:prstGeom>
              <a:noFill/>
              <a:ln w="9525">
                <a:solidFill>
                  <a:srgbClr val="000000"/>
                </a:solidFill>
                <a:round/>
              </a:ln>
            </p:spPr>
            <p:txBody>
              <a:bodyPr/>
              <a:lstStyle/>
              <a:p>
                <a:endParaRPr lang="zh-CN" altLang="en-US"/>
              </a:p>
            </p:txBody>
          </p:sp>
        </p:grpSp>
        <p:sp>
          <p:nvSpPr>
            <p:cNvPr id="131076" name="Line 26"/>
            <p:cNvSpPr>
              <a:spLocks noChangeShapeType="1"/>
            </p:cNvSpPr>
            <p:nvPr/>
          </p:nvSpPr>
          <p:spPr bwMode="auto">
            <a:xfrm>
              <a:off x="1584" y="1440"/>
              <a:ext cx="2352" cy="0"/>
            </a:xfrm>
            <a:prstGeom prst="line">
              <a:avLst/>
            </a:prstGeom>
            <a:noFill/>
            <a:ln w="12700" cap="sq">
              <a:solidFill>
                <a:schemeClr val="tx1"/>
              </a:solidFill>
              <a:round/>
              <a:headEnd type="none" w="sm" len="sm"/>
              <a:tailEnd type="none" w="sm" len="sm"/>
            </a:ln>
          </p:spPr>
          <p:txBody>
            <a:bodyPr wrap="none"/>
            <a:lstStyle/>
            <a:p>
              <a:endParaRPr lang="zh-CN" altLang="en-US"/>
            </a:p>
          </p:txBody>
        </p:sp>
        <p:sp>
          <p:nvSpPr>
            <p:cNvPr id="131077" name="Line 27"/>
            <p:cNvSpPr>
              <a:spLocks noChangeShapeType="1"/>
            </p:cNvSpPr>
            <p:nvPr/>
          </p:nvSpPr>
          <p:spPr bwMode="auto">
            <a:xfrm>
              <a:off x="1584" y="1824"/>
              <a:ext cx="2352" cy="0"/>
            </a:xfrm>
            <a:prstGeom prst="line">
              <a:avLst/>
            </a:prstGeom>
            <a:noFill/>
            <a:ln w="12700" cap="sq">
              <a:solidFill>
                <a:schemeClr val="tx1"/>
              </a:solidFill>
              <a:round/>
              <a:headEnd type="none" w="sm" len="sm"/>
              <a:tailEnd type="none" w="sm" len="sm"/>
            </a:ln>
          </p:spPr>
          <p:txBody>
            <a:bodyPr wrap="none"/>
            <a:lstStyle/>
            <a:p>
              <a:endParaRPr lang="zh-CN" altLang="en-US"/>
            </a:p>
          </p:txBody>
        </p:sp>
        <p:sp>
          <p:nvSpPr>
            <p:cNvPr id="131078" name="Line 28"/>
            <p:cNvSpPr>
              <a:spLocks noChangeShapeType="1"/>
            </p:cNvSpPr>
            <p:nvPr/>
          </p:nvSpPr>
          <p:spPr bwMode="auto">
            <a:xfrm>
              <a:off x="1584" y="2208"/>
              <a:ext cx="2352" cy="0"/>
            </a:xfrm>
            <a:prstGeom prst="line">
              <a:avLst/>
            </a:prstGeom>
            <a:noFill/>
            <a:ln w="12700" cap="sq">
              <a:solidFill>
                <a:schemeClr val="tx1"/>
              </a:solidFill>
              <a:round/>
              <a:headEnd type="none" w="sm" len="sm"/>
              <a:tailEnd type="none" w="sm" len="sm"/>
            </a:ln>
          </p:spPr>
          <p:txBody>
            <a:bodyPr wrap="none"/>
            <a:lstStyle/>
            <a:p>
              <a:endParaRPr lang="zh-CN" altLang="en-US"/>
            </a:p>
          </p:txBody>
        </p:sp>
        <p:sp>
          <p:nvSpPr>
            <p:cNvPr id="131079" name="Line 29"/>
            <p:cNvSpPr>
              <a:spLocks noChangeShapeType="1"/>
            </p:cNvSpPr>
            <p:nvPr/>
          </p:nvSpPr>
          <p:spPr bwMode="auto">
            <a:xfrm>
              <a:off x="1584" y="2592"/>
              <a:ext cx="2352" cy="0"/>
            </a:xfrm>
            <a:prstGeom prst="line">
              <a:avLst/>
            </a:prstGeom>
            <a:noFill/>
            <a:ln w="12700" cap="sq">
              <a:solidFill>
                <a:schemeClr val="tx1"/>
              </a:solidFill>
              <a:round/>
              <a:headEnd type="none" w="sm" len="sm"/>
              <a:tailEnd type="none" w="sm" len="sm"/>
            </a:ln>
          </p:spPr>
          <p:txBody>
            <a:bodyPr wrap="none"/>
            <a:lstStyle/>
            <a:p>
              <a:endParaRPr lang="zh-CN" altLang="en-US"/>
            </a:p>
          </p:txBody>
        </p:sp>
        <p:sp>
          <p:nvSpPr>
            <p:cNvPr id="131080" name="Line 30"/>
            <p:cNvSpPr>
              <a:spLocks noChangeShapeType="1"/>
            </p:cNvSpPr>
            <p:nvPr/>
          </p:nvSpPr>
          <p:spPr bwMode="auto">
            <a:xfrm>
              <a:off x="1584" y="2976"/>
              <a:ext cx="2352" cy="0"/>
            </a:xfrm>
            <a:prstGeom prst="line">
              <a:avLst/>
            </a:prstGeom>
            <a:noFill/>
            <a:ln w="12700" cap="sq">
              <a:solidFill>
                <a:schemeClr val="tx1"/>
              </a:solidFill>
              <a:round/>
              <a:headEnd type="none" w="sm" len="sm"/>
              <a:tailEnd type="none" w="sm" len="sm"/>
            </a:ln>
          </p:spPr>
          <p:txBody>
            <a:bodyPr wrap="none"/>
            <a:lstStyle/>
            <a:p>
              <a:endParaRPr lang="zh-CN" altLang="en-US"/>
            </a:p>
          </p:txBody>
        </p:sp>
      </p:grpSp>
    </p:spTree>
  </p:cSld>
  <p:clrMapOvr>
    <a:masterClrMapping/>
  </p:clrMapOvr>
  <p:transition>
    <p:checker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p:txBody>
          <a:bodyPr/>
          <a:lstStyle/>
          <a:p>
            <a:r>
              <a:rPr lang="zh-CN" altLang="zh-CN" dirty="0" smtClean="0">
                <a:solidFill>
                  <a:srgbClr val="FF0000"/>
                </a:solidFill>
                <a:latin typeface="华文新魏" panose="02010800040101010101" pitchFamily="2" charset="-122"/>
                <a:ea typeface="华文新魏" panose="02010800040101010101" pitchFamily="2" charset="-122"/>
              </a:rPr>
              <a:t>虚拟机结构</a:t>
            </a:r>
            <a:r>
              <a:rPr lang="zh-CN" altLang="en-US" dirty="0" smtClean="0">
                <a:solidFill>
                  <a:srgbClr val="FF0000"/>
                </a:solidFill>
                <a:latin typeface="华文新魏" panose="02010800040101010101" pitchFamily="2" charset="-122"/>
                <a:ea typeface="华文新魏" panose="02010800040101010101" pitchFamily="2" charset="-122"/>
              </a:rPr>
              <a:t>操作系统</a:t>
            </a:r>
            <a:endParaRPr lang="zh-CN" altLang="en-US" sz="4800" dirty="0" smtClean="0">
              <a:solidFill>
                <a:srgbClr val="FF0000"/>
              </a:solidFill>
              <a:ea typeface="华文新魏" panose="02010800040101010101" pitchFamily="2" charset="-122"/>
            </a:endParaRPr>
          </a:p>
        </p:txBody>
      </p:sp>
      <p:sp>
        <p:nvSpPr>
          <p:cNvPr id="2" name="内容占位符 1"/>
          <p:cNvSpPr>
            <a:spLocks noGrp="1"/>
          </p:cNvSpPr>
          <p:nvPr>
            <p:ph idx="1"/>
          </p:nvPr>
        </p:nvSpPr>
        <p:spPr/>
        <p:txBody>
          <a:bodyPr/>
          <a:lstStyle/>
          <a:p>
            <a:endParaRPr lang="zh-CN" altLang="en-US"/>
          </a:p>
        </p:txBody>
      </p:sp>
      <p:grpSp>
        <p:nvGrpSpPr>
          <p:cNvPr id="132098" name="Group 3"/>
          <p:cNvGrpSpPr/>
          <p:nvPr/>
        </p:nvGrpSpPr>
        <p:grpSpPr bwMode="auto">
          <a:xfrm>
            <a:off x="971550" y="1628775"/>
            <a:ext cx="6553200" cy="4176713"/>
            <a:chOff x="2936" y="5731"/>
            <a:chExt cx="6685" cy="3213"/>
          </a:xfrm>
        </p:grpSpPr>
        <p:sp>
          <p:nvSpPr>
            <p:cNvPr id="33796" name="Text Box 4"/>
            <p:cNvSpPr txBox="1">
              <a:spLocks noChangeArrowheads="1"/>
            </p:cNvSpPr>
            <p:nvPr/>
          </p:nvSpPr>
          <p:spPr bwMode="auto">
            <a:xfrm>
              <a:off x="4402" y="6778"/>
              <a:ext cx="3681" cy="2166"/>
            </a:xfrm>
            <a:prstGeom prst="rect">
              <a:avLst/>
            </a:prstGeom>
            <a:solidFill>
              <a:schemeClr val="accent5">
                <a:lumMod val="40000"/>
                <a:lumOff val="60000"/>
              </a:schemeClr>
            </a:solidFill>
            <a:ln w="9525">
              <a:solidFill>
                <a:srgbClr val="000000"/>
              </a:solidFill>
              <a:miter lim="800000"/>
            </a:ln>
          </p:spPr>
          <p:txBody>
            <a:bodyPr/>
            <a:lstStyle/>
            <a:p>
              <a:pPr>
                <a:defRPr/>
              </a:pPr>
              <a:r>
                <a:rPr lang="zh-CN" altLang="en-US" sz="2500" baseline="-25000" dirty="0">
                  <a:latin typeface="Microsoft JhengHei" panose="020B0604030504040204" charset="-120"/>
                  <a:ea typeface="宋体" panose="02010600030101010101" pitchFamily="2" charset="-122"/>
                </a:rPr>
                <a:t>应用程序   应用程序  应用程序</a:t>
              </a:r>
              <a:endParaRPr lang="zh-CN" altLang="en-US" sz="2500" baseline="-25000" dirty="0">
                <a:latin typeface="Microsoft JhengHei" panose="020B0604030504040204" charset="-120"/>
                <a:ea typeface="宋体" panose="02010600030101010101" pitchFamily="2" charset="-122"/>
              </a:endParaRPr>
            </a:p>
            <a:p>
              <a:pPr algn="just">
                <a:defRPr/>
              </a:pPr>
              <a:endParaRPr lang="en-US" altLang="zh-CN" sz="2500" baseline="-25000" dirty="0">
                <a:latin typeface="Microsoft JhengHei" panose="020B0604030504040204" charset="-120"/>
                <a:ea typeface="宋体" panose="02010600030101010101" pitchFamily="2" charset="-122"/>
              </a:endParaRPr>
            </a:p>
            <a:p>
              <a:pPr algn="just">
                <a:defRPr/>
              </a:pPr>
              <a:endParaRPr lang="en-US" altLang="zh-CN" sz="2500" baseline="-25000" dirty="0">
                <a:latin typeface="Microsoft JhengHei" panose="020B0604030504040204" charset="-120"/>
                <a:ea typeface="宋体" panose="02010600030101010101" pitchFamily="2" charset="-122"/>
              </a:endParaRPr>
            </a:p>
            <a:p>
              <a:pPr algn="just">
                <a:defRPr/>
              </a:pPr>
              <a:r>
                <a:rPr lang="en-US" altLang="zh-CN" sz="2500" baseline="-25000" dirty="0">
                  <a:latin typeface="Microsoft JhengHei" panose="020B0604030504040204" charset="-120"/>
                  <a:ea typeface="宋体" panose="02010600030101010101" pitchFamily="2" charset="-122"/>
                </a:rPr>
                <a:t> CMS         </a:t>
              </a:r>
              <a:r>
                <a:rPr lang="en-US" altLang="zh-CN" sz="2500" baseline="-25000" dirty="0" err="1">
                  <a:latin typeface="Microsoft JhengHei" panose="020B0604030504040204" charset="-120"/>
                  <a:ea typeface="宋体" panose="02010600030101010101" pitchFamily="2" charset="-122"/>
                </a:rPr>
                <a:t>CMS</a:t>
              </a:r>
              <a:r>
                <a:rPr lang="en-US" altLang="zh-CN" sz="2500" baseline="-25000" dirty="0">
                  <a:latin typeface="Microsoft JhengHei" panose="020B0604030504040204" charset="-120"/>
                  <a:ea typeface="宋体" panose="02010600030101010101" pitchFamily="2" charset="-122"/>
                </a:rPr>
                <a:t>       </a:t>
              </a:r>
              <a:r>
                <a:rPr lang="en-US" altLang="zh-CN" sz="2500" baseline="-25000" dirty="0" err="1">
                  <a:latin typeface="Microsoft JhengHei" panose="020B0604030504040204" charset="-120"/>
                  <a:ea typeface="宋体" panose="02010600030101010101" pitchFamily="2" charset="-122"/>
                </a:rPr>
                <a:t>CMS</a:t>
              </a:r>
              <a:endParaRPr lang="en-US" altLang="zh-CN" sz="2500" baseline="-25000" dirty="0">
                <a:latin typeface="Microsoft JhengHei" panose="020B0604030504040204" charset="-120"/>
                <a:ea typeface="宋体" panose="02010600030101010101" pitchFamily="2" charset="-122"/>
              </a:endParaRPr>
            </a:p>
            <a:p>
              <a:pPr lvl="1" algn="just">
                <a:defRPr/>
              </a:pPr>
              <a:r>
                <a:rPr lang="en-US" altLang="zh-CN" sz="2500" baseline="-25000" dirty="0">
                  <a:latin typeface="Microsoft JhengHei" panose="020B0604030504040204" charset="-120"/>
                  <a:ea typeface="宋体" panose="02010600030101010101" pitchFamily="2" charset="-122"/>
                </a:rPr>
                <a:t>                                 </a:t>
              </a:r>
              <a:endParaRPr lang="en-US" altLang="zh-CN" sz="2500" baseline="-25000" dirty="0">
                <a:latin typeface="Microsoft JhengHei" panose="020B0604030504040204" charset="-120"/>
                <a:ea typeface="宋体" panose="02010600030101010101" pitchFamily="2" charset="-122"/>
              </a:endParaRPr>
            </a:p>
            <a:p>
              <a:pPr lvl="1" algn="just">
                <a:defRPr/>
              </a:pPr>
              <a:endParaRPr lang="en-US" altLang="zh-CN" sz="1000" dirty="0">
                <a:latin typeface="Calibri" panose="020F0502020204030204" pitchFamily="34" charset="0"/>
                <a:ea typeface="宋体" panose="02010600030101010101" pitchFamily="2" charset="-122"/>
              </a:endParaRPr>
            </a:p>
            <a:p>
              <a:pPr lvl="1" algn="just">
                <a:defRPr/>
              </a:pPr>
              <a:endParaRPr lang="en-US" altLang="zh-CN" sz="1000" baseline="-25000" dirty="0">
                <a:latin typeface="Calibri" panose="020F0502020204030204" pitchFamily="34" charset="0"/>
                <a:ea typeface="宋体" panose="02010600030101010101" pitchFamily="2" charset="-122"/>
              </a:endParaRPr>
            </a:p>
            <a:p>
              <a:pPr lvl="1" algn="just">
                <a:defRPr/>
              </a:pPr>
              <a:r>
                <a:rPr lang="en-US" altLang="zh-CN" sz="1000" baseline="-25000" dirty="0">
                  <a:latin typeface="Calibri" panose="020F0502020204030204" pitchFamily="34" charset="0"/>
                  <a:ea typeface="宋体" panose="02010600030101010101" pitchFamily="2" charset="-122"/>
                </a:rPr>
                <a:t> </a:t>
              </a:r>
              <a:r>
                <a:rPr lang="en-US" altLang="zh-CN" sz="1000" dirty="0">
                  <a:latin typeface="Calibri" panose="020F0502020204030204" pitchFamily="34" charset="0"/>
                  <a:ea typeface="宋体" panose="02010600030101010101" pitchFamily="2" charset="-122"/>
                </a:rPr>
                <a:t>                        </a:t>
              </a:r>
              <a:r>
                <a:rPr lang="en-US" altLang="zh-CN" sz="2500" baseline="-25000" dirty="0">
                  <a:latin typeface="Microsoft JhengHei" panose="020B0604030504040204" charset="-120"/>
                  <a:ea typeface="宋体" panose="02010600030101010101" pitchFamily="2" charset="-122"/>
                </a:rPr>
                <a:t>VM/370 </a:t>
              </a:r>
              <a:endParaRPr lang="en-US" altLang="zh-CN" sz="2500" baseline="-25000" dirty="0">
                <a:latin typeface="Microsoft JhengHei" panose="020B0604030504040204" charset="-120"/>
                <a:ea typeface="宋体" panose="02010600030101010101" pitchFamily="2" charset="-122"/>
              </a:endParaRPr>
            </a:p>
            <a:p>
              <a:pPr lvl="1" algn="just">
                <a:defRPr/>
              </a:pPr>
              <a:endParaRPr lang="en-US" altLang="zh-CN" sz="1000" baseline="-25000" dirty="0">
                <a:latin typeface="Calibri" panose="020F0502020204030204" pitchFamily="34" charset="0"/>
                <a:ea typeface="宋体" panose="02010600030101010101" pitchFamily="2" charset="-122"/>
              </a:endParaRPr>
            </a:p>
            <a:p>
              <a:pPr lvl="1" algn="just">
                <a:defRPr/>
              </a:pPr>
              <a:endParaRPr lang="en-US" altLang="zh-CN" sz="1000" baseline="-25000" dirty="0">
                <a:latin typeface="Calibri" panose="020F0502020204030204" pitchFamily="34" charset="0"/>
                <a:ea typeface="宋体" panose="02010600030101010101" pitchFamily="2" charset="-122"/>
              </a:endParaRPr>
            </a:p>
            <a:p>
              <a:pPr lvl="1" algn="just">
                <a:defRPr/>
              </a:pPr>
              <a:endParaRPr lang="en-US" altLang="zh-CN" sz="1000" baseline="-25000" dirty="0">
                <a:latin typeface="Calibri" panose="020F0502020204030204" pitchFamily="34" charset="0"/>
                <a:ea typeface="宋体" panose="02010600030101010101" pitchFamily="2" charset="-122"/>
              </a:endParaRPr>
            </a:p>
            <a:p>
              <a:pPr lvl="1" algn="just">
                <a:defRPr/>
              </a:pPr>
              <a:endParaRPr lang="en-US" altLang="zh-CN" sz="1000" baseline="-25000" dirty="0">
                <a:latin typeface="Calibri" panose="020F0502020204030204" pitchFamily="34" charset="0"/>
                <a:ea typeface="宋体" panose="02010600030101010101" pitchFamily="2" charset="-122"/>
              </a:endParaRPr>
            </a:p>
            <a:p>
              <a:pPr lvl="1" algn="just">
                <a:defRPr/>
              </a:pPr>
              <a:r>
                <a:rPr lang="en-US" altLang="zh-CN" sz="2500" baseline="-25000" dirty="0">
                  <a:latin typeface="Microsoft JhengHei" panose="020B0604030504040204" charset="-120"/>
                  <a:ea typeface="宋体" panose="02010600030101010101" pitchFamily="2" charset="-122"/>
                </a:rPr>
                <a:t>    System/370</a:t>
              </a:r>
              <a:r>
                <a:rPr lang="zh-CN" altLang="en-US" sz="2500" baseline="-25000" dirty="0">
                  <a:latin typeface="Microsoft JhengHei" panose="020B0604030504040204" charset="-120"/>
                  <a:ea typeface="宋体" panose="02010600030101010101" pitchFamily="2" charset="-122"/>
                </a:rPr>
                <a:t>裸机</a:t>
              </a:r>
              <a:endParaRPr lang="zh-CN" altLang="en-US" sz="2500" baseline="-25000" dirty="0">
                <a:latin typeface="Microsoft JhengHei" panose="020B0604030504040204" charset="-120"/>
                <a:ea typeface="宋体" panose="02010600030101010101" pitchFamily="2" charset="-122"/>
              </a:endParaRPr>
            </a:p>
            <a:p>
              <a:pPr>
                <a:defRPr/>
              </a:pPr>
              <a:endParaRPr lang="zh-CN" sz="2000" dirty="0">
                <a:ea typeface="宋体" panose="02010600030101010101" pitchFamily="2" charset="-122"/>
              </a:endParaRPr>
            </a:p>
          </p:txBody>
        </p:sp>
        <p:sp>
          <p:nvSpPr>
            <p:cNvPr id="33797" name="Text Box 5"/>
            <p:cNvSpPr txBox="1">
              <a:spLocks noChangeArrowheads="1"/>
            </p:cNvSpPr>
            <p:nvPr/>
          </p:nvSpPr>
          <p:spPr bwMode="auto">
            <a:xfrm>
              <a:off x="5354" y="5731"/>
              <a:ext cx="1618" cy="443"/>
            </a:xfrm>
            <a:prstGeom prst="rect">
              <a:avLst/>
            </a:prstGeom>
            <a:solidFill>
              <a:schemeClr val="accent5">
                <a:lumMod val="40000"/>
                <a:lumOff val="60000"/>
              </a:schemeClr>
            </a:solidFill>
            <a:ln w="9525">
              <a:solidFill>
                <a:srgbClr val="FFFFFF"/>
              </a:solidFill>
              <a:miter lim="800000"/>
            </a:ln>
          </p:spPr>
          <p:txBody>
            <a:bodyPr/>
            <a:lstStyle/>
            <a:p>
              <a:pPr algn="just">
                <a:defRPr/>
              </a:pPr>
              <a:r>
                <a:rPr lang="en-US" altLang="zh-CN" sz="2500" baseline="-25000" dirty="0">
                  <a:latin typeface="Microsoft JhengHei" panose="020B0604030504040204" charset="-120"/>
                  <a:ea typeface="宋体" panose="02010600030101010101" pitchFamily="2" charset="-122"/>
                </a:rPr>
                <a:t>  370</a:t>
              </a:r>
              <a:r>
                <a:rPr lang="zh-CN" altLang="en-US" sz="2500" baseline="-25000" dirty="0">
                  <a:latin typeface="Microsoft JhengHei" panose="020B0604030504040204" charset="-120"/>
                  <a:ea typeface="宋体" panose="02010600030101010101" pitchFamily="2" charset="-122"/>
                </a:rPr>
                <a:t>虚拟机</a:t>
              </a:r>
              <a:endParaRPr lang="zh-CN" sz="2500" baseline="-25000" dirty="0">
                <a:ea typeface="宋体" panose="02010600030101010101" pitchFamily="2" charset="-122"/>
              </a:endParaRPr>
            </a:p>
          </p:txBody>
        </p:sp>
        <p:sp>
          <p:nvSpPr>
            <p:cNvPr id="132101" name="Line 6"/>
            <p:cNvSpPr>
              <a:spLocks noChangeShapeType="1"/>
            </p:cNvSpPr>
            <p:nvPr/>
          </p:nvSpPr>
          <p:spPr bwMode="auto">
            <a:xfrm>
              <a:off x="4401" y="7246"/>
              <a:ext cx="3600" cy="0"/>
            </a:xfrm>
            <a:prstGeom prst="line">
              <a:avLst/>
            </a:prstGeom>
            <a:noFill/>
            <a:ln w="9525">
              <a:solidFill>
                <a:srgbClr val="000000"/>
              </a:solidFill>
              <a:round/>
            </a:ln>
          </p:spPr>
          <p:txBody>
            <a:bodyPr/>
            <a:lstStyle/>
            <a:p>
              <a:endParaRPr lang="zh-CN" altLang="en-US"/>
            </a:p>
          </p:txBody>
        </p:sp>
        <p:sp>
          <p:nvSpPr>
            <p:cNvPr id="132102" name="Line 7"/>
            <p:cNvSpPr>
              <a:spLocks noChangeShapeType="1"/>
            </p:cNvSpPr>
            <p:nvPr/>
          </p:nvSpPr>
          <p:spPr bwMode="auto">
            <a:xfrm>
              <a:off x="4401" y="7870"/>
              <a:ext cx="3600" cy="0"/>
            </a:xfrm>
            <a:prstGeom prst="line">
              <a:avLst/>
            </a:prstGeom>
            <a:noFill/>
            <a:ln w="9525">
              <a:solidFill>
                <a:srgbClr val="000000"/>
              </a:solidFill>
              <a:round/>
            </a:ln>
          </p:spPr>
          <p:txBody>
            <a:bodyPr/>
            <a:lstStyle/>
            <a:p>
              <a:endParaRPr lang="zh-CN" altLang="en-US"/>
            </a:p>
          </p:txBody>
        </p:sp>
        <p:sp>
          <p:nvSpPr>
            <p:cNvPr id="132103" name="Line 8"/>
            <p:cNvSpPr>
              <a:spLocks noChangeShapeType="1"/>
            </p:cNvSpPr>
            <p:nvPr/>
          </p:nvSpPr>
          <p:spPr bwMode="auto">
            <a:xfrm>
              <a:off x="4401" y="8338"/>
              <a:ext cx="3600" cy="0"/>
            </a:xfrm>
            <a:prstGeom prst="line">
              <a:avLst/>
            </a:prstGeom>
            <a:noFill/>
            <a:ln w="9525">
              <a:solidFill>
                <a:srgbClr val="000000"/>
              </a:solidFill>
              <a:round/>
            </a:ln>
          </p:spPr>
          <p:txBody>
            <a:bodyPr/>
            <a:lstStyle/>
            <a:p>
              <a:endParaRPr lang="zh-CN" altLang="en-US"/>
            </a:p>
          </p:txBody>
        </p:sp>
        <p:sp>
          <p:nvSpPr>
            <p:cNvPr id="132104" name="Line 9"/>
            <p:cNvSpPr>
              <a:spLocks noChangeShapeType="1"/>
            </p:cNvSpPr>
            <p:nvPr/>
          </p:nvSpPr>
          <p:spPr bwMode="auto">
            <a:xfrm>
              <a:off x="5661" y="6778"/>
              <a:ext cx="0" cy="1092"/>
            </a:xfrm>
            <a:prstGeom prst="line">
              <a:avLst/>
            </a:prstGeom>
            <a:noFill/>
            <a:ln w="9525">
              <a:solidFill>
                <a:srgbClr val="000000"/>
              </a:solidFill>
              <a:round/>
            </a:ln>
          </p:spPr>
          <p:txBody>
            <a:bodyPr/>
            <a:lstStyle/>
            <a:p>
              <a:endParaRPr lang="zh-CN" altLang="en-US"/>
            </a:p>
          </p:txBody>
        </p:sp>
        <p:sp>
          <p:nvSpPr>
            <p:cNvPr id="132105" name="Line 10"/>
            <p:cNvSpPr>
              <a:spLocks noChangeShapeType="1"/>
            </p:cNvSpPr>
            <p:nvPr/>
          </p:nvSpPr>
          <p:spPr bwMode="auto">
            <a:xfrm>
              <a:off x="6741" y="6778"/>
              <a:ext cx="0" cy="1092"/>
            </a:xfrm>
            <a:prstGeom prst="line">
              <a:avLst/>
            </a:prstGeom>
            <a:noFill/>
            <a:ln w="9525">
              <a:solidFill>
                <a:srgbClr val="000000"/>
              </a:solidFill>
              <a:round/>
            </a:ln>
          </p:spPr>
          <p:txBody>
            <a:bodyPr/>
            <a:lstStyle/>
            <a:p>
              <a:endParaRPr lang="zh-CN" altLang="en-US"/>
            </a:p>
          </p:txBody>
        </p:sp>
        <p:sp>
          <p:nvSpPr>
            <p:cNvPr id="132106" name="Line 11"/>
            <p:cNvSpPr>
              <a:spLocks noChangeShapeType="1"/>
            </p:cNvSpPr>
            <p:nvPr/>
          </p:nvSpPr>
          <p:spPr bwMode="auto">
            <a:xfrm>
              <a:off x="7902" y="7090"/>
              <a:ext cx="0" cy="468"/>
            </a:xfrm>
            <a:prstGeom prst="line">
              <a:avLst/>
            </a:prstGeom>
            <a:noFill/>
            <a:ln w="12700">
              <a:solidFill>
                <a:srgbClr val="000000"/>
              </a:solidFill>
              <a:round/>
              <a:tailEnd type="triangle" w="med" len="med"/>
            </a:ln>
          </p:spPr>
          <p:txBody>
            <a:bodyPr/>
            <a:lstStyle/>
            <a:p>
              <a:endParaRPr lang="zh-CN" altLang="en-US"/>
            </a:p>
          </p:txBody>
        </p:sp>
        <p:sp>
          <p:nvSpPr>
            <p:cNvPr id="132107" name="Line 12"/>
            <p:cNvSpPr>
              <a:spLocks noChangeShapeType="1"/>
            </p:cNvSpPr>
            <p:nvPr/>
          </p:nvSpPr>
          <p:spPr bwMode="auto">
            <a:xfrm>
              <a:off x="4581" y="7558"/>
              <a:ext cx="0" cy="624"/>
            </a:xfrm>
            <a:prstGeom prst="line">
              <a:avLst/>
            </a:prstGeom>
            <a:noFill/>
            <a:ln w="12700">
              <a:solidFill>
                <a:srgbClr val="000000"/>
              </a:solidFill>
              <a:round/>
              <a:tailEnd type="triangle" w="med" len="med"/>
            </a:ln>
          </p:spPr>
          <p:txBody>
            <a:bodyPr/>
            <a:lstStyle/>
            <a:p>
              <a:endParaRPr lang="zh-CN" altLang="en-US"/>
            </a:p>
          </p:txBody>
        </p:sp>
        <p:sp>
          <p:nvSpPr>
            <p:cNvPr id="132108" name="Line 13"/>
            <p:cNvSpPr>
              <a:spLocks noChangeShapeType="1"/>
            </p:cNvSpPr>
            <p:nvPr/>
          </p:nvSpPr>
          <p:spPr bwMode="auto">
            <a:xfrm flipH="1">
              <a:off x="7902" y="7090"/>
              <a:ext cx="540" cy="0"/>
            </a:xfrm>
            <a:prstGeom prst="line">
              <a:avLst/>
            </a:prstGeom>
            <a:noFill/>
            <a:ln w="12700">
              <a:solidFill>
                <a:srgbClr val="000000"/>
              </a:solidFill>
              <a:round/>
              <a:tailEnd type="triangle" w="med" len="med"/>
            </a:ln>
          </p:spPr>
          <p:txBody>
            <a:bodyPr/>
            <a:lstStyle/>
            <a:p>
              <a:endParaRPr lang="zh-CN" altLang="en-US"/>
            </a:p>
          </p:txBody>
        </p:sp>
        <p:sp>
          <p:nvSpPr>
            <p:cNvPr id="132109" name="Line 14"/>
            <p:cNvSpPr>
              <a:spLocks noChangeShapeType="1"/>
            </p:cNvSpPr>
            <p:nvPr/>
          </p:nvSpPr>
          <p:spPr bwMode="auto">
            <a:xfrm flipH="1">
              <a:off x="7902" y="7558"/>
              <a:ext cx="540" cy="0"/>
            </a:xfrm>
            <a:prstGeom prst="line">
              <a:avLst/>
            </a:prstGeom>
            <a:noFill/>
            <a:ln w="12700">
              <a:solidFill>
                <a:srgbClr val="000000"/>
              </a:solidFill>
              <a:round/>
              <a:tailEnd type="triangle" w="med" len="med"/>
            </a:ln>
          </p:spPr>
          <p:txBody>
            <a:bodyPr/>
            <a:lstStyle/>
            <a:p>
              <a:endParaRPr lang="zh-CN" altLang="en-US"/>
            </a:p>
          </p:txBody>
        </p:sp>
        <p:sp>
          <p:nvSpPr>
            <p:cNvPr id="132110" name="Line 15"/>
            <p:cNvSpPr>
              <a:spLocks noChangeShapeType="1"/>
            </p:cNvSpPr>
            <p:nvPr/>
          </p:nvSpPr>
          <p:spPr bwMode="auto">
            <a:xfrm>
              <a:off x="4041" y="7558"/>
              <a:ext cx="540" cy="0"/>
            </a:xfrm>
            <a:prstGeom prst="line">
              <a:avLst/>
            </a:prstGeom>
            <a:noFill/>
            <a:ln w="12700">
              <a:solidFill>
                <a:srgbClr val="000000"/>
              </a:solidFill>
              <a:round/>
              <a:tailEnd type="triangle" w="med" len="med"/>
            </a:ln>
          </p:spPr>
          <p:txBody>
            <a:bodyPr/>
            <a:lstStyle/>
            <a:p>
              <a:endParaRPr lang="zh-CN" altLang="en-US"/>
            </a:p>
          </p:txBody>
        </p:sp>
        <p:sp>
          <p:nvSpPr>
            <p:cNvPr id="132111" name="Line 16"/>
            <p:cNvSpPr>
              <a:spLocks noChangeShapeType="1"/>
            </p:cNvSpPr>
            <p:nvPr/>
          </p:nvSpPr>
          <p:spPr bwMode="auto">
            <a:xfrm>
              <a:off x="4041" y="8182"/>
              <a:ext cx="540" cy="0"/>
            </a:xfrm>
            <a:prstGeom prst="line">
              <a:avLst/>
            </a:prstGeom>
            <a:noFill/>
            <a:ln w="12700">
              <a:solidFill>
                <a:srgbClr val="000000"/>
              </a:solidFill>
              <a:round/>
              <a:tailEnd type="triangle" w="med" len="med"/>
            </a:ln>
          </p:spPr>
          <p:txBody>
            <a:bodyPr/>
            <a:lstStyle/>
            <a:p>
              <a:endParaRPr lang="zh-CN" altLang="en-US"/>
            </a:p>
          </p:txBody>
        </p:sp>
        <p:sp>
          <p:nvSpPr>
            <p:cNvPr id="5137" name="Text Box 17"/>
            <p:cNvSpPr txBox="1">
              <a:spLocks noChangeArrowheads="1"/>
            </p:cNvSpPr>
            <p:nvPr/>
          </p:nvSpPr>
          <p:spPr bwMode="auto">
            <a:xfrm>
              <a:off x="8359" y="6778"/>
              <a:ext cx="1262" cy="394"/>
            </a:xfrm>
            <a:prstGeom prst="rect">
              <a:avLst/>
            </a:prstGeom>
            <a:solidFill>
              <a:srgbClr val="FF99CC"/>
            </a:solidFill>
            <a:ln w="9525">
              <a:solidFill>
                <a:srgbClr val="FFFFFF"/>
              </a:solidFill>
              <a:miter lim="800000"/>
            </a:ln>
          </p:spPr>
          <p:txBody>
            <a:bodyPr/>
            <a:lstStyle/>
            <a:p>
              <a:pPr algn="just">
                <a:defRPr/>
              </a:pPr>
              <a:r>
                <a:rPr lang="zh-CN" altLang="en-US" sz="2500" baseline="-25000" dirty="0">
                  <a:latin typeface="+mj-ea"/>
                  <a:ea typeface="+mj-ea"/>
                </a:rPr>
                <a:t>系统调用</a:t>
              </a:r>
              <a:endParaRPr lang="zh-CN" altLang="en-US" sz="2500" baseline="-25000" dirty="0">
                <a:latin typeface="+mj-ea"/>
                <a:ea typeface="+mj-ea"/>
              </a:endParaRPr>
            </a:p>
          </p:txBody>
        </p:sp>
        <p:sp>
          <p:nvSpPr>
            <p:cNvPr id="132113" name="Text Box 18"/>
            <p:cNvSpPr txBox="1">
              <a:spLocks noChangeArrowheads="1"/>
            </p:cNvSpPr>
            <p:nvPr/>
          </p:nvSpPr>
          <p:spPr bwMode="auto">
            <a:xfrm>
              <a:off x="8493" y="7393"/>
              <a:ext cx="777" cy="369"/>
            </a:xfrm>
            <a:prstGeom prst="rect">
              <a:avLst/>
            </a:prstGeom>
            <a:solidFill>
              <a:srgbClr val="FF99CC"/>
            </a:solidFill>
            <a:ln w="9525">
              <a:solidFill>
                <a:srgbClr val="FFFFFF"/>
              </a:solidFill>
              <a:miter lim="800000"/>
            </a:ln>
          </p:spPr>
          <p:txBody>
            <a:bodyPr/>
            <a:lstStyle/>
            <a:p>
              <a:pPr algn="just"/>
              <a:r>
                <a:rPr lang="zh-CN" altLang="en-US" sz="2500" baseline="-26000">
                  <a:latin typeface="Microsoft JhengHei" panose="020B0604030504040204" charset="-120"/>
                </a:rPr>
                <a:t>陷阱</a:t>
              </a:r>
              <a:endParaRPr lang="zh-CN" altLang="en-US" sz="2500" baseline="-26000">
                <a:latin typeface="Microsoft JhengHei" panose="020B0604030504040204" charset="-120"/>
              </a:endParaRPr>
            </a:p>
          </p:txBody>
        </p:sp>
        <p:sp>
          <p:nvSpPr>
            <p:cNvPr id="132114" name="Text Box 19"/>
            <p:cNvSpPr txBox="1">
              <a:spLocks noChangeArrowheads="1"/>
            </p:cNvSpPr>
            <p:nvPr/>
          </p:nvSpPr>
          <p:spPr bwMode="auto">
            <a:xfrm>
              <a:off x="3097" y="8058"/>
              <a:ext cx="886" cy="332"/>
            </a:xfrm>
            <a:prstGeom prst="rect">
              <a:avLst/>
            </a:prstGeom>
            <a:solidFill>
              <a:srgbClr val="CCFF99"/>
            </a:solidFill>
            <a:ln w="9525">
              <a:solidFill>
                <a:srgbClr val="FFFFFF"/>
              </a:solidFill>
              <a:miter lim="800000"/>
            </a:ln>
          </p:spPr>
          <p:txBody>
            <a:bodyPr/>
            <a:lstStyle/>
            <a:p>
              <a:pPr algn="just"/>
              <a:r>
                <a:rPr lang="zh-CN" altLang="en-US" sz="2500" baseline="-26000">
                  <a:latin typeface="Microsoft JhengHei" panose="020B0604030504040204" charset="-120"/>
                </a:rPr>
                <a:t>陷阱</a:t>
              </a:r>
              <a:endParaRPr lang="zh-CN" altLang="en-US" sz="2500" baseline="-26000"/>
            </a:p>
          </p:txBody>
        </p:sp>
        <p:sp>
          <p:nvSpPr>
            <p:cNvPr id="132115" name="Text Box 20"/>
            <p:cNvSpPr txBox="1">
              <a:spLocks noChangeArrowheads="1"/>
            </p:cNvSpPr>
            <p:nvPr/>
          </p:nvSpPr>
          <p:spPr bwMode="auto">
            <a:xfrm>
              <a:off x="2936" y="7402"/>
              <a:ext cx="1047" cy="323"/>
            </a:xfrm>
            <a:prstGeom prst="rect">
              <a:avLst/>
            </a:prstGeom>
            <a:solidFill>
              <a:srgbClr val="CCFF99"/>
            </a:solidFill>
            <a:ln w="9525">
              <a:solidFill>
                <a:srgbClr val="FFFFFF"/>
              </a:solidFill>
              <a:miter lim="800000"/>
            </a:ln>
          </p:spPr>
          <p:txBody>
            <a:bodyPr/>
            <a:lstStyle/>
            <a:p>
              <a:pPr algn="just"/>
              <a:r>
                <a:rPr lang="en-US" altLang="zh-CN" sz="2500" baseline="-25000">
                  <a:latin typeface="Microsoft JhengHei" panose="020B0604030504040204" charset="-120"/>
                </a:rPr>
                <a:t>I/O</a:t>
              </a:r>
              <a:r>
                <a:rPr lang="zh-CN" altLang="en-US" sz="2500" baseline="-25000">
                  <a:latin typeface="Microsoft JhengHei" panose="020B0604030504040204" charset="-120"/>
                </a:rPr>
                <a:t>指令</a:t>
              </a:r>
              <a:endParaRPr lang="zh-CN" altLang="en-US" sz="2500" baseline="-25000">
                <a:latin typeface="Microsoft JhengHei" panose="020B0604030504040204" charset="-120"/>
              </a:endParaRPr>
            </a:p>
          </p:txBody>
        </p:sp>
        <p:sp>
          <p:nvSpPr>
            <p:cNvPr id="132116" name="Line 21"/>
            <p:cNvSpPr>
              <a:spLocks noChangeShapeType="1"/>
            </p:cNvSpPr>
            <p:nvPr/>
          </p:nvSpPr>
          <p:spPr bwMode="auto">
            <a:xfrm>
              <a:off x="6201" y="6154"/>
              <a:ext cx="0" cy="624"/>
            </a:xfrm>
            <a:prstGeom prst="line">
              <a:avLst/>
            </a:prstGeom>
            <a:noFill/>
            <a:ln w="9525">
              <a:solidFill>
                <a:srgbClr val="000000"/>
              </a:solidFill>
              <a:round/>
              <a:tailEnd type="triangle" w="med" len="med"/>
            </a:ln>
          </p:spPr>
          <p:txBody>
            <a:bodyPr/>
            <a:lstStyle/>
            <a:p>
              <a:endParaRPr lang="zh-CN" altLang="en-US"/>
            </a:p>
          </p:txBody>
        </p:sp>
        <p:sp>
          <p:nvSpPr>
            <p:cNvPr id="132117" name="Line 22"/>
            <p:cNvSpPr>
              <a:spLocks noChangeShapeType="1"/>
            </p:cNvSpPr>
            <p:nvPr/>
          </p:nvSpPr>
          <p:spPr bwMode="auto">
            <a:xfrm>
              <a:off x="6201" y="6154"/>
              <a:ext cx="1080" cy="624"/>
            </a:xfrm>
            <a:prstGeom prst="line">
              <a:avLst/>
            </a:prstGeom>
            <a:noFill/>
            <a:ln w="9525">
              <a:solidFill>
                <a:srgbClr val="000000"/>
              </a:solidFill>
              <a:round/>
              <a:tailEnd type="triangle" w="med" len="med"/>
            </a:ln>
          </p:spPr>
          <p:txBody>
            <a:bodyPr/>
            <a:lstStyle/>
            <a:p>
              <a:endParaRPr lang="zh-CN" altLang="en-US"/>
            </a:p>
          </p:txBody>
        </p:sp>
        <p:sp>
          <p:nvSpPr>
            <p:cNvPr id="132118" name="Line 23"/>
            <p:cNvSpPr>
              <a:spLocks noChangeShapeType="1"/>
            </p:cNvSpPr>
            <p:nvPr/>
          </p:nvSpPr>
          <p:spPr bwMode="auto">
            <a:xfrm flipH="1">
              <a:off x="5121" y="6154"/>
              <a:ext cx="1080" cy="624"/>
            </a:xfrm>
            <a:prstGeom prst="line">
              <a:avLst/>
            </a:prstGeom>
            <a:noFill/>
            <a:ln w="9525">
              <a:solidFill>
                <a:srgbClr val="000000"/>
              </a:solidFill>
              <a:round/>
              <a:tailEnd type="triangle" w="med" len="med"/>
            </a:ln>
          </p:spPr>
          <p:txBody>
            <a:bodyPr/>
            <a:lstStyle/>
            <a:p>
              <a:endParaRPr lang="zh-CN" altLang="en-US"/>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1"/>
          <p:cNvSpPr>
            <a:spLocks noGrp="1"/>
          </p:cNvSpPr>
          <p:nvPr>
            <p:ph type="title"/>
          </p:nvPr>
        </p:nvSpPr>
        <p:spPr/>
        <p:txBody>
          <a:bodyPr/>
          <a:lstStyle/>
          <a:p>
            <a:r>
              <a:rPr lang="zh-CN" altLang="zh-CN" sz="4800" dirty="0" smtClean="0">
                <a:solidFill>
                  <a:srgbClr val="FF0000"/>
                </a:solidFill>
                <a:ea typeface="华文新魏" panose="02010800040101010101" pitchFamily="2" charset="-122"/>
              </a:rPr>
              <a:t>微内核结构</a:t>
            </a:r>
            <a:r>
              <a:rPr lang="zh-CN" altLang="en-US" sz="4800" dirty="0" smtClean="0">
                <a:solidFill>
                  <a:srgbClr val="FF0000"/>
                </a:solidFill>
                <a:ea typeface="华文新魏" panose="02010800040101010101" pitchFamily="2" charset="-122"/>
              </a:rPr>
              <a:t>操作系统</a:t>
            </a:r>
            <a:endParaRPr lang="zh-CN" altLang="en-US" sz="4800" dirty="0" smtClean="0">
              <a:solidFill>
                <a:srgbClr val="FF0000"/>
              </a:solidFill>
              <a:ea typeface="华文新魏" panose="02010800040101010101" pitchFamily="2" charset="-122"/>
            </a:endParaRPr>
          </a:p>
        </p:txBody>
      </p:sp>
      <p:sp>
        <p:nvSpPr>
          <p:cNvPr id="2" name="内容占位符 1"/>
          <p:cNvSpPr>
            <a:spLocks noGrp="1"/>
          </p:cNvSpPr>
          <p:nvPr>
            <p:ph idx="1"/>
          </p:nvPr>
        </p:nvSpPr>
        <p:spPr/>
        <p:txBody>
          <a:bodyPr/>
          <a:lstStyle/>
          <a:p>
            <a:endParaRPr lang="zh-CN" altLang="en-US"/>
          </a:p>
        </p:txBody>
      </p:sp>
      <p:pic>
        <p:nvPicPr>
          <p:cNvPr id="133122" name="Picture 2"/>
          <p:cNvPicPr preferRelativeResize="0">
            <a:picLocks noChangeAspect="1" noChangeArrowheads="1"/>
          </p:cNvPicPr>
          <p:nvPr/>
        </p:nvPicPr>
        <p:blipFill>
          <a:blip r:embed="rId1"/>
          <a:srcRect/>
          <a:stretch>
            <a:fillRect/>
          </a:stretch>
        </p:blipFill>
        <p:spPr bwMode="auto">
          <a:xfrm>
            <a:off x="611188" y="1268413"/>
            <a:ext cx="7561262" cy="4968875"/>
          </a:xfrm>
          <a:prstGeom prst="rect">
            <a:avLst/>
          </a:prstGeom>
          <a:solidFill>
            <a:srgbClr val="CCFF99"/>
          </a:solid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defRPr/>
            </a:pPr>
            <a:br>
              <a:rPr lang="en-US" altLang="zh-CN" dirty="0" smtClean="0">
                <a:solidFill>
                  <a:srgbClr val="FF0000"/>
                </a:solidFill>
                <a:ea typeface="华文新魏" panose="02010800040101010101" pitchFamily="2" charset="-122"/>
              </a:rPr>
            </a:br>
            <a:br>
              <a:rPr lang="en-US" altLang="zh-CN" dirty="0" smtClean="0">
                <a:solidFill>
                  <a:srgbClr val="FF0000"/>
                </a:solidFill>
                <a:ea typeface="华文新魏" panose="02010800040101010101" pitchFamily="2" charset="-122"/>
              </a:rPr>
            </a:br>
            <a:r>
              <a:rPr lang="en-US" altLang="zh-CN" dirty="0" smtClean="0">
                <a:solidFill>
                  <a:srgbClr val="FF0000"/>
                </a:solidFill>
                <a:ea typeface="华文新魏" panose="02010800040101010101" pitchFamily="2" charset="-122"/>
              </a:rPr>
              <a:t>1.3.3</a:t>
            </a:r>
            <a:r>
              <a:rPr lang="zh-CN" altLang="en-US" dirty="0" smtClean="0">
                <a:solidFill>
                  <a:srgbClr val="FF0000"/>
                </a:solidFill>
                <a:ea typeface="华文新魏" panose="02010800040101010101" pitchFamily="2" charset="-122"/>
              </a:rPr>
              <a:t>操作系统内核</a:t>
            </a:r>
            <a:br>
              <a:rPr lang="en-US" altLang="zh-CN" dirty="0" smtClean="0">
                <a:solidFill>
                  <a:srgbClr val="FF0000"/>
                </a:solidFill>
                <a:ea typeface="华文新魏" panose="02010800040101010101" pitchFamily="2" charset="-122"/>
              </a:rPr>
            </a:br>
            <a:r>
              <a:rPr lang="zh-CN" altLang="zh-CN" sz="4490" dirty="0" smtClean="0">
                <a:solidFill>
                  <a:srgbClr val="FF0000"/>
                </a:solidFill>
                <a:ea typeface="华文新魏" panose="02010800040101010101" pitchFamily="2" charset="-122"/>
              </a:rPr>
              <a:t> </a:t>
            </a:r>
            <a:r>
              <a:rPr lang="en-US" altLang="zh-CN" sz="4200" dirty="0" smtClean="0">
                <a:solidFill>
                  <a:srgbClr val="FF0000"/>
                </a:solidFill>
                <a:ea typeface="华文新魏" panose="02010800040101010101" pitchFamily="2" charset="-122"/>
              </a:rPr>
              <a:t>1.</a:t>
            </a:r>
            <a:r>
              <a:rPr lang="zh-CN" altLang="zh-CN" sz="4200" dirty="0" smtClean="0">
                <a:solidFill>
                  <a:srgbClr val="FF0000"/>
                </a:solidFill>
                <a:ea typeface="华文新魏" panose="02010800040101010101" pitchFamily="2" charset="-122"/>
              </a:rPr>
              <a:t>内核的概念</a:t>
            </a:r>
            <a:br>
              <a:rPr lang="zh-CN" altLang="zh-CN" dirty="0" smtClean="0"/>
            </a:br>
            <a:br>
              <a:rPr lang="en-US" altLang="zh-CN" dirty="0" smtClean="0">
                <a:latin typeface="华文新魏" panose="02010800040101010101" pitchFamily="2" charset="-122"/>
                <a:ea typeface="华文新魏" panose="02010800040101010101" pitchFamily="2" charset="-122"/>
              </a:rPr>
            </a:br>
            <a:endParaRPr lang="en-US" altLang="zh-CN" dirty="0" smtClean="0">
              <a:latin typeface="华文新魏" panose="02010800040101010101" pitchFamily="2" charset="-122"/>
              <a:ea typeface="华文新魏" panose="02010800040101010101" pitchFamily="2" charset="-122"/>
            </a:endParaRPr>
          </a:p>
        </p:txBody>
      </p:sp>
      <p:sp>
        <p:nvSpPr>
          <p:cNvPr id="12291" name="Rectangle 3"/>
          <p:cNvSpPr>
            <a:spLocks noGrp="1" noChangeArrowheads="1"/>
          </p:cNvSpPr>
          <p:nvPr>
            <p:ph idx="1"/>
          </p:nvPr>
        </p:nvSpPr>
        <p:spPr/>
        <p:txBody>
          <a:bodyPr/>
          <a:lstStyle/>
          <a:p>
            <a:pPr eaLnBrk="1" hangingPunct="1">
              <a:lnSpc>
                <a:spcPct val="90000"/>
              </a:lnSpc>
            </a:pPr>
            <a:r>
              <a:rPr lang="zh-CN" altLang="en-US" smtClean="0">
                <a:latin typeface="华文新魏" panose="02010800040101010101" pitchFamily="2" charset="-122"/>
                <a:ea typeface="华文新魏" panose="02010800040101010101" pitchFamily="2" charset="-122"/>
              </a:rPr>
              <a:t>内核</a:t>
            </a:r>
            <a:r>
              <a:rPr lang="en-US" altLang="zh-CN" smtClean="0">
                <a:latin typeface="华文新魏" panose="02010800040101010101" pitchFamily="2" charset="-122"/>
                <a:ea typeface="华文新魏" panose="02010800040101010101" pitchFamily="2" charset="-122"/>
              </a:rPr>
              <a:t>(kernel)</a:t>
            </a:r>
            <a:r>
              <a:rPr lang="zh-CN" altLang="en-US" smtClean="0">
                <a:latin typeface="华文新魏" panose="02010800040101010101" pitchFamily="2" charset="-122"/>
                <a:ea typeface="华文新魏" panose="02010800040101010101" pitchFamily="2" charset="-122"/>
              </a:rPr>
              <a:t>是作为可信软件来提供支持进程并发执行的基本功能和基本操作的一组程序模块。</a:t>
            </a:r>
            <a:endParaRPr lang="zh-CN" altLang="en-US" smtClean="0">
              <a:latin typeface="华文新魏" panose="02010800040101010101" pitchFamily="2" charset="-122"/>
              <a:ea typeface="华文新魏" panose="02010800040101010101" pitchFamily="2" charset="-122"/>
            </a:endParaRPr>
          </a:p>
          <a:p>
            <a:pPr eaLnBrk="1" hangingPunct="1">
              <a:lnSpc>
                <a:spcPct val="90000"/>
              </a:lnSpc>
            </a:pPr>
            <a:r>
              <a:rPr lang="zh-CN" altLang="en-US" smtClean="0">
                <a:latin typeface="华文新魏" panose="02010800040101010101" pitchFamily="2" charset="-122"/>
                <a:ea typeface="华文新魏" panose="02010800040101010101" pitchFamily="2" charset="-122"/>
              </a:rPr>
              <a:t>内核通常驻留在内核空间，运行于核心态，具有访问硬设备和所有主存空间的权限，是仅有的能执行特权指令的那部分程序。</a:t>
            </a:r>
            <a:endParaRPr lang="zh-CN" altLang="en-US" smtClean="0">
              <a:latin typeface="华文新魏" panose="02010800040101010101" pitchFamily="2" charset="-122"/>
              <a:ea typeface="华文新魏" panose="02010800040101010101" pitchFamily="2" charset="-122"/>
            </a:endParaRPr>
          </a:p>
          <a:p>
            <a:pPr eaLnBrk="1" hangingPunct="1">
              <a:lnSpc>
                <a:spcPct val="90000"/>
              </a:lnSpc>
            </a:pPr>
            <a:r>
              <a:rPr lang="zh-CN" altLang="en-US" smtClean="0">
                <a:latin typeface="华文新魏" panose="02010800040101010101" pitchFamily="2" charset="-122"/>
                <a:ea typeface="华文新魏" panose="02010800040101010101" pitchFamily="2" charset="-122"/>
              </a:rPr>
              <a:t>在内核的支撑下，机器功能得到扩展、进程运行环境得到改善，安全性得到保证，系统效率得到提高。</a:t>
            </a:r>
            <a:endParaRPr lang="en-US" altLang="zh-CN" smtClean="0">
              <a:latin typeface="华文新魏" panose="02010800040101010101" pitchFamily="2" charset="-122"/>
              <a:ea typeface="华文新魏" panose="02010800040101010101" pitchFamily="2" charset="-122"/>
            </a:endParaRPr>
          </a:p>
          <a:p>
            <a:pPr eaLnBrk="1" hangingPunct="1">
              <a:lnSpc>
                <a:spcPct val="90000"/>
              </a:lnSpc>
            </a:pPr>
            <a:r>
              <a:rPr lang="zh-CN" altLang="en-US" smtClean="0">
                <a:latin typeface="华文新魏" panose="02010800040101010101" pitchFamily="2" charset="-122"/>
                <a:ea typeface="华文新魏" panose="02010800040101010101" pitchFamily="2" charset="-122"/>
              </a:rPr>
              <a:t>内核分类：单内核（又称宏</a:t>
            </a:r>
            <a:r>
              <a:rPr lang="zh-CN" altLang="en-US" smtClean="0">
                <a:latin typeface="华文新魏" panose="02010800040101010101" pitchFamily="2" charset="-122"/>
                <a:sym typeface="+mn-ea"/>
              </a:rPr>
              <a:t>内核</a:t>
            </a:r>
            <a:r>
              <a:rPr lang="zh-CN" altLang="en-US" smtClean="0">
                <a:latin typeface="华文新魏" panose="02010800040101010101" pitchFamily="2" charset="-122"/>
                <a:ea typeface="华文新魏" panose="02010800040101010101" pitchFamily="2" charset="-122"/>
              </a:rPr>
              <a:t>）和微内核。</a:t>
            </a:r>
            <a:endParaRPr lang="zh-CN" altLang="en-US"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diamond(in)">
                                      <p:cBhvr>
                                        <p:cTn id="7" dur="2000"/>
                                        <p:tgtEl>
                                          <p:spTgt spid="12291">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12291">
                                            <p:txEl>
                                              <p:pRg st="1" end="1"/>
                                            </p:txEl>
                                          </p:spTgt>
                                        </p:tgtEl>
                                        <p:attrNameLst>
                                          <p:attrName>style.visibility</p:attrName>
                                        </p:attrNameLst>
                                      </p:cBhvr>
                                      <p:to>
                                        <p:strVal val="visible"/>
                                      </p:to>
                                    </p:set>
                                    <p:animEffect transition="in" filter="diamond(in)">
                                      <p:cBhvr>
                                        <p:cTn id="10" dur="2000"/>
                                        <p:tgtEl>
                                          <p:spTgt spid="1229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diamond(in)">
                                      <p:cBhvr>
                                        <p:cTn id="15" dur="2000"/>
                                        <p:tgtEl>
                                          <p:spTgt spid="12291">
                                            <p:txEl>
                                              <p:pRg st="2" end="2"/>
                                            </p:txEl>
                                          </p:spTgt>
                                        </p:tgtEl>
                                      </p:cBhvr>
                                    </p:animEffect>
                                  </p:childTnLst>
                                </p:cTn>
                              </p:par>
                              <p:par>
                                <p:cTn id="16" presetID="8" presetClass="entr" presetSubtype="16" fill="hold" nodeType="withEffect">
                                  <p:stCondLst>
                                    <p:cond delay="0"/>
                                  </p:stCondLst>
                                  <p:childTnLst>
                                    <p:set>
                                      <p:cBhvr>
                                        <p:cTn id="17" dur="1" fill="hold">
                                          <p:stCondLst>
                                            <p:cond delay="0"/>
                                          </p:stCondLst>
                                        </p:cTn>
                                        <p:tgtEl>
                                          <p:spTgt spid="12291">
                                            <p:txEl>
                                              <p:pRg st="3" end="3"/>
                                            </p:txEl>
                                          </p:spTgt>
                                        </p:tgtEl>
                                        <p:attrNameLst>
                                          <p:attrName>style.visibility</p:attrName>
                                        </p:attrNameLst>
                                      </p:cBhvr>
                                      <p:to>
                                        <p:strVal val="visible"/>
                                      </p:to>
                                    </p:set>
                                    <p:animEffect transition="in" filter="diamond(in)">
                                      <p:cBhvr>
                                        <p:cTn id="18" dur="2000"/>
                                        <p:tgtEl>
                                          <p:spTgt spid="12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135" y="125730"/>
            <a:ext cx="8756650" cy="1143000"/>
          </a:xfrm>
        </p:spPr>
        <p:txBody>
          <a:bodyPr/>
          <a:p>
            <a:r>
              <a:rPr lang="zh-CN" altLang="en-US"/>
              <a:t>有多个作业与</a:t>
            </a:r>
            <a:r>
              <a:rPr lang="en-US" altLang="zh-CN"/>
              <a:t>OS</a:t>
            </a:r>
            <a:r>
              <a:rPr lang="zh-CN" altLang="en-US"/>
              <a:t>并存的内存分配图</a:t>
            </a:r>
            <a:endParaRPr lang="zh-CN" altLang="en-US"/>
          </a:p>
        </p:txBody>
      </p:sp>
      <p:sp>
        <p:nvSpPr>
          <p:cNvPr id="3" name="内容占位符 2"/>
          <p:cNvSpPr>
            <a:spLocks noGrp="1"/>
          </p:cNvSpPr>
          <p:nvPr>
            <p:ph idx="1"/>
          </p:nvPr>
        </p:nvSpPr>
        <p:spPr/>
        <p:txBody>
          <a:bodyPr/>
          <a:p>
            <a:endParaRPr lang="zh-CN" altLang="en-US"/>
          </a:p>
        </p:txBody>
      </p:sp>
      <p:graphicFrame>
        <p:nvGraphicFramePr>
          <p:cNvPr id="49155" name="Object 3"/>
          <p:cNvGraphicFramePr>
            <a:graphicFrameLocks noChangeAspect="1"/>
          </p:cNvGraphicFramePr>
          <p:nvPr>
            <p:custDataLst>
              <p:tags r:id="rId1"/>
            </p:custDataLst>
          </p:nvPr>
        </p:nvGraphicFramePr>
        <p:xfrm>
          <a:off x="1849755" y="1340485"/>
          <a:ext cx="5186045" cy="5004435"/>
        </p:xfrm>
        <a:graphic>
          <a:graphicData uri="http://schemas.openxmlformats.org/presentationml/2006/ole">
            <mc:AlternateContent xmlns:mc="http://schemas.openxmlformats.org/markup-compatibility/2006">
              <mc:Choice xmlns:v="urn:schemas-microsoft-com:vml" Requires="v">
                <p:oleObj spid="_x0000_s105481" name="BMP 图象" r:id="rId2" imgW="1687195" imgH="1442720" progId="PBrush">
                  <p:embed/>
                </p:oleObj>
              </mc:Choice>
              <mc:Fallback>
                <p:oleObj name="BMP 图象" r:id="rId2" imgW="1687195" imgH="1442720" progId="PBrush">
                  <p:embed/>
                  <p:pic>
                    <p:nvPicPr>
                      <p:cNvPr id="0" name="图片 105480"/>
                      <p:cNvPicPr>
                        <a:picLocks noChangeAspect="1" noChangeArrowheads="1"/>
                      </p:cNvPicPr>
                      <p:nvPr/>
                    </p:nvPicPr>
                    <p:blipFill>
                      <a:blip r:embed="rId3"/>
                      <a:srcRect/>
                      <a:stretch>
                        <a:fillRect/>
                      </a:stretch>
                    </p:blipFill>
                    <p:spPr bwMode="auto">
                      <a:xfrm>
                        <a:off x="1849755" y="1340485"/>
                        <a:ext cx="5186045" cy="500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单内核</a:t>
            </a:r>
            <a:endParaRPr lang="zh-CN" altLang="en-US"/>
          </a:p>
        </p:txBody>
      </p:sp>
      <p:sp>
        <p:nvSpPr>
          <p:cNvPr id="3" name="内容占位符 2"/>
          <p:cNvSpPr>
            <a:spLocks noGrp="1"/>
          </p:cNvSpPr>
          <p:nvPr>
            <p:ph idx="1"/>
          </p:nvPr>
        </p:nvSpPr>
        <p:spPr/>
        <p:txBody>
          <a:bodyPr/>
          <a:p>
            <a:r>
              <a:rPr lang="zh-CN" altLang="en-US"/>
              <a:t>将内核从整体上作为一个大进</a:t>
            </a:r>
            <a:r>
              <a:rPr lang="zh-CN" altLang="en-US"/>
              <a:t>程实现，并同时运行在一个单独的地址空间。所有的内核服务都在一个地址空间运行，相互之间直接调用函数，简单高效。</a:t>
            </a:r>
            <a:endParaRPr lang="zh-CN" altLang="en-US"/>
          </a:p>
          <a:p>
            <a:r>
              <a:rPr lang="zh-CN" altLang="en-US"/>
              <a:t>例如linux内核，除了最基本的进程、线程管理、内存管理外，文件系统，驱动，网络协议等等都在内核里面。优点是效率高。缺点是稳定性差，开发过程中的bug经常会导致整个系统挂掉。</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ChangeArrowheads="1"/>
          </p:cNvSpPr>
          <p:nvPr>
            <p:ph type="title"/>
          </p:nvPr>
        </p:nvSpPr>
        <p:spPr/>
        <p:txBody>
          <a:bodyPr/>
          <a:lstStyle/>
          <a:p>
            <a:pPr eaLnBrk="1" hangingPunct="1"/>
            <a:r>
              <a:rPr lang="en-US" altLang="zh-CN" sz="4800" dirty="0" smtClean="0">
                <a:solidFill>
                  <a:srgbClr val="FF0000"/>
                </a:solidFill>
                <a:latin typeface="华文新魏" panose="02010800040101010101" pitchFamily="2" charset="-122"/>
                <a:ea typeface="华文新魏" panose="02010800040101010101" pitchFamily="2" charset="-122"/>
              </a:rPr>
              <a:t>Linux</a:t>
            </a:r>
            <a:r>
              <a:rPr lang="zh-CN" altLang="en-US" sz="4800" dirty="0" smtClean="0">
                <a:solidFill>
                  <a:srgbClr val="FF0000"/>
                </a:solidFill>
                <a:latin typeface="华文新魏" panose="02010800040101010101" pitchFamily="2" charset="-122"/>
                <a:ea typeface="华文新魏" panose="02010800040101010101" pitchFamily="2" charset="-122"/>
              </a:rPr>
              <a:t>单内核结构</a:t>
            </a:r>
            <a:endParaRPr lang="zh-CN" altLang="en-US" dirty="0" smtClean="0">
              <a:ea typeface="黑体" panose="02010609060101010101" charset="-122"/>
            </a:endParaRPr>
          </a:p>
        </p:txBody>
      </p:sp>
      <p:sp>
        <p:nvSpPr>
          <p:cNvPr id="138242" name="Rectangle 3"/>
          <p:cNvSpPr>
            <a:spLocks noGrp="1" noChangeArrowheads="1"/>
          </p:cNvSpPr>
          <p:nvPr>
            <p:ph idx="1"/>
          </p:nvPr>
        </p:nvSpPr>
        <p:spPr/>
        <p:txBody>
          <a:bodyPr/>
          <a:lstStyle/>
          <a:p>
            <a:pPr algn="just" eaLnBrk="1" hangingPunct="1"/>
            <a:endParaRPr lang="en-US" altLang="zh-CN" sz="4000" smtClean="0">
              <a:latin typeface="华文新魏" panose="02010800040101010101" pitchFamily="2" charset="-122"/>
              <a:ea typeface="华文新魏" panose="02010800040101010101" pitchFamily="2" charset="-122"/>
            </a:endParaRPr>
          </a:p>
          <a:p>
            <a:pPr algn="just" eaLnBrk="1" hangingPunct="1"/>
            <a:endParaRPr lang="en-US" altLang="zh-CN" smtClean="0">
              <a:latin typeface="华文新魏" panose="02010800040101010101" pitchFamily="2" charset="-122"/>
              <a:ea typeface="华文新魏" panose="02010800040101010101" pitchFamily="2" charset="-122"/>
            </a:endParaRPr>
          </a:p>
        </p:txBody>
      </p:sp>
      <p:grpSp>
        <p:nvGrpSpPr>
          <p:cNvPr id="138243" name="Group 32"/>
          <p:cNvGrpSpPr/>
          <p:nvPr/>
        </p:nvGrpSpPr>
        <p:grpSpPr bwMode="auto">
          <a:xfrm>
            <a:off x="539750" y="1720850"/>
            <a:ext cx="6769100" cy="4371975"/>
            <a:chOff x="340" y="1084"/>
            <a:chExt cx="4264" cy="2754"/>
          </a:xfrm>
        </p:grpSpPr>
        <p:sp>
          <p:nvSpPr>
            <p:cNvPr id="138244" name="Text Box 6"/>
            <p:cNvSpPr txBox="1">
              <a:spLocks noChangeArrowheads="1"/>
            </p:cNvSpPr>
            <p:nvPr/>
          </p:nvSpPr>
          <p:spPr bwMode="auto">
            <a:xfrm>
              <a:off x="4102" y="1179"/>
              <a:ext cx="456" cy="437"/>
            </a:xfrm>
            <a:prstGeom prst="rect">
              <a:avLst/>
            </a:prstGeom>
            <a:solidFill>
              <a:srgbClr val="FFCC66"/>
            </a:solidFill>
            <a:ln w="9525">
              <a:noFill/>
              <a:miter lim="800000"/>
            </a:ln>
          </p:spPr>
          <p:txBody>
            <a:bodyPr/>
            <a:lstStyle/>
            <a:p>
              <a:pPr algn="just"/>
              <a:r>
                <a:rPr lang="zh-CN" altLang="en-US" sz="2000">
                  <a:solidFill>
                    <a:schemeClr val="accent2"/>
                  </a:solidFill>
                  <a:latin typeface="华文新魏" panose="02010800040101010101" pitchFamily="2" charset="-122"/>
                  <a:ea typeface="华文新魏" panose="02010800040101010101" pitchFamily="2" charset="-122"/>
                </a:rPr>
                <a:t>用户态</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45" name="Text Box 7"/>
            <p:cNvSpPr txBox="1">
              <a:spLocks noChangeArrowheads="1"/>
            </p:cNvSpPr>
            <p:nvPr/>
          </p:nvSpPr>
          <p:spPr bwMode="auto">
            <a:xfrm>
              <a:off x="1175" y="1525"/>
              <a:ext cx="1836" cy="330"/>
            </a:xfrm>
            <a:prstGeom prst="rect">
              <a:avLst/>
            </a:prstGeom>
            <a:solidFill>
              <a:srgbClr val="FFCC66"/>
            </a:solidFill>
            <a:ln w="9525">
              <a:solidFill>
                <a:srgbClr val="000000"/>
              </a:solidFill>
              <a:miter lim="800000"/>
            </a:ln>
          </p:spPr>
          <p:txBody>
            <a:bodyPr/>
            <a:lstStyle/>
            <a:p>
              <a:pPr algn="just"/>
              <a:r>
                <a:rPr lang="en-US" altLang="zh-CN" sz="2000">
                  <a:solidFill>
                    <a:schemeClr val="accent2"/>
                  </a:solidFill>
                  <a:latin typeface="华文新魏" panose="02010800040101010101" pitchFamily="2" charset="-122"/>
                  <a:ea typeface="华文新魏" panose="02010800040101010101" pitchFamily="2" charset="-122"/>
                </a:rPr>
                <a:t>     </a:t>
              </a:r>
              <a:r>
                <a:rPr lang="zh-CN" altLang="en-US" sz="2000">
                  <a:solidFill>
                    <a:schemeClr val="accent2"/>
                  </a:solidFill>
                  <a:latin typeface="华文新魏" panose="02010800040101010101" pitchFamily="2" charset="-122"/>
                  <a:ea typeface="华文新魏" panose="02010800040101010101" pitchFamily="2" charset="-122"/>
                </a:rPr>
                <a:t>系统库</a:t>
              </a:r>
              <a:r>
                <a:rPr lang="en-US" altLang="zh-CN" sz="2000">
                  <a:solidFill>
                    <a:schemeClr val="accent2"/>
                  </a:solidFill>
                  <a:latin typeface="华文新魏" panose="02010800040101010101" pitchFamily="2" charset="-122"/>
                  <a:ea typeface="华文新魏" panose="02010800040101010101" pitchFamily="2" charset="-122"/>
                </a:rPr>
                <a:t>(</a:t>
              </a:r>
              <a:r>
                <a:rPr lang="zh-CN" altLang="en-US" sz="2000">
                  <a:solidFill>
                    <a:schemeClr val="accent2"/>
                  </a:solidFill>
                  <a:latin typeface="华文新魏" panose="02010800040101010101" pitchFamily="2" charset="-122"/>
                  <a:ea typeface="华文新魏" panose="02010800040101010101" pitchFamily="2" charset="-122"/>
                </a:rPr>
                <a:t>函数库</a:t>
              </a:r>
              <a:r>
                <a:rPr lang="en-US" altLang="zh-CN" sz="2000">
                  <a:solidFill>
                    <a:schemeClr val="accent2"/>
                  </a:solidFill>
                  <a:latin typeface="华文新魏" panose="02010800040101010101" pitchFamily="2" charset="-122"/>
                  <a:ea typeface="华文新魏" panose="02010800040101010101" pitchFamily="2" charset="-122"/>
                </a:rPr>
                <a:t>)</a:t>
              </a:r>
              <a:endParaRPr lang="en-US" altLang="zh-CN" sz="2000">
                <a:solidFill>
                  <a:schemeClr val="accent2"/>
                </a:solidFill>
                <a:latin typeface="华文新魏" panose="02010800040101010101" pitchFamily="2" charset="-122"/>
                <a:ea typeface="华文新魏" panose="02010800040101010101" pitchFamily="2" charset="-122"/>
              </a:endParaRPr>
            </a:p>
          </p:txBody>
        </p:sp>
        <p:sp>
          <p:nvSpPr>
            <p:cNvPr id="138246" name="Text Box 8"/>
            <p:cNvSpPr txBox="1">
              <a:spLocks noChangeArrowheads="1"/>
            </p:cNvSpPr>
            <p:nvPr/>
          </p:nvSpPr>
          <p:spPr bwMode="auto">
            <a:xfrm>
              <a:off x="1675" y="1084"/>
              <a:ext cx="1024" cy="285"/>
            </a:xfrm>
            <a:prstGeom prst="rect">
              <a:avLst/>
            </a:prstGeom>
            <a:solidFill>
              <a:srgbClr val="FFCC66"/>
            </a:solidFill>
            <a:ln w="9525">
              <a:noFill/>
              <a:miter lim="800000"/>
            </a:ln>
          </p:spPr>
          <p:txBody>
            <a:bodyPr/>
            <a:lstStyle/>
            <a:p>
              <a:pPr algn="just"/>
              <a:r>
                <a:rPr lang="zh-CN" altLang="en-US" sz="2000">
                  <a:solidFill>
                    <a:schemeClr val="accent2"/>
                  </a:solidFill>
                  <a:latin typeface="华文新魏" panose="02010800040101010101" pitchFamily="2" charset="-122"/>
                  <a:ea typeface="华文新魏" panose="02010800040101010101" pitchFamily="2" charset="-122"/>
                </a:rPr>
                <a:t>应用程序</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97289" name="Text Box 9"/>
            <p:cNvSpPr txBox="1">
              <a:spLocks noChangeArrowheads="1"/>
            </p:cNvSpPr>
            <p:nvPr/>
          </p:nvSpPr>
          <p:spPr bwMode="auto">
            <a:xfrm>
              <a:off x="1175" y="1966"/>
              <a:ext cx="2670" cy="1492"/>
            </a:xfrm>
            <a:prstGeom prst="rect">
              <a:avLst/>
            </a:prstGeom>
            <a:solidFill>
              <a:schemeClr val="accent1"/>
            </a:solidFill>
            <a:ln w="19050">
              <a:solidFill>
                <a:srgbClr val="000000"/>
              </a:solidFill>
              <a:miter lim="800000"/>
            </a:ln>
            <a:effectLst>
              <a:outerShdw dist="107763" dir="2700000" algn="ctr" rotWithShape="0">
                <a:srgbClr val="808080">
                  <a:alpha val="50000"/>
                </a:srgbClr>
              </a:outerShdw>
            </a:effectLst>
          </p:spPr>
          <p:txBody>
            <a:bodyPr/>
            <a:lstStyle/>
            <a:p>
              <a:pPr>
                <a:defRPr/>
              </a:pPr>
              <a:endParaRPr lang="zh-CN" altLang="zh-CN" sz="2000">
                <a:solidFill>
                  <a:schemeClr val="accent2"/>
                </a:solidFill>
                <a:latin typeface="华文新魏" panose="02010800040101010101" pitchFamily="2" charset="-122"/>
                <a:ea typeface="华文新魏" panose="02010800040101010101" pitchFamily="2" charset="-122"/>
              </a:endParaRPr>
            </a:p>
          </p:txBody>
        </p:sp>
        <p:sp>
          <p:nvSpPr>
            <p:cNvPr id="138248" name="Text Box 10"/>
            <p:cNvSpPr txBox="1">
              <a:spLocks noChangeArrowheads="1"/>
            </p:cNvSpPr>
            <p:nvPr/>
          </p:nvSpPr>
          <p:spPr bwMode="auto">
            <a:xfrm>
              <a:off x="1342" y="2076"/>
              <a:ext cx="2336" cy="330"/>
            </a:xfrm>
            <a:prstGeom prst="rect">
              <a:avLst/>
            </a:prstGeom>
            <a:solidFill>
              <a:schemeClr val="accent1"/>
            </a:solidFill>
            <a:ln w="9525">
              <a:solidFill>
                <a:srgbClr val="000000"/>
              </a:solidFill>
              <a:miter lim="800000"/>
            </a:ln>
          </p:spPr>
          <p:txBody>
            <a:bodyPr/>
            <a:lstStyle/>
            <a:p>
              <a:pPr algn="just"/>
              <a:r>
                <a:rPr lang="en-US" altLang="zh-CN" sz="2000">
                  <a:solidFill>
                    <a:schemeClr val="accent2"/>
                  </a:solidFill>
                  <a:latin typeface="华文新魏" panose="02010800040101010101" pitchFamily="2" charset="-122"/>
                  <a:ea typeface="华文新魏" panose="02010800040101010101" pitchFamily="2" charset="-122"/>
                </a:rPr>
                <a:t>        </a:t>
              </a:r>
              <a:r>
                <a:rPr lang="zh-CN" altLang="en-US" sz="2000">
                  <a:solidFill>
                    <a:schemeClr val="accent2"/>
                  </a:solidFill>
                  <a:latin typeface="华文新魏" panose="02010800040101010101" pitchFamily="2" charset="-122"/>
                  <a:ea typeface="华文新魏" panose="02010800040101010101" pitchFamily="2" charset="-122"/>
                </a:rPr>
                <a:t>系统调用接口</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49" name="Text Box 11"/>
            <p:cNvSpPr txBox="1">
              <a:spLocks noChangeArrowheads="1"/>
            </p:cNvSpPr>
            <p:nvPr/>
          </p:nvSpPr>
          <p:spPr bwMode="auto">
            <a:xfrm>
              <a:off x="1342" y="2516"/>
              <a:ext cx="834" cy="330"/>
            </a:xfrm>
            <a:prstGeom prst="rect">
              <a:avLst/>
            </a:prstGeom>
            <a:solidFill>
              <a:schemeClr val="accent1"/>
            </a:solidFill>
            <a:ln w="9525">
              <a:solidFill>
                <a:srgbClr val="000000"/>
              </a:solidFill>
              <a:miter lim="800000"/>
            </a:ln>
          </p:spPr>
          <p:txBody>
            <a:bodyPr/>
            <a:lstStyle/>
            <a:p>
              <a:r>
                <a:rPr lang="en-US" altLang="zh-CN" sz="2000">
                  <a:solidFill>
                    <a:schemeClr val="accent2"/>
                  </a:solidFill>
                  <a:latin typeface="华文新魏" panose="02010800040101010101" pitchFamily="2" charset="-122"/>
                  <a:ea typeface="华文新魏" panose="02010800040101010101" pitchFamily="2" charset="-122"/>
                </a:rPr>
                <a:t>  </a:t>
              </a:r>
              <a:r>
                <a:rPr lang="zh-CN" altLang="en-US" sz="2000">
                  <a:solidFill>
                    <a:schemeClr val="accent2"/>
                  </a:solidFill>
                  <a:latin typeface="华文新魏" panose="02010800040101010101" pitchFamily="2" charset="-122"/>
                  <a:ea typeface="华文新魏" panose="02010800040101010101" pitchFamily="2" charset="-122"/>
                </a:rPr>
                <a:t>模块</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50" name="Text Box 12"/>
            <p:cNvSpPr txBox="1">
              <a:spLocks noChangeArrowheads="1"/>
            </p:cNvSpPr>
            <p:nvPr/>
          </p:nvSpPr>
          <p:spPr bwMode="auto">
            <a:xfrm>
              <a:off x="2343" y="2516"/>
              <a:ext cx="1335" cy="847"/>
            </a:xfrm>
            <a:prstGeom prst="rect">
              <a:avLst/>
            </a:prstGeom>
            <a:solidFill>
              <a:schemeClr val="accent1"/>
            </a:solidFill>
            <a:ln w="9525">
              <a:solidFill>
                <a:srgbClr val="000000"/>
              </a:solidFill>
              <a:miter lim="800000"/>
            </a:ln>
          </p:spPr>
          <p:txBody>
            <a:bodyPr/>
            <a:lstStyle/>
            <a:p>
              <a:r>
                <a:rPr lang="zh-CN" altLang="en-US" sz="2000">
                  <a:solidFill>
                    <a:schemeClr val="accent2"/>
                  </a:solidFill>
                  <a:latin typeface="华文新魏" panose="02010800040101010101" pitchFamily="2" charset="-122"/>
                  <a:ea typeface="华文新魏" panose="02010800040101010101" pitchFamily="2" charset="-122"/>
                </a:rPr>
                <a:t>内核</a:t>
              </a:r>
              <a:r>
                <a:rPr lang="en-US" altLang="zh-CN" sz="2000">
                  <a:solidFill>
                    <a:schemeClr val="accent2"/>
                  </a:solidFill>
                  <a:latin typeface="华文新魏" panose="02010800040101010101" pitchFamily="2" charset="-122"/>
                  <a:ea typeface="华文新魏" panose="02010800040101010101" pitchFamily="2" charset="-122"/>
                </a:rPr>
                <a:t>(</a:t>
              </a:r>
              <a:r>
                <a:rPr lang="zh-CN" altLang="en-US" sz="2000">
                  <a:solidFill>
                    <a:schemeClr val="accent2"/>
                  </a:solidFill>
                  <a:latin typeface="华文新魏" panose="02010800040101010101" pitchFamily="2" charset="-122"/>
                  <a:ea typeface="华文新魏" panose="02010800040101010101" pitchFamily="2" charset="-122"/>
                </a:rPr>
                <a:t>进程管理、存储管理、文件管理、设备管理、网络管理</a:t>
              </a:r>
              <a:r>
                <a:rPr lang="en-US" altLang="zh-CN" sz="2000">
                  <a:solidFill>
                    <a:schemeClr val="accent2"/>
                  </a:solidFill>
                  <a:latin typeface="华文新魏" panose="02010800040101010101" pitchFamily="2" charset="-122"/>
                  <a:ea typeface="华文新魏" panose="02010800040101010101" pitchFamily="2" charset="-122"/>
                </a:rPr>
                <a:t>)</a:t>
              </a:r>
              <a:endParaRPr lang="en-US" altLang="zh-CN" sz="2000">
                <a:solidFill>
                  <a:schemeClr val="accent2"/>
                </a:solidFill>
                <a:latin typeface="华文新魏" panose="02010800040101010101" pitchFamily="2" charset="-122"/>
                <a:ea typeface="华文新魏" panose="02010800040101010101" pitchFamily="2" charset="-122"/>
              </a:endParaRPr>
            </a:p>
          </p:txBody>
        </p:sp>
        <p:sp>
          <p:nvSpPr>
            <p:cNvPr id="138251" name="Text Box 13"/>
            <p:cNvSpPr txBox="1">
              <a:spLocks noChangeArrowheads="1"/>
            </p:cNvSpPr>
            <p:nvPr/>
          </p:nvSpPr>
          <p:spPr bwMode="auto">
            <a:xfrm>
              <a:off x="1342" y="2957"/>
              <a:ext cx="834" cy="406"/>
            </a:xfrm>
            <a:prstGeom prst="rect">
              <a:avLst/>
            </a:prstGeom>
            <a:solidFill>
              <a:schemeClr val="accent1"/>
            </a:solidFill>
            <a:ln w="9525">
              <a:solidFill>
                <a:srgbClr val="000000"/>
              </a:solidFill>
              <a:miter lim="800000"/>
            </a:ln>
          </p:spPr>
          <p:txBody>
            <a:bodyPr/>
            <a:lstStyle/>
            <a:p>
              <a:r>
                <a:rPr lang="en-US" altLang="zh-CN" sz="2000">
                  <a:solidFill>
                    <a:schemeClr val="accent2"/>
                  </a:solidFill>
                  <a:latin typeface="华文新魏" panose="02010800040101010101" pitchFamily="2" charset="-122"/>
                  <a:ea typeface="华文新魏" panose="02010800040101010101" pitchFamily="2" charset="-122"/>
                </a:rPr>
                <a:t>  </a:t>
              </a:r>
              <a:r>
                <a:rPr lang="zh-CN" altLang="en-US" sz="2000">
                  <a:solidFill>
                    <a:schemeClr val="accent2"/>
                  </a:solidFill>
                  <a:latin typeface="华文新魏" panose="02010800040101010101" pitchFamily="2" charset="-122"/>
                  <a:ea typeface="华文新魏" panose="02010800040101010101" pitchFamily="2" charset="-122"/>
                </a:rPr>
                <a:t>设备</a:t>
              </a:r>
              <a:endParaRPr lang="zh-CN" altLang="en-US" sz="2000">
                <a:solidFill>
                  <a:schemeClr val="accent2"/>
                </a:solidFill>
                <a:latin typeface="华文新魏" panose="02010800040101010101" pitchFamily="2" charset="-122"/>
                <a:ea typeface="华文新魏" panose="02010800040101010101" pitchFamily="2" charset="-122"/>
              </a:endParaRPr>
            </a:p>
            <a:p>
              <a:r>
                <a:rPr lang="zh-CN" altLang="en-US" sz="2000">
                  <a:solidFill>
                    <a:schemeClr val="accent2"/>
                  </a:solidFill>
                  <a:latin typeface="华文新魏" panose="02010800040101010101" pitchFamily="2" charset="-122"/>
                  <a:ea typeface="华文新魏" panose="02010800040101010101" pitchFamily="2" charset="-122"/>
                </a:rPr>
                <a:t>  驱动</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97294" name="Text Box 14"/>
            <p:cNvSpPr txBox="1">
              <a:spLocks noChangeArrowheads="1"/>
            </p:cNvSpPr>
            <p:nvPr/>
          </p:nvSpPr>
          <p:spPr bwMode="auto">
            <a:xfrm>
              <a:off x="1508" y="3553"/>
              <a:ext cx="1670" cy="285"/>
            </a:xfrm>
            <a:prstGeom prst="rect">
              <a:avLst/>
            </a:prstGeom>
            <a:solidFill>
              <a:schemeClr val="accent1"/>
            </a:solidFill>
            <a:ln w="9525">
              <a:solidFill>
                <a:srgbClr val="000000"/>
              </a:solidFill>
              <a:miter lim="800000"/>
            </a:ln>
            <a:effectLst>
              <a:outerShdw dist="107763" dir="2700000" algn="ctr" rotWithShape="0">
                <a:srgbClr val="808080">
                  <a:alpha val="50000"/>
                </a:srgbClr>
              </a:outerShdw>
            </a:effectLst>
          </p:spPr>
          <p:txBody>
            <a:bodyPr/>
            <a:lstStyle/>
            <a:p>
              <a:pPr algn="just">
                <a:defRPr/>
              </a:pPr>
              <a:r>
                <a:rPr lang="en-US" altLang="zh-CN" sz="2000">
                  <a:solidFill>
                    <a:schemeClr val="accent2"/>
                  </a:solidFill>
                  <a:latin typeface="华文新魏" panose="02010800040101010101" pitchFamily="2" charset="-122"/>
                  <a:ea typeface="华文新魏" panose="02010800040101010101" pitchFamily="2" charset="-122"/>
                </a:rPr>
                <a:t>    </a:t>
              </a:r>
              <a:r>
                <a:rPr lang="zh-CN" altLang="en-US" sz="2000">
                  <a:solidFill>
                    <a:schemeClr val="accent2"/>
                  </a:solidFill>
                  <a:latin typeface="华文新魏" panose="02010800040101010101" pitchFamily="2" charset="-122"/>
                  <a:ea typeface="华文新魏" panose="02010800040101010101" pitchFamily="2" charset="-122"/>
                </a:rPr>
                <a:t>计算机硬件</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53" name="Line 15"/>
            <p:cNvSpPr>
              <a:spLocks noChangeShapeType="1"/>
            </p:cNvSpPr>
            <p:nvPr/>
          </p:nvSpPr>
          <p:spPr bwMode="auto">
            <a:xfrm>
              <a:off x="2009" y="1855"/>
              <a:ext cx="0" cy="221"/>
            </a:xfrm>
            <a:prstGeom prst="line">
              <a:avLst/>
            </a:prstGeom>
            <a:noFill/>
            <a:ln w="9525">
              <a:solidFill>
                <a:srgbClr val="000000"/>
              </a:solidFill>
              <a:round/>
            </a:ln>
          </p:spPr>
          <p:txBody>
            <a:bodyPr/>
            <a:lstStyle/>
            <a:p>
              <a:endParaRPr lang="zh-CN" altLang="en-US"/>
            </a:p>
          </p:txBody>
        </p:sp>
        <p:sp>
          <p:nvSpPr>
            <p:cNvPr id="138254" name="Line 16"/>
            <p:cNvSpPr>
              <a:spLocks noChangeShapeType="1"/>
            </p:cNvSpPr>
            <p:nvPr/>
          </p:nvSpPr>
          <p:spPr bwMode="auto">
            <a:xfrm>
              <a:off x="1175" y="1084"/>
              <a:ext cx="2670" cy="0"/>
            </a:xfrm>
            <a:prstGeom prst="line">
              <a:avLst/>
            </a:prstGeom>
            <a:noFill/>
            <a:ln w="9525">
              <a:solidFill>
                <a:srgbClr val="000000"/>
              </a:solidFill>
              <a:round/>
            </a:ln>
          </p:spPr>
          <p:txBody>
            <a:bodyPr/>
            <a:lstStyle/>
            <a:p>
              <a:endParaRPr lang="zh-CN" altLang="en-US"/>
            </a:p>
          </p:txBody>
        </p:sp>
        <p:sp>
          <p:nvSpPr>
            <p:cNvPr id="138255" name="Line 17"/>
            <p:cNvSpPr>
              <a:spLocks noChangeShapeType="1"/>
            </p:cNvSpPr>
            <p:nvPr/>
          </p:nvSpPr>
          <p:spPr bwMode="auto">
            <a:xfrm>
              <a:off x="1175" y="1133"/>
              <a:ext cx="0" cy="331"/>
            </a:xfrm>
            <a:prstGeom prst="line">
              <a:avLst/>
            </a:prstGeom>
            <a:noFill/>
            <a:ln w="9525">
              <a:solidFill>
                <a:srgbClr val="000000"/>
              </a:solidFill>
              <a:round/>
            </a:ln>
          </p:spPr>
          <p:txBody>
            <a:bodyPr/>
            <a:lstStyle/>
            <a:p>
              <a:endParaRPr lang="zh-CN" altLang="en-US"/>
            </a:p>
          </p:txBody>
        </p:sp>
        <p:sp>
          <p:nvSpPr>
            <p:cNvPr id="138256" name="Line 18"/>
            <p:cNvSpPr>
              <a:spLocks noChangeShapeType="1"/>
            </p:cNvSpPr>
            <p:nvPr/>
          </p:nvSpPr>
          <p:spPr bwMode="auto">
            <a:xfrm flipH="1">
              <a:off x="3345" y="1464"/>
              <a:ext cx="0" cy="391"/>
            </a:xfrm>
            <a:prstGeom prst="line">
              <a:avLst/>
            </a:prstGeom>
            <a:noFill/>
            <a:ln w="9525">
              <a:solidFill>
                <a:srgbClr val="000000"/>
              </a:solidFill>
              <a:round/>
            </a:ln>
          </p:spPr>
          <p:txBody>
            <a:bodyPr/>
            <a:lstStyle/>
            <a:p>
              <a:endParaRPr lang="zh-CN" altLang="en-US"/>
            </a:p>
          </p:txBody>
        </p:sp>
        <p:sp>
          <p:nvSpPr>
            <p:cNvPr id="138257" name="Line 19"/>
            <p:cNvSpPr>
              <a:spLocks noChangeShapeType="1"/>
            </p:cNvSpPr>
            <p:nvPr/>
          </p:nvSpPr>
          <p:spPr bwMode="auto">
            <a:xfrm flipV="1">
              <a:off x="3345" y="1844"/>
              <a:ext cx="500" cy="0"/>
            </a:xfrm>
            <a:prstGeom prst="line">
              <a:avLst/>
            </a:prstGeom>
            <a:noFill/>
            <a:ln w="9525">
              <a:solidFill>
                <a:srgbClr val="000000"/>
              </a:solidFill>
              <a:round/>
            </a:ln>
          </p:spPr>
          <p:txBody>
            <a:bodyPr/>
            <a:lstStyle/>
            <a:p>
              <a:endParaRPr lang="zh-CN" altLang="en-US"/>
            </a:p>
          </p:txBody>
        </p:sp>
        <p:sp>
          <p:nvSpPr>
            <p:cNvPr id="138258" name="Line 20"/>
            <p:cNvSpPr>
              <a:spLocks noChangeShapeType="1"/>
            </p:cNvSpPr>
            <p:nvPr/>
          </p:nvSpPr>
          <p:spPr bwMode="auto">
            <a:xfrm>
              <a:off x="3845" y="1084"/>
              <a:ext cx="0" cy="771"/>
            </a:xfrm>
            <a:prstGeom prst="line">
              <a:avLst/>
            </a:prstGeom>
            <a:noFill/>
            <a:ln w="9525">
              <a:solidFill>
                <a:srgbClr val="000000"/>
              </a:solidFill>
              <a:round/>
            </a:ln>
          </p:spPr>
          <p:txBody>
            <a:bodyPr/>
            <a:lstStyle/>
            <a:p>
              <a:endParaRPr lang="zh-CN" altLang="en-US"/>
            </a:p>
          </p:txBody>
        </p:sp>
        <p:sp>
          <p:nvSpPr>
            <p:cNvPr id="138259" name="Line 21"/>
            <p:cNvSpPr>
              <a:spLocks noChangeShapeType="1"/>
            </p:cNvSpPr>
            <p:nvPr/>
          </p:nvSpPr>
          <p:spPr bwMode="auto">
            <a:xfrm>
              <a:off x="3511" y="1855"/>
              <a:ext cx="0" cy="221"/>
            </a:xfrm>
            <a:prstGeom prst="line">
              <a:avLst/>
            </a:prstGeom>
            <a:noFill/>
            <a:ln w="9525">
              <a:solidFill>
                <a:srgbClr val="000000"/>
              </a:solidFill>
              <a:round/>
            </a:ln>
          </p:spPr>
          <p:txBody>
            <a:bodyPr/>
            <a:lstStyle/>
            <a:p>
              <a:endParaRPr lang="zh-CN" altLang="en-US"/>
            </a:p>
          </p:txBody>
        </p:sp>
        <p:sp>
          <p:nvSpPr>
            <p:cNvPr id="138260" name="AutoShape 22"/>
            <p:cNvSpPr/>
            <p:nvPr/>
          </p:nvSpPr>
          <p:spPr bwMode="auto">
            <a:xfrm>
              <a:off x="3845" y="1084"/>
              <a:ext cx="334" cy="771"/>
            </a:xfrm>
            <a:prstGeom prst="rightBrace">
              <a:avLst>
                <a:gd name="adj1" fmla="val 19237"/>
                <a:gd name="adj2" fmla="val 50000"/>
              </a:avLst>
            </a:prstGeom>
            <a:noFill/>
            <a:ln w="9525">
              <a:solidFill>
                <a:srgbClr val="000000"/>
              </a:solidFill>
              <a:round/>
            </a:ln>
          </p:spPr>
          <p:txBody>
            <a:bodyPr/>
            <a:lstStyle/>
            <a:p>
              <a:endParaRPr lang="zh-CN" altLang="en-US" sz="2000"/>
            </a:p>
          </p:txBody>
        </p:sp>
        <p:sp>
          <p:nvSpPr>
            <p:cNvPr id="138261" name="Text Box 23"/>
            <p:cNvSpPr txBox="1">
              <a:spLocks noChangeArrowheads="1"/>
            </p:cNvSpPr>
            <p:nvPr/>
          </p:nvSpPr>
          <p:spPr bwMode="auto">
            <a:xfrm>
              <a:off x="4103" y="2386"/>
              <a:ext cx="501" cy="454"/>
            </a:xfrm>
            <a:prstGeom prst="rect">
              <a:avLst/>
            </a:prstGeom>
            <a:solidFill>
              <a:schemeClr val="accent1"/>
            </a:solidFill>
            <a:ln w="9525">
              <a:noFill/>
              <a:miter lim="800000"/>
            </a:ln>
          </p:spPr>
          <p:txBody>
            <a:bodyPr/>
            <a:lstStyle/>
            <a:p>
              <a:pPr algn="just"/>
              <a:r>
                <a:rPr lang="zh-CN" altLang="en-US" sz="2000">
                  <a:solidFill>
                    <a:schemeClr val="accent2"/>
                  </a:solidFill>
                  <a:latin typeface="华文新魏" panose="02010800040101010101" pitchFamily="2" charset="-122"/>
                  <a:ea typeface="华文新魏" panose="02010800040101010101" pitchFamily="2" charset="-122"/>
                </a:rPr>
                <a:t>核心态</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62" name="AutoShape 24"/>
            <p:cNvSpPr/>
            <p:nvPr/>
          </p:nvSpPr>
          <p:spPr bwMode="auto">
            <a:xfrm>
              <a:off x="3845" y="1966"/>
              <a:ext cx="334" cy="1492"/>
            </a:xfrm>
            <a:prstGeom prst="rightBrace">
              <a:avLst>
                <a:gd name="adj1" fmla="val 37226"/>
                <a:gd name="adj2" fmla="val 50000"/>
              </a:avLst>
            </a:prstGeom>
            <a:noFill/>
            <a:ln w="9525">
              <a:solidFill>
                <a:srgbClr val="000000"/>
              </a:solidFill>
              <a:round/>
            </a:ln>
          </p:spPr>
          <p:txBody>
            <a:bodyPr/>
            <a:lstStyle/>
            <a:p>
              <a:endParaRPr lang="zh-CN" altLang="en-US" sz="2000"/>
            </a:p>
          </p:txBody>
        </p:sp>
        <p:sp>
          <p:nvSpPr>
            <p:cNvPr id="138263" name="AutoShape 25"/>
            <p:cNvSpPr/>
            <p:nvPr/>
          </p:nvSpPr>
          <p:spPr bwMode="auto">
            <a:xfrm flipH="1">
              <a:off x="841" y="1966"/>
              <a:ext cx="334" cy="1431"/>
            </a:xfrm>
            <a:prstGeom prst="rightBrace">
              <a:avLst>
                <a:gd name="adj1" fmla="val 35704"/>
                <a:gd name="adj2" fmla="val 50000"/>
              </a:avLst>
            </a:prstGeom>
            <a:noFill/>
            <a:ln w="9525">
              <a:solidFill>
                <a:srgbClr val="000000"/>
              </a:solidFill>
              <a:round/>
            </a:ln>
          </p:spPr>
          <p:txBody>
            <a:bodyPr/>
            <a:lstStyle/>
            <a:p>
              <a:endParaRPr lang="zh-CN" altLang="en-US" sz="2000"/>
            </a:p>
          </p:txBody>
        </p:sp>
        <p:sp>
          <p:nvSpPr>
            <p:cNvPr id="138264" name="Text Box 26"/>
            <p:cNvSpPr txBox="1">
              <a:spLocks noChangeArrowheads="1"/>
            </p:cNvSpPr>
            <p:nvPr/>
          </p:nvSpPr>
          <p:spPr bwMode="auto">
            <a:xfrm>
              <a:off x="340" y="2406"/>
              <a:ext cx="501" cy="661"/>
            </a:xfrm>
            <a:prstGeom prst="rect">
              <a:avLst/>
            </a:prstGeom>
            <a:solidFill>
              <a:schemeClr val="accent1"/>
            </a:solidFill>
            <a:ln w="9525">
              <a:noFill/>
              <a:miter lim="800000"/>
            </a:ln>
          </p:spPr>
          <p:txBody>
            <a:bodyPr/>
            <a:lstStyle/>
            <a:p>
              <a:pPr algn="just"/>
              <a:r>
                <a:rPr lang="zh-CN" altLang="en-US" sz="2000">
                  <a:solidFill>
                    <a:schemeClr val="accent2"/>
                  </a:solidFill>
                  <a:latin typeface="华文新魏" panose="02010800040101010101" pitchFamily="2" charset="-122"/>
                  <a:ea typeface="华文新魏" panose="02010800040101010101" pitchFamily="2" charset="-122"/>
                </a:rPr>
                <a:t>单内核</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65" name="Line 27"/>
            <p:cNvSpPr>
              <a:spLocks noChangeShapeType="1"/>
            </p:cNvSpPr>
            <p:nvPr/>
          </p:nvSpPr>
          <p:spPr bwMode="auto">
            <a:xfrm>
              <a:off x="2009" y="1464"/>
              <a:ext cx="0" cy="61"/>
            </a:xfrm>
            <a:prstGeom prst="line">
              <a:avLst/>
            </a:prstGeom>
            <a:noFill/>
            <a:ln w="9525">
              <a:solidFill>
                <a:srgbClr val="000000"/>
              </a:solidFill>
              <a:round/>
            </a:ln>
          </p:spPr>
          <p:txBody>
            <a:bodyPr/>
            <a:lstStyle/>
            <a:p>
              <a:endParaRPr lang="zh-CN" altLang="en-US"/>
            </a:p>
          </p:txBody>
        </p:sp>
        <p:sp>
          <p:nvSpPr>
            <p:cNvPr id="138266" name="Line 28"/>
            <p:cNvSpPr>
              <a:spLocks noChangeShapeType="1"/>
            </p:cNvSpPr>
            <p:nvPr/>
          </p:nvSpPr>
          <p:spPr bwMode="auto">
            <a:xfrm>
              <a:off x="2343" y="3458"/>
              <a:ext cx="0" cy="95"/>
            </a:xfrm>
            <a:prstGeom prst="line">
              <a:avLst/>
            </a:prstGeom>
            <a:noFill/>
            <a:ln w="9525">
              <a:solidFill>
                <a:srgbClr val="000000"/>
              </a:solidFill>
              <a:round/>
            </a:ln>
          </p:spPr>
          <p:txBody>
            <a:bodyPr/>
            <a:lstStyle/>
            <a:p>
              <a:endParaRPr lang="zh-CN" altLang="en-US"/>
            </a:p>
          </p:txBody>
        </p:sp>
        <p:sp>
          <p:nvSpPr>
            <p:cNvPr id="138267" name="Line 29"/>
            <p:cNvSpPr>
              <a:spLocks noChangeShapeType="1"/>
            </p:cNvSpPr>
            <p:nvPr/>
          </p:nvSpPr>
          <p:spPr bwMode="auto">
            <a:xfrm>
              <a:off x="1175" y="1464"/>
              <a:ext cx="2170" cy="0"/>
            </a:xfrm>
            <a:prstGeom prst="line">
              <a:avLst/>
            </a:prstGeom>
            <a:noFill/>
            <a:ln w="9525">
              <a:solidFill>
                <a:srgbClr val="000000"/>
              </a:solidFill>
              <a:round/>
            </a:ln>
          </p:spPr>
          <p:txBody>
            <a:bodyPr/>
            <a:lstStyle/>
            <a:p>
              <a:endParaRPr lang="zh-CN" altLang="en-US"/>
            </a:p>
          </p:txBody>
        </p:sp>
        <p:sp>
          <p:nvSpPr>
            <p:cNvPr id="138268" name="Line 30"/>
            <p:cNvSpPr>
              <a:spLocks noChangeShapeType="1"/>
            </p:cNvSpPr>
            <p:nvPr/>
          </p:nvSpPr>
          <p:spPr bwMode="auto">
            <a:xfrm>
              <a:off x="1175" y="1084"/>
              <a:ext cx="0" cy="61"/>
            </a:xfrm>
            <a:prstGeom prst="line">
              <a:avLst/>
            </a:prstGeom>
            <a:noFill/>
            <a:ln w="9525">
              <a:solidFill>
                <a:srgbClr val="000000"/>
              </a:solidFill>
              <a:round/>
            </a:ln>
          </p:spPr>
          <p:txBody>
            <a:bodyPr/>
            <a:lstStyle/>
            <a:p>
              <a:endParaRPr lang="zh-CN" altLang="en-US"/>
            </a:p>
          </p:txBody>
        </p:sp>
      </p:grpSp>
    </p:spTree>
  </p:cSld>
  <p:clrMapOvr>
    <a:masterClrMapping/>
  </p:clrMapOvr>
  <p:transition>
    <p:cove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传统</a:t>
            </a:r>
            <a:r>
              <a:rPr lang="en-US" altLang="zh-CN"/>
              <a:t>UNIX</a:t>
            </a:r>
            <a:r>
              <a:rPr lang="zh-CN" altLang="en-US"/>
              <a:t>单内</a:t>
            </a:r>
            <a:r>
              <a:rPr lang="zh-CN" altLang="en-US"/>
              <a:t>核结构</a:t>
            </a:r>
            <a:endParaRPr lang="zh-CN" altLang="en-US"/>
          </a:p>
        </p:txBody>
      </p:sp>
      <p:pic>
        <p:nvPicPr>
          <p:cNvPr id="20483" name="Picture 3"/>
          <p:cNvPicPr>
            <a:picLocks noChangeAspect="1"/>
          </p:cNvPicPr>
          <p:nvPr>
            <p:ph idx="1"/>
          </p:nvPr>
        </p:nvPicPr>
        <p:blipFill>
          <a:blip r:embed="rId1"/>
          <a:stretch>
            <a:fillRect/>
          </a:stretch>
        </p:blipFill>
        <p:spPr>
          <a:xfrm>
            <a:off x="350520" y="1340485"/>
            <a:ext cx="7940040" cy="4824730"/>
          </a:xfrm>
          <a:prstGeom prst="rect">
            <a:avLst/>
          </a:prstGeom>
          <a:noFill/>
          <a:ln w="9525">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微内核</a:t>
            </a:r>
            <a:endParaRPr lang="zh-CN" altLang="en-US"/>
          </a:p>
        </p:txBody>
      </p:sp>
      <p:sp>
        <p:nvSpPr>
          <p:cNvPr id="3" name="内容占位符 2"/>
          <p:cNvSpPr>
            <a:spLocks noGrp="1"/>
          </p:cNvSpPr>
          <p:nvPr>
            <p:ph idx="1"/>
          </p:nvPr>
        </p:nvSpPr>
        <p:spPr/>
        <p:txBody>
          <a:bodyPr/>
          <a:p>
            <a:r>
              <a:rPr lang="zh-CN" altLang="en-US"/>
              <a:t>内核中只有最基本的调度、内存管理。驱动、文件系统等都是用户态的守护进程去实现的。</a:t>
            </a:r>
            <a:endParaRPr lang="zh-CN" altLang="en-US"/>
          </a:p>
          <a:p>
            <a:r>
              <a:rPr lang="zh-CN" altLang="en-US"/>
              <a:t>功能被划分成独立的进程，进</a:t>
            </a:r>
            <a:r>
              <a:rPr lang="zh-CN" altLang="en-US"/>
              <a:t>程间通过IPC进行通信。模块化程度高，一个服务失效不会影响另外一个服务。</a:t>
            </a:r>
            <a:endParaRPr lang="zh-CN" altLang="en-US"/>
          </a:p>
          <a:p>
            <a:r>
              <a:rPr lang="en-US" altLang="zh-CN"/>
              <a:t>Windows NT</a:t>
            </a:r>
            <a:r>
              <a:rPr lang="zh-CN" altLang="en-US"/>
              <a:t>、Mac OS X、</a:t>
            </a:r>
            <a:r>
              <a:rPr lang="en-US" altLang="zh-CN"/>
              <a:t>HarmonyOS</a:t>
            </a:r>
            <a:r>
              <a:rPr lang="zh-CN" altLang="en-US"/>
              <a:t>、</a:t>
            </a:r>
            <a:r>
              <a:rPr lang="zh-CN" altLang="en-US"/>
              <a:t>Minix、MorphOS、QNX、RadiOS、VSTa、MachOS</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p:txBody>
          <a:bodyPr/>
          <a:lstStyle/>
          <a:p>
            <a:r>
              <a:rPr lang="en-US" altLang="zh-CN" sz="4800" dirty="0" smtClean="0">
                <a:latin typeface="华文新魏" panose="02010800040101010101" pitchFamily="2" charset="-122"/>
                <a:ea typeface="华文新魏" panose="02010800040101010101" pitchFamily="2" charset="-122"/>
              </a:rPr>
              <a:t>1.1.1</a:t>
            </a:r>
            <a:r>
              <a:rPr lang="zh-CN" altLang="zh-CN" sz="4800" dirty="0" smtClean="0">
                <a:latin typeface="华文新魏" panose="02010800040101010101" pitchFamily="2" charset="-122"/>
                <a:ea typeface="华文新魏" panose="02010800040101010101" pitchFamily="2" charset="-122"/>
              </a:rPr>
              <a:t>操作系统与计算机系统</a:t>
            </a:r>
            <a:endParaRPr lang="zh-CN" altLang="en-US" dirty="0" smtClean="0"/>
          </a:p>
        </p:txBody>
      </p:sp>
      <p:sp>
        <p:nvSpPr>
          <p:cNvPr id="19458" name="内容占位符 2"/>
          <p:cNvSpPr>
            <a:spLocks noGrp="1"/>
          </p:cNvSpPr>
          <p:nvPr>
            <p:ph idx="1"/>
          </p:nvPr>
        </p:nvSpPr>
        <p:spPr/>
        <p:txBody>
          <a:bodyPr/>
          <a:lstStyle/>
          <a:p>
            <a:r>
              <a:rPr lang="zh-CN" altLang="zh-CN" dirty="0" smtClean="0">
                <a:solidFill>
                  <a:srgbClr val="CC3300"/>
                </a:solidFill>
                <a:ea typeface="华文新魏" panose="02010800040101010101" pitchFamily="2" charset="-122"/>
              </a:rPr>
              <a:t>计算机系统</a:t>
            </a:r>
            <a:r>
              <a:rPr lang="zh-CN" altLang="en-US" dirty="0" smtClean="0">
                <a:ea typeface="华文新魏" panose="02010800040101010101" pitchFamily="2" charset="-122"/>
              </a:rPr>
              <a:t>：</a:t>
            </a:r>
            <a:r>
              <a:rPr lang="zh-CN" altLang="zh-CN" dirty="0" smtClean="0">
                <a:ea typeface="华文新魏" panose="02010800040101010101" pitchFamily="2" charset="-122"/>
              </a:rPr>
              <a:t>由硬件和软件相互交织形成的集合体</a:t>
            </a:r>
            <a:r>
              <a:rPr lang="zh-CN" altLang="en-US" dirty="0" smtClean="0">
                <a:ea typeface="华文新魏" panose="02010800040101010101" pitchFamily="2" charset="-122"/>
              </a:rPr>
              <a:t>，</a:t>
            </a:r>
            <a:r>
              <a:rPr lang="zh-CN" altLang="zh-CN" dirty="0" smtClean="0">
                <a:ea typeface="华文新魏" panose="02010800040101010101" pitchFamily="2" charset="-122"/>
              </a:rPr>
              <a:t>构成一个解决计算问题的工具。</a:t>
            </a:r>
            <a:endParaRPr lang="zh-CN" altLang="en-US" dirty="0" smtClean="0">
              <a:ea typeface="华文新魏" panose="02010800040101010101" pitchFamily="2" charset="-122"/>
            </a:endParaRPr>
          </a:p>
          <a:p>
            <a:r>
              <a:rPr lang="zh-CN" altLang="en-US" dirty="0">
                <a:solidFill>
                  <a:srgbClr val="CC3300"/>
                </a:solidFill>
              </a:rPr>
              <a:t>硬件</a:t>
            </a:r>
            <a:r>
              <a:rPr lang="zh-CN" altLang="en-US" dirty="0" smtClean="0">
                <a:ea typeface="华文新魏" panose="02010800040101010101" pitchFamily="2" charset="-122"/>
              </a:rPr>
              <a:t>：计算机物理装置本身，可以是电子的、磁的、机械的、光的元件或装置。</a:t>
            </a:r>
            <a:endParaRPr lang="zh-CN" altLang="en-US" dirty="0" smtClean="0">
              <a:ea typeface="华文新魏" panose="02010800040101010101" pitchFamily="2" charset="-122"/>
            </a:endParaRPr>
          </a:p>
          <a:p>
            <a:r>
              <a:rPr lang="zh-CN" altLang="en-US" dirty="0">
                <a:solidFill>
                  <a:srgbClr val="CC3300"/>
                </a:solidFill>
              </a:rPr>
              <a:t>软件</a:t>
            </a:r>
            <a:r>
              <a:rPr lang="zh-CN" altLang="en-US" dirty="0" smtClean="0">
                <a:ea typeface="华文新魏" panose="02010800040101010101" pitchFamily="2" charset="-122"/>
              </a:rPr>
              <a:t>：指计算机系统中的所有软件。</a:t>
            </a:r>
            <a:endParaRPr lang="en-US" altLang="zh-CN" dirty="0" smtClean="0">
              <a:ea typeface="华文新魏" panose="02010800040101010101" pitchFamily="2" charset="-122"/>
            </a:endParaRPr>
          </a:p>
          <a:p>
            <a:r>
              <a:rPr lang="zh-CN" altLang="zh-CN" dirty="0" smtClean="0">
                <a:ea typeface="华文新魏" panose="02010800040101010101" pitchFamily="2" charset="-122"/>
              </a:rPr>
              <a:t>硬件是软件运行的物质基础，软件能够充分地发挥硬件潜能并扩充</a:t>
            </a:r>
            <a:r>
              <a:rPr lang="zh-CN" altLang="en-US" dirty="0" smtClean="0">
                <a:ea typeface="华文新魏" panose="02010800040101010101" pitchFamily="2" charset="-122"/>
              </a:rPr>
              <a:t>其</a:t>
            </a:r>
            <a:r>
              <a:rPr lang="zh-CN" altLang="zh-CN" dirty="0" smtClean="0">
                <a:ea typeface="华文新魏" panose="02010800040101010101" pitchFamily="2" charset="-122"/>
              </a:rPr>
              <a:t>功能，完成各种应用任务，两者互相促进，相辅相成，缺一不可。</a:t>
            </a:r>
            <a:endParaRPr lang="zh-CN" altLang="en-US" dirty="0" smtClean="0">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dirty="0">
                <a:ea typeface="PMingLiU" pitchFamily="2" charset="-120"/>
                <a:sym typeface="+mn-ea"/>
              </a:rPr>
              <a:t>Windows </a:t>
            </a:r>
            <a:r>
              <a:rPr lang="en-US" altLang="zh-CN" dirty="0">
                <a:ea typeface="PMingLiU" pitchFamily="2" charset="-120"/>
                <a:sym typeface="+mn-ea"/>
              </a:rPr>
              <a:t>NT4.0 </a:t>
            </a:r>
            <a:r>
              <a:rPr lang="zh-CN" altLang="en-US" dirty="0">
                <a:ea typeface="PMingLiU" pitchFamily="2" charset="-120"/>
                <a:sym typeface="+mn-ea"/>
              </a:rPr>
              <a:t>微内核</a:t>
            </a:r>
            <a:endParaRPr lang="zh-CN" altLang="en-US" dirty="0">
              <a:ea typeface="PMingLiU" pitchFamily="2" charset="-120"/>
              <a:sym typeface="+mn-ea"/>
            </a:endParaRPr>
          </a:p>
        </p:txBody>
      </p:sp>
      <p:pic>
        <p:nvPicPr>
          <p:cNvPr id="5" name="内容占位符 4"/>
          <p:cNvPicPr>
            <a:picLocks noChangeAspect="1"/>
          </p:cNvPicPr>
          <p:nvPr>
            <p:ph idx="1"/>
          </p:nvPr>
        </p:nvPicPr>
        <p:blipFill>
          <a:blip r:embed="rId1"/>
          <a:stretch>
            <a:fillRect/>
          </a:stretch>
        </p:blipFill>
        <p:spPr>
          <a:xfrm>
            <a:off x="539115" y="1435100"/>
            <a:ext cx="7840980" cy="43643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291" y="-17750"/>
            <a:ext cx="8424936" cy="1143000"/>
          </a:xfrm>
        </p:spPr>
        <p:txBody>
          <a:bodyPr/>
          <a:p>
            <a:r>
              <a:rPr lang="en-US" altLang="zh-CN"/>
              <a:t>Mac OS X</a:t>
            </a:r>
            <a:r>
              <a:rPr lang="zh-CN" altLang="en-US"/>
              <a:t>的</a:t>
            </a:r>
            <a:r>
              <a:rPr lang="zh-CN" altLang="en-US">
                <a:sym typeface="+mn-ea"/>
              </a:rPr>
              <a:t>微内核结构</a:t>
            </a:r>
            <a:endParaRPr lang="zh-CN" altLang="en-US"/>
          </a:p>
        </p:txBody>
      </p:sp>
      <p:pic>
        <p:nvPicPr>
          <p:cNvPr id="4" name="内容占位符 3"/>
          <p:cNvPicPr>
            <a:picLocks noChangeAspect="1"/>
          </p:cNvPicPr>
          <p:nvPr>
            <p:ph idx="1"/>
          </p:nvPr>
        </p:nvPicPr>
        <p:blipFill>
          <a:blip r:embed="rId1"/>
          <a:stretch>
            <a:fillRect/>
          </a:stretch>
        </p:blipFill>
        <p:spPr>
          <a:xfrm>
            <a:off x="1561465" y="1113790"/>
            <a:ext cx="6082030" cy="574357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48920" y="125730"/>
            <a:ext cx="9002395" cy="1143000"/>
          </a:xfrm>
        </p:spPr>
        <p:txBody>
          <a:bodyPr/>
          <a:p>
            <a:r>
              <a:rPr lang="zh-CN" altLang="en-US"/>
              <a:t>单内核</a:t>
            </a:r>
            <a:r>
              <a:rPr lang="en-US" altLang="zh-CN"/>
              <a:t>(</a:t>
            </a:r>
            <a:r>
              <a:rPr lang="zh-CN" altLang="en-US"/>
              <a:t>左</a:t>
            </a:r>
            <a:r>
              <a:rPr lang="en-US" altLang="zh-CN"/>
              <a:t>)</a:t>
            </a:r>
            <a:r>
              <a:rPr lang="zh-CN" altLang="en-US"/>
              <a:t>和微内核（右）比较</a:t>
            </a:r>
            <a:endParaRPr lang="zh-CN" altLang="en-US"/>
          </a:p>
        </p:txBody>
      </p:sp>
      <p:pic>
        <p:nvPicPr>
          <p:cNvPr id="7" name="内容占位符 6"/>
          <p:cNvPicPr>
            <a:picLocks noChangeAspect="1"/>
          </p:cNvPicPr>
          <p:nvPr>
            <p:ph idx="1"/>
          </p:nvPr>
        </p:nvPicPr>
        <p:blipFill>
          <a:blip r:embed="rId1"/>
          <a:stretch>
            <a:fillRect/>
          </a:stretch>
        </p:blipFill>
        <p:spPr>
          <a:xfrm>
            <a:off x="248920" y="2165350"/>
            <a:ext cx="8668385" cy="319659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标题 1"/>
          <p:cNvSpPr>
            <a:spLocks noGrp="1"/>
          </p:cNvSpPr>
          <p:nvPr>
            <p:ph type="title"/>
          </p:nvPr>
        </p:nvSpPr>
        <p:spPr/>
        <p:txBody>
          <a:bodyPr/>
          <a:lstStyle/>
          <a:p>
            <a:r>
              <a:rPr lang="en-US" altLang="zh-CN" sz="4800" dirty="0" smtClean="0">
                <a:solidFill>
                  <a:srgbClr val="FF0000"/>
                </a:solidFill>
                <a:ea typeface="华文新魏" panose="02010800040101010101" pitchFamily="2" charset="-122"/>
              </a:rPr>
              <a:t>2.</a:t>
            </a:r>
            <a:r>
              <a:rPr lang="zh-CN" altLang="zh-CN" sz="4800" dirty="0" smtClean="0">
                <a:solidFill>
                  <a:srgbClr val="FF0000"/>
                </a:solidFill>
                <a:ea typeface="华文新魏" panose="02010800040101010101" pitchFamily="2" charset="-122"/>
              </a:rPr>
              <a:t>内核的功能</a:t>
            </a:r>
            <a:endParaRPr lang="zh-CN" altLang="en-US" sz="4800" dirty="0" smtClean="0">
              <a:solidFill>
                <a:srgbClr val="FF0000"/>
              </a:solidFill>
              <a:ea typeface="华文新魏" panose="02010800040101010101" pitchFamily="2" charset="-122"/>
            </a:endParaRPr>
          </a:p>
        </p:txBody>
      </p:sp>
      <p:sp>
        <p:nvSpPr>
          <p:cNvPr id="139266" name="内容占位符 2"/>
          <p:cNvSpPr>
            <a:spLocks noGrp="1"/>
          </p:cNvSpPr>
          <p:nvPr>
            <p:ph idx="1"/>
          </p:nvPr>
        </p:nvSpPr>
        <p:spPr/>
        <p:txBody>
          <a:bodyPr/>
          <a:lstStyle/>
          <a:p>
            <a:r>
              <a:rPr lang="zh-CN" altLang="zh-CN" sz="4800" smtClean="0">
                <a:ea typeface="华文新魏" panose="02010800040101010101" pitchFamily="2" charset="-122"/>
              </a:rPr>
              <a:t>（</a:t>
            </a:r>
            <a:r>
              <a:rPr lang="en-US" altLang="zh-CN" sz="4800" smtClean="0">
                <a:ea typeface="华文新魏" panose="02010800040101010101" pitchFamily="2" charset="-122"/>
              </a:rPr>
              <a:t>1</a:t>
            </a:r>
            <a:r>
              <a:rPr lang="zh-CN" altLang="zh-CN" sz="4800" smtClean="0">
                <a:ea typeface="华文新魏" panose="02010800040101010101" pitchFamily="2" charset="-122"/>
              </a:rPr>
              <a:t>）中断处理。</a:t>
            </a:r>
            <a:endParaRPr lang="en-US" altLang="zh-CN" sz="4800" smtClean="0">
              <a:ea typeface="华文新魏" panose="02010800040101010101" pitchFamily="2" charset="-122"/>
            </a:endParaRPr>
          </a:p>
          <a:p>
            <a:r>
              <a:rPr lang="zh-CN" altLang="zh-CN" sz="4800" smtClean="0">
                <a:ea typeface="华文新魏" panose="02010800040101010101" pitchFamily="2" charset="-122"/>
              </a:rPr>
              <a:t>（</a:t>
            </a:r>
            <a:r>
              <a:rPr lang="en-US" altLang="zh-CN" sz="4800" smtClean="0">
                <a:ea typeface="华文新魏" panose="02010800040101010101" pitchFamily="2" charset="-122"/>
              </a:rPr>
              <a:t>2</a:t>
            </a:r>
            <a:r>
              <a:rPr lang="zh-CN" altLang="zh-CN" sz="4800" smtClean="0">
                <a:ea typeface="华文新魏" panose="02010800040101010101" pitchFamily="2" charset="-122"/>
              </a:rPr>
              <a:t>）时钟管理。</a:t>
            </a:r>
            <a:endParaRPr lang="en-US" altLang="zh-CN" sz="4800" smtClean="0">
              <a:ea typeface="华文新魏" panose="02010800040101010101" pitchFamily="2" charset="-122"/>
            </a:endParaRPr>
          </a:p>
          <a:p>
            <a:r>
              <a:rPr lang="zh-CN" altLang="zh-CN" sz="4800" smtClean="0">
                <a:ea typeface="华文新魏" panose="02010800040101010101" pitchFamily="2" charset="-122"/>
              </a:rPr>
              <a:t>（</a:t>
            </a:r>
            <a:r>
              <a:rPr lang="en-US" altLang="zh-CN" sz="4800" smtClean="0">
                <a:ea typeface="华文新魏" panose="02010800040101010101" pitchFamily="2" charset="-122"/>
              </a:rPr>
              <a:t>3</a:t>
            </a:r>
            <a:r>
              <a:rPr lang="zh-CN" altLang="zh-CN" sz="4800" smtClean="0">
                <a:ea typeface="华文新魏" panose="02010800040101010101" pitchFamily="2" charset="-122"/>
              </a:rPr>
              <a:t>）短程调度。</a:t>
            </a:r>
            <a:endParaRPr lang="en-US" altLang="zh-CN" sz="4800" smtClean="0">
              <a:ea typeface="华文新魏" panose="02010800040101010101" pitchFamily="2" charset="-122"/>
            </a:endParaRPr>
          </a:p>
          <a:p>
            <a:r>
              <a:rPr lang="zh-CN" altLang="zh-CN" sz="4800" smtClean="0">
                <a:ea typeface="华文新魏" panose="02010800040101010101" pitchFamily="2" charset="-122"/>
              </a:rPr>
              <a:t>（</a:t>
            </a:r>
            <a:r>
              <a:rPr lang="en-US" altLang="zh-CN" sz="4800" smtClean="0">
                <a:ea typeface="华文新魏" panose="02010800040101010101" pitchFamily="2" charset="-122"/>
              </a:rPr>
              <a:t>4</a:t>
            </a:r>
            <a:r>
              <a:rPr lang="zh-CN" altLang="zh-CN" sz="4800" smtClean="0">
                <a:ea typeface="华文新魏" panose="02010800040101010101" pitchFamily="2" charset="-122"/>
              </a:rPr>
              <a:t>）原语管理。</a:t>
            </a:r>
            <a:endParaRPr lang="zh-CN" altLang="en-US" sz="4800" smtClean="0">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p:txBody>
          <a:bodyPr/>
          <a:lstStyle/>
          <a:p>
            <a:pPr eaLnBrk="1" hangingPunct="1"/>
            <a:r>
              <a:rPr lang="en-US" altLang="zh-CN" sz="4800" dirty="0" smtClean="0">
                <a:solidFill>
                  <a:srgbClr val="FF0000"/>
                </a:solidFill>
                <a:ea typeface="华文新魏" panose="02010800040101010101" pitchFamily="2" charset="-122"/>
              </a:rPr>
              <a:t>3.</a:t>
            </a:r>
            <a:r>
              <a:rPr lang="zh-CN" altLang="en-US" sz="4800" dirty="0" smtClean="0">
                <a:solidFill>
                  <a:srgbClr val="FF0000"/>
                </a:solidFill>
                <a:ea typeface="华文新魏" panose="02010800040101010101" pitchFamily="2" charset="-122"/>
              </a:rPr>
              <a:t>内核的属性</a:t>
            </a:r>
            <a:endParaRPr lang="zh-CN" altLang="en-US" sz="4800" dirty="0" smtClean="0">
              <a:solidFill>
                <a:srgbClr val="FF0000"/>
              </a:solidFill>
              <a:ea typeface="黑体" panose="02010609060101010101" charset="-122"/>
            </a:endParaRPr>
          </a:p>
        </p:txBody>
      </p:sp>
      <p:sp>
        <p:nvSpPr>
          <p:cNvPr id="140290"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z="3600" dirty="0" smtClean="0">
                <a:latin typeface="华文新魏" panose="02010800040101010101" pitchFamily="2" charset="-122"/>
                <a:ea typeface="华文新魏" panose="02010800040101010101" pitchFamily="2" charset="-122"/>
              </a:rPr>
              <a:t>    </a:t>
            </a:r>
            <a:endParaRPr lang="en-US" altLang="zh-CN" sz="3600" dirty="0" smtClean="0">
              <a:solidFill>
                <a:srgbClr val="FF0000"/>
              </a:solidFill>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内核是由中断驱动的 </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内核是不可抢占的</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内核可以在屏蔽中断状态下执行</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内核可以使用特权指令 。</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sz="3600" dirty="0" smtClean="0">
              <a:latin typeface="华文新魏" panose="02010800040101010101" pitchFamily="2" charset="-122"/>
              <a:ea typeface="华文新魏" panose="02010800040101010101" pitchFamily="2" charset="-122"/>
            </a:endParaRPr>
          </a:p>
        </p:txBody>
      </p:sp>
    </p:spTree>
  </p:cSld>
  <p:clrMapOvr>
    <a:masterClrMapping/>
  </p:clrMapOvr>
  <p:transition>
    <p:cove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1026"/>
          <p:cNvSpPr>
            <a:spLocks noGrp="1" noChangeArrowheads="1"/>
          </p:cNvSpPr>
          <p:nvPr>
            <p:ph type="title"/>
          </p:nvPr>
        </p:nvSpPr>
        <p:spPr/>
        <p:txBody>
          <a:bodyPr/>
          <a:lstStyle/>
          <a:p>
            <a:pPr eaLnBrk="1" hangingPunct="1"/>
            <a:r>
              <a:rPr lang="en-US" altLang="zh-CN" smtClean="0">
                <a:solidFill>
                  <a:srgbClr val="FF0000"/>
                </a:solidFill>
                <a:ea typeface="华文新魏" panose="02010800040101010101" pitchFamily="2" charset="-122"/>
              </a:rPr>
              <a:t>1.3.4 </a:t>
            </a:r>
            <a:r>
              <a:rPr lang="zh-CN" altLang="en-US" smtClean="0">
                <a:solidFill>
                  <a:srgbClr val="FF0000"/>
                </a:solidFill>
                <a:ea typeface="华文新魏" panose="02010800040101010101" pitchFamily="2" charset="-122"/>
              </a:rPr>
              <a:t>操作系统运行模型</a:t>
            </a:r>
            <a:r>
              <a:rPr lang="en-US" altLang="zh-CN" smtClean="0">
                <a:solidFill>
                  <a:srgbClr val="FF0000"/>
                </a:solidFill>
                <a:ea typeface="华文新魏" panose="02010800040101010101" pitchFamily="2" charset="-122"/>
              </a:rPr>
              <a:t>(1)</a:t>
            </a:r>
            <a:endParaRPr lang="zh-CN" altLang="en-US" sz="4000" i="1" smtClean="0">
              <a:solidFill>
                <a:srgbClr val="FF0000"/>
              </a:solidFill>
              <a:ea typeface="华文新魏" panose="02010800040101010101" pitchFamily="2" charset="-122"/>
            </a:endParaRPr>
          </a:p>
        </p:txBody>
      </p:sp>
      <p:sp>
        <p:nvSpPr>
          <p:cNvPr id="144386" name="Rectangle 1027"/>
          <p:cNvSpPr>
            <a:spLocks noGrp="1" noChangeArrowheads="1"/>
          </p:cNvSpPr>
          <p:nvPr>
            <p:ph idx="1"/>
          </p:nvPr>
        </p:nvSpPr>
        <p:spPr/>
        <p:txBody>
          <a:bodyPr/>
          <a:lstStyle/>
          <a:p>
            <a:pPr algn="just" eaLnBrk="1" hangingPunct="1"/>
            <a:r>
              <a:rPr lang="zh-CN" altLang="en-US" dirty="0" smtClean="0">
                <a:latin typeface="华文新魏" panose="02010800040101010101" pitchFamily="2" charset="-122"/>
                <a:ea typeface="华文新魏" panose="02010800040101010101" pitchFamily="2" charset="-122"/>
              </a:rPr>
              <a:t>操作系统本身是一组程序，也在处理器上运行，那么，操作系统程序是否组织成进程</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它是如何控制的、怎样执行的呢</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它在什么模式下运行呢</a:t>
            </a:r>
            <a:r>
              <a:rPr lang="en-US" altLang="zh-CN" dirty="0" smtClean="0">
                <a:latin typeface="华文新魏" panose="02010800040101010101" pitchFamily="2" charset="-122"/>
                <a:ea typeface="华文新魏" panose="02010800040101010101" pitchFamily="2" charset="-122"/>
              </a:rPr>
              <a:t>? </a:t>
            </a:r>
            <a:endParaRPr lang="en-US" altLang="zh-CN" dirty="0" smtClean="0">
              <a:latin typeface="华文新魏" panose="02010800040101010101" pitchFamily="2" charset="-122"/>
              <a:ea typeface="华文新魏" panose="02010800040101010101" pitchFamily="2" charset="-122"/>
            </a:endParaRPr>
          </a:p>
          <a:p>
            <a:pPr algn="just" eaLnBrk="1" hangingPunct="1"/>
            <a:r>
              <a:rPr lang="zh-CN" altLang="en-US" dirty="0" smtClean="0">
                <a:latin typeface="华文新魏" panose="02010800040101010101" pitchFamily="2" charset="-122"/>
                <a:ea typeface="华文新魏" panose="02010800040101010101" pitchFamily="2" charset="-122"/>
              </a:rPr>
              <a:t>从操作系统的运行方式来看，可分成：</a:t>
            </a:r>
            <a:endParaRPr lang="zh-CN" altLang="en-US"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1)</a:t>
            </a:r>
            <a:r>
              <a:rPr lang="zh-CN" altLang="zh-CN" dirty="0" smtClean="0">
                <a:latin typeface="华文新魏" panose="02010800040101010101" pitchFamily="2" charset="-122"/>
                <a:ea typeface="华文新魏" panose="02010800040101010101" pitchFamily="2" charset="-122"/>
              </a:rPr>
              <a:t>嵌入应用进程中</a:t>
            </a:r>
            <a:r>
              <a:rPr lang="zh-CN" altLang="en-US" dirty="0" smtClean="0">
                <a:latin typeface="华文新魏" panose="02010800040101010101" pitchFamily="2" charset="-122"/>
                <a:ea typeface="华文新魏" panose="02010800040101010101" pitchFamily="2" charset="-122"/>
              </a:rPr>
              <a:t>运行模型</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  </a:t>
            </a:r>
            <a:endParaRPr lang="zh-CN" altLang="en-US"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2)</a:t>
            </a:r>
            <a:r>
              <a:rPr lang="zh-CN" altLang="en-US" dirty="0" smtClean="0">
                <a:latin typeface="华文新魏" panose="02010800040101010101" pitchFamily="2" charset="-122"/>
                <a:ea typeface="华文新魏" panose="02010800040101010101" pitchFamily="2" charset="-122"/>
              </a:rPr>
              <a:t>作为独立进程运行模型。</a:t>
            </a:r>
            <a:endParaRPr lang="zh-CN" altLang="en-US"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cove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p:txBody>
          <a:bodyPr/>
          <a:lstStyle/>
          <a:p>
            <a:pPr eaLnBrk="1" hangingPunct="1"/>
            <a:r>
              <a:rPr lang="zh-CN" altLang="en-US" dirty="0" smtClean="0">
                <a:solidFill>
                  <a:srgbClr val="FF0000"/>
                </a:solidFill>
                <a:latin typeface="华文新魏" panose="02010800040101010101" pitchFamily="2" charset="-122"/>
                <a:ea typeface="华文新魏" panose="02010800040101010101" pitchFamily="2" charset="-122"/>
              </a:rPr>
              <a:t>操作系统运行模型</a:t>
            </a:r>
            <a:r>
              <a:rPr lang="en-US" altLang="zh-CN" dirty="0" smtClean="0">
                <a:solidFill>
                  <a:srgbClr val="FF0000"/>
                </a:solidFill>
                <a:latin typeface="华文新魏" panose="02010800040101010101" pitchFamily="2" charset="-122"/>
                <a:ea typeface="华文新魏" panose="02010800040101010101" pitchFamily="2" charset="-122"/>
              </a:rPr>
              <a:t>(2)</a:t>
            </a:r>
            <a:br>
              <a:rPr lang="en-US" altLang="zh-CN" dirty="0" smtClean="0">
                <a:solidFill>
                  <a:srgbClr val="FF0000"/>
                </a:solidFill>
                <a:latin typeface="华文新魏" panose="02010800040101010101" pitchFamily="2" charset="-122"/>
                <a:ea typeface="华文新魏" panose="02010800040101010101" pitchFamily="2" charset="-122"/>
              </a:rPr>
            </a:br>
            <a:r>
              <a:rPr lang="zh-CN" altLang="zh-CN" sz="3600" b="1" dirty="0" smtClean="0">
                <a:solidFill>
                  <a:srgbClr val="FF0000"/>
                </a:solidFill>
                <a:latin typeface="华文新魏" panose="02010800040101010101" pitchFamily="2" charset="-122"/>
                <a:ea typeface="华文新魏" panose="02010800040101010101" pitchFamily="2" charset="-122"/>
              </a:rPr>
              <a:t>嵌入应用进程中</a:t>
            </a:r>
            <a:r>
              <a:rPr lang="zh-CN" altLang="en-US" sz="3600" b="1" dirty="0" smtClean="0">
                <a:solidFill>
                  <a:srgbClr val="FF0000"/>
                </a:solidFill>
                <a:latin typeface="华文新魏" panose="02010800040101010101" pitchFamily="2" charset="-122"/>
                <a:ea typeface="华文新魏" panose="02010800040101010101" pitchFamily="2" charset="-122"/>
              </a:rPr>
              <a:t>运行模型</a:t>
            </a:r>
            <a:endParaRPr lang="zh-CN" altLang="en-US" sz="3600" b="1" dirty="0" smtClean="0">
              <a:solidFill>
                <a:srgbClr val="FF0000"/>
              </a:solidFill>
              <a:latin typeface="华文新魏" panose="02010800040101010101" pitchFamily="2" charset="-122"/>
              <a:ea typeface="华文新魏" panose="02010800040101010101" pitchFamily="2" charset="-122"/>
            </a:endParaRPr>
          </a:p>
        </p:txBody>
      </p:sp>
      <p:sp>
        <p:nvSpPr>
          <p:cNvPr id="145410" name="Rectangle 3"/>
          <p:cNvSpPr>
            <a:spLocks noGrp="1" noChangeArrowheads="1"/>
          </p:cNvSpPr>
          <p:nvPr>
            <p:ph idx="1"/>
          </p:nvPr>
        </p:nvSpPr>
        <p:spPr/>
        <p:txBody>
          <a:bodyPr/>
          <a:lstStyle/>
          <a:p>
            <a:pPr eaLnBrk="1" hangingPunct="1"/>
            <a:endParaRPr lang="en-US" altLang="zh-CN" smtClean="0"/>
          </a:p>
          <a:p>
            <a:pPr eaLnBrk="1" hangingPunct="1">
              <a:buFont typeface="Wingdings" panose="05000000000000000000" pitchFamily="2" charset="2"/>
              <a:buNone/>
            </a:pPr>
            <a:endParaRPr lang="en-US" altLang="zh-CN" smtClean="0"/>
          </a:p>
        </p:txBody>
      </p:sp>
      <p:sp>
        <p:nvSpPr>
          <p:cNvPr id="145411" name="Rectangle 10"/>
          <p:cNvSpPr>
            <a:spLocks noChangeArrowheads="1"/>
          </p:cNvSpPr>
          <p:nvPr/>
        </p:nvSpPr>
        <p:spPr bwMode="auto">
          <a:xfrm>
            <a:off x="0" y="3200400"/>
            <a:ext cx="184150" cy="457200"/>
          </a:xfrm>
          <a:prstGeom prst="rect">
            <a:avLst/>
          </a:prstGeom>
          <a:noFill/>
          <a:ln w="9525">
            <a:noFill/>
            <a:miter lim="800000"/>
          </a:ln>
        </p:spPr>
        <p:txBody>
          <a:bodyPr wrap="none" anchor="ctr">
            <a:spAutoFit/>
          </a:bodyPr>
          <a:lstStyle/>
          <a:p>
            <a:endParaRPr lang="zh-CN" altLang="zh-CN" sz="2400"/>
          </a:p>
        </p:txBody>
      </p:sp>
      <p:grpSp>
        <p:nvGrpSpPr>
          <p:cNvPr id="145412" name="Group 25"/>
          <p:cNvGrpSpPr/>
          <p:nvPr/>
        </p:nvGrpSpPr>
        <p:grpSpPr bwMode="auto">
          <a:xfrm>
            <a:off x="1187450" y="2205038"/>
            <a:ext cx="7345363" cy="2925762"/>
            <a:chOff x="748" y="1389"/>
            <a:chExt cx="4627" cy="1843"/>
          </a:xfrm>
        </p:grpSpPr>
        <p:sp>
          <p:nvSpPr>
            <p:cNvPr id="145413" name="Text Box 12"/>
            <p:cNvSpPr txBox="1">
              <a:spLocks noChangeArrowheads="1"/>
            </p:cNvSpPr>
            <p:nvPr/>
          </p:nvSpPr>
          <p:spPr bwMode="auto">
            <a:xfrm>
              <a:off x="4604" y="2084"/>
              <a:ext cx="771" cy="405"/>
            </a:xfrm>
            <a:prstGeom prst="rect">
              <a:avLst/>
            </a:prstGeom>
            <a:solidFill>
              <a:schemeClr val="accent1"/>
            </a:solidFill>
            <a:ln w="9525">
              <a:noFill/>
              <a:miter lim="800000"/>
            </a:ln>
          </p:spPr>
          <p:txBody>
            <a:bodyPr/>
            <a:lstStyle/>
            <a:p>
              <a:r>
                <a:rPr lang="zh-CN" altLang="en-US" sz="2000">
                  <a:solidFill>
                    <a:schemeClr val="accent2"/>
                  </a:solidFill>
                  <a:latin typeface="华文新魏" panose="02010800040101010101" pitchFamily="2" charset="-122"/>
                  <a:ea typeface="华文新魏" panose="02010800040101010101" pitchFamily="2" charset="-122"/>
                </a:rPr>
                <a:t>核心态</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14" name="Text Box 13"/>
            <p:cNvSpPr txBox="1">
              <a:spLocks noChangeArrowheads="1"/>
            </p:cNvSpPr>
            <p:nvPr/>
          </p:nvSpPr>
          <p:spPr bwMode="auto">
            <a:xfrm>
              <a:off x="4604" y="1680"/>
              <a:ext cx="771" cy="404"/>
            </a:xfrm>
            <a:prstGeom prst="rect">
              <a:avLst/>
            </a:prstGeom>
            <a:solidFill>
              <a:srgbClr val="FFCC66"/>
            </a:solidFill>
            <a:ln w="9525">
              <a:noFill/>
              <a:miter lim="800000"/>
            </a:ln>
          </p:spPr>
          <p:txBody>
            <a:bodyPr/>
            <a:lstStyle/>
            <a:p>
              <a:r>
                <a:rPr lang="zh-CN" altLang="en-US" sz="2000">
                  <a:solidFill>
                    <a:schemeClr val="accent2"/>
                  </a:solidFill>
                  <a:latin typeface="华文新魏" panose="02010800040101010101" pitchFamily="2" charset="-122"/>
                  <a:ea typeface="华文新魏" panose="02010800040101010101" pitchFamily="2" charset="-122"/>
                </a:rPr>
                <a:t>用户态</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15" name="Text Box 15"/>
            <p:cNvSpPr txBox="1">
              <a:spLocks noChangeArrowheads="1"/>
            </p:cNvSpPr>
            <p:nvPr/>
          </p:nvSpPr>
          <p:spPr bwMode="auto">
            <a:xfrm>
              <a:off x="748" y="2105"/>
              <a:ext cx="3856" cy="1127"/>
            </a:xfrm>
            <a:prstGeom prst="rect">
              <a:avLst/>
            </a:prstGeom>
            <a:solidFill>
              <a:schemeClr val="accent1"/>
            </a:solidFill>
            <a:ln w="19050">
              <a:solidFill>
                <a:srgbClr val="000000"/>
              </a:solidFill>
              <a:miter lim="800000"/>
            </a:ln>
          </p:spPr>
          <p:txBody>
            <a:bodyPr tIns="0" bIns="0"/>
            <a:lstStyle/>
            <a:p>
              <a:endParaRPr lang="zh-CN" altLang="zh-CN" sz="2000">
                <a:solidFill>
                  <a:schemeClr val="accent2"/>
                </a:solidFill>
                <a:latin typeface="华文新魏" panose="02010800040101010101" pitchFamily="2" charset="-122"/>
                <a:ea typeface="华文新魏" panose="02010800040101010101" pitchFamily="2" charset="-122"/>
              </a:endParaRPr>
            </a:p>
          </p:txBody>
        </p:sp>
        <p:sp>
          <p:nvSpPr>
            <p:cNvPr id="145416" name="Text Box 16"/>
            <p:cNvSpPr txBox="1">
              <a:spLocks noChangeArrowheads="1"/>
            </p:cNvSpPr>
            <p:nvPr/>
          </p:nvSpPr>
          <p:spPr bwMode="auto">
            <a:xfrm>
              <a:off x="1008" y="2105"/>
              <a:ext cx="503" cy="452"/>
            </a:xfrm>
            <a:prstGeom prst="rect">
              <a:avLst/>
            </a:prstGeom>
            <a:solidFill>
              <a:schemeClr val="accent1"/>
            </a:solidFill>
            <a:ln w="19050">
              <a:solidFill>
                <a:srgbClr val="000000"/>
              </a:solidFill>
              <a:prstDash val="dash"/>
              <a:miter lim="800000"/>
            </a:ln>
          </p:spPr>
          <p:txBody>
            <a:bodyPr lIns="0" tIns="0" rIns="0" bIns="0"/>
            <a:lstStyle/>
            <a:p>
              <a:pPr algn="ctr"/>
              <a:r>
                <a:rPr lang="zh-CN" altLang="en-US" sz="2000">
                  <a:solidFill>
                    <a:schemeClr val="accent2"/>
                  </a:solidFill>
                  <a:latin typeface="华文新魏" panose="02010800040101010101" pitchFamily="2" charset="-122"/>
                  <a:ea typeface="华文新魏" panose="02010800040101010101" pitchFamily="2" charset="-122"/>
                </a:rPr>
                <a:t>内核</a:t>
              </a:r>
              <a:endParaRPr lang="zh-CN" altLang="en-US" sz="2000">
                <a:solidFill>
                  <a:schemeClr val="accent2"/>
                </a:solidFill>
                <a:latin typeface="华文新魏" panose="02010800040101010101" pitchFamily="2" charset="-122"/>
                <a:ea typeface="华文新魏" panose="02010800040101010101" pitchFamily="2" charset="-122"/>
              </a:endParaRPr>
            </a:p>
            <a:p>
              <a:pPr algn="ctr"/>
              <a:r>
                <a:rPr lang="zh-CN" altLang="en-US" sz="2000">
                  <a:solidFill>
                    <a:schemeClr val="accent2"/>
                  </a:solidFill>
                  <a:latin typeface="华文新魏" panose="02010800040101010101" pitchFamily="2" charset="-122"/>
                  <a:ea typeface="华文新魏" panose="02010800040101010101" pitchFamily="2" charset="-122"/>
                </a:rPr>
                <a:t>函数</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17" name="Text Box 17"/>
            <p:cNvSpPr txBox="1">
              <a:spLocks noChangeArrowheads="1"/>
            </p:cNvSpPr>
            <p:nvPr/>
          </p:nvSpPr>
          <p:spPr bwMode="auto">
            <a:xfrm>
              <a:off x="1924" y="2105"/>
              <a:ext cx="503" cy="452"/>
            </a:xfrm>
            <a:prstGeom prst="rect">
              <a:avLst/>
            </a:prstGeom>
            <a:solidFill>
              <a:schemeClr val="accent1"/>
            </a:solidFill>
            <a:ln w="19050">
              <a:solidFill>
                <a:srgbClr val="000000"/>
              </a:solidFill>
              <a:prstDash val="dash"/>
              <a:miter lim="800000"/>
            </a:ln>
          </p:spPr>
          <p:txBody>
            <a:bodyPr lIns="0" tIns="0" rIns="0" bIns="0"/>
            <a:lstStyle/>
            <a:p>
              <a:pPr algn="ctr"/>
              <a:r>
                <a:rPr lang="zh-CN" altLang="en-US" sz="2000">
                  <a:solidFill>
                    <a:schemeClr val="accent2"/>
                  </a:solidFill>
                  <a:latin typeface="华文新魏" panose="02010800040101010101" pitchFamily="2" charset="-122"/>
                  <a:ea typeface="华文新魏" panose="02010800040101010101" pitchFamily="2" charset="-122"/>
                </a:rPr>
                <a:t>内核</a:t>
              </a:r>
              <a:endParaRPr lang="zh-CN" altLang="en-US" sz="2000">
                <a:solidFill>
                  <a:schemeClr val="accent2"/>
                </a:solidFill>
                <a:latin typeface="华文新魏" panose="02010800040101010101" pitchFamily="2" charset="-122"/>
                <a:ea typeface="华文新魏" panose="02010800040101010101" pitchFamily="2" charset="-122"/>
              </a:endParaRPr>
            </a:p>
            <a:p>
              <a:pPr algn="ctr"/>
              <a:r>
                <a:rPr lang="zh-CN" altLang="en-US" sz="2000">
                  <a:solidFill>
                    <a:schemeClr val="accent2"/>
                  </a:solidFill>
                  <a:latin typeface="华文新魏" panose="02010800040101010101" pitchFamily="2" charset="-122"/>
                  <a:ea typeface="华文新魏" panose="02010800040101010101" pitchFamily="2" charset="-122"/>
                </a:rPr>
                <a:t>函数</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18" name="Text Box 18"/>
            <p:cNvSpPr txBox="1">
              <a:spLocks noChangeArrowheads="1"/>
            </p:cNvSpPr>
            <p:nvPr/>
          </p:nvSpPr>
          <p:spPr bwMode="auto">
            <a:xfrm>
              <a:off x="3936" y="2105"/>
              <a:ext cx="503" cy="452"/>
            </a:xfrm>
            <a:prstGeom prst="rect">
              <a:avLst/>
            </a:prstGeom>
            <a:solidFill>
              <a:schemeClr val="accent1"/>
            </a:solidFill>
            <a:ln w="19050">
              <a:solidFill>
                <a:srgbClr val="000000"/>
              </a:solidFill>
              <a:prstDash val="dash"/>
              <a:miter lim="800000"/>
            </a:ln>
          </p:spPr>
          <p:txBody>
            <a:bodyPr lIns="0" tIns="0" rIns="0" bIns="0"/>
            <a:lstStyle/>
            <a:p>
              <a:pPr algn="ctr"/>
              <a:r>
                <a:rPr lang="zh-CN" altLang="en-US" sz="2000">
                  <a:solidFill>
                    <a:schemeClr val="accent2"/>
                  </a:solidFill>
                  <a:latin typeface="华文新魏" panose="02010800040101010101" pitchFamily="2" charset="-122"/>
                  <a:ea typeface="华文新魏" panose="02010800040101010101" pitchFamily="2" charset="-122"/>
                </a:rPr>
                <a:t>内核</a:t>
              </a:r>
              <a:endParaRPr lang="zh-CN" altLang="en-US" sz="2000">
                <a:solidFill>
                  <a:schemeClr val="accent2"/>
                </a:solidFill>
                <a:latin typeface="华文新魏" panose="02010800040101010101" pitchFamily="2" charset="-122"/>
                <a:ea typeface="华文新魏" panose="02010800040101010101" pitchFamily="2" charset="-122"/>
              </a:endParaRPr>
            </a:p>
            <a:p>
              <a:pPr algn="ctr"/>
              <a:r>
                <a:rPr lang="zh-CN" altLang="en-US" sz="2000">
                  <a:solidFill>
                    <a:schemeClr val="accent2"/>
                  </a:solidFill>
                  <a:latin typeface="华文新魏" panose="02010800040101010101" pitchFamily="2" charset="-122"/>
                  <a:ea typeface="华文新魏" panose="02010800040101010101" pitchFamily="2" charset="-122"/>
                </a:rPr>
                <a:t>函数</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40979" name="Text Box 19"/>
            <p:cNvSpPr txBox="1">
              <a:spLocks noChangeArrowheads="1"/>
            </p:cNvSpPr>
            <p:nvPr/>
          </p:nvSpPr>
          <p:spPr bwMode="auto">
            <a:xfrm>
              <a:off x="1008" y="1389"/>
              <a:ext cx="503" cy="695"/>
            </a:xfrm>
            <a:prstGeom prst="rect">
              <a:avLst/>
            </a:prstGeom>
            <a:solidFill>
              <a:srgbClr val="FFCC66"/>
            </a:solidFill>
            <a:ln w="19050">
              <a:solidFill>
                <a:srgbClr val="000000"/>
              </a:solidFill>
              <a:miter lim="800000"/>
            </a:ln>
            <a:effectLst>
              <a:outerShdw dist="107763" dir="18900000" algn="ctr" rotWithShape="0">
                <a:srgbClr val="808080"/>
              </a:outerShdw>
            </a:effectLst>
          </p:spPr>
          <p:txBody>
            <a:bodyPr tIns="72000" bIns="72000"/>
            <a:lstStyle/>
            <a:p>
              <a:pPr algn="ctr">
                <a:defRPr/>
              </a:pPr>
              <a:r>
                <a:rPr lang="zh-CN" altLang="en-US" sz="2000">
                  <a:solidFill>
                    <a:schemeClr val="accent2"/>
                  </a:solidFill>
                  <a:latin typeface="华文新魏" panose="02010800040101010101" pitchFamily="2" charset="-122"/>
                  <a:ea typeface="华文新魏" panose="02010800040101010101" pitchFamily="2" charset="-122"/>
                </a:rPr>
                <a:t>应用进程</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40980" name="Text Box 20"/>
            <p:cNvSpPr txBox="1">
              <a:spLocks noChangeArrowheads="1"/>
            </p:cNvSpPr>
            <p:nvPr/>
          </p:nvSpPr>
          <p:spPr bwMode="auto">
            <a:xfrm>
              <a:off x="1924" y="1410"/>
              <a:ext cx="503" cy="695"/>
            </a:xfrm>
            <a:prstGeom prst="rect">
              <a:avLst/>
            </a:prstGeom>
            <a:solidFill>
              <a:srgbClr val="FFCC66"/>
            </a:solidFill>
            <a:ln w="19050">
              <a:solidFill>
                <a:srgbClr val="000000"/>
              </a:solidFill>
              <a:miter lim="800000"/>
            </a:ln>
            <a:effectLst>
              <a:outerShdw dist="107763" dir="18900000" algn="ctr" rotWithShape="0">
                <a:srgbClr val="808080"/>
              </a:outerShdw>
            </a:effectLst>
          </p:spPr>
          <p:txBody>
            <a:bodyPr tIns="72000" bIns="72000"/>
            <a:lstStyle/>
            <a:p>
              <a:pPr algn="ctr">
                <a:defRPr/>
              </a:pPr>
              <a:r>
                <a:rPr lang="zh-CN" altLang="en-US" sz="2000">
                  <a:solidFill>
                    <a:schemeClr val="accent2"/>
                  </a:solidFill>
                  <a:latin typeface="华文新魏" panose="02010800040101010101" pitchFamily="2" charset="-122"/>
                  <a:ea typeface="华文新魏" panose="02010800040101010101" pitchFamily="2" charset="-122"/>
                </a:rPr>
                <a:t>应用进程</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21" name="Text Box 21"/>
            <p:cNvSpPr txBox="1">
              <a:spLocks noChangeArrowheads="1"/>
            </p:cNvSpPr>
            <p:nvPr/>
          </p:nvSpPr>
          <p:spPr bwMode="auto">
            <a:xfrm>
              <a:off x="2653" y="1480"/>
              <a:ext cx="1045" cy="589"/>
            </a:xfrm>
            <a:prstGeom prst="rect">
              <a:avLst/>
            </a:prstGeom>
            <a:solidFill>
              <a:srgbClr val="FFCC66"/>
            </a:solidFill>
            <a:ln w="9525">
              <a:noFill/>
              <a:miter lim="800000"/>
            </a:ln>
          </p:spPr>
          <p:txBody>
            <a:bodyPr tIns="72000" bIns="72000"/>
            <a:lstStyle/>
            <a:p>
              <a:pPr algn="ctr"/>
              <a:endParaRPr lang="en-US" altLang="zh-CN" sz="2000">
                <a:solidFill>
                  <a:schemeClr val="accent2"/>
                </a:solidFill>
                <a:latin typeface="华文新魏" panose="02010800040101010101" pitchFamily="2" charset="-122"/>
                <a:ea typeface="华文新魏" panose="02010800040101010101" pitchFamily="2" charset="-122"/>
              </a:endParaRPr>
            </a:p>
            <a:p>
              <a:pPr algn="ctr"/>
              <a:r>
                <a:rPr lang="en-US" altLang="zh-CN" sz="2000">
                  <a:solidFill>
                    <a:schemeClr val="accent2"/>
                  </a:solidFill>
                  <a:ea typeface="华文新魏" panose="02010800040101010101" pitchFamily="2" charset="-122"/>
                </a:rPr>
                <a:t>…</a:t>
              </a:r>
              <a:endParaRPr lang="en-US" altLang="zh-CN" sz="2000">
                <a:solidFill>
                  <a:schemeClr val="accent2"/>
                </a:solidFill>
                <a:latin typeface="华文新魏" panose="02010800040101010101" pitchFamily="2" charset="-122"/>
                <a:ea typeface="华文新魏" panose="02010800040101010101" pitchFamily="2" charset="-122"/>
              </a:endParaRPr>
            </a:p>
            <a:p>
              <a:pPr algn="ctr"/>
              <a:endParaRPr lang="en-US" altLang="zh-CN" sz="2000">
                <a:solidFill>
                  <a:schemeClr val="accent2"/>
                </a:solidFill>
                <a:latin typeface="华文新魏" panose="02010800040101010101" pitchFamily="2" charset="-122"/>
                <a:ea typeface="华文新魏" panose="02010800040101010101" pitchFamily="2" charset="-122"/>
              </a:endParaRPr>
            </a:p>
            <a:p>
              <a:pPr algn="ctr"/>
              <a:endParaRPr lang="en-US" altLang="zh-CN" sz="2000">
                <a:solidFill>
                  <a:schemeClr val="accent2"/>
                </a:solidFill>
                <a:latin typeface="华文新魏" panose="02010800040101010101" pitchFamily="2" charset="-122"/>
                <a:ea typeface="华文新魏" panose="02010800040101010101" pitchFamily="2" charset="-122"/>
              </a:endParaRPr>
            </a:p>
            <a:p>
              <a:pPr algn="ctr"/>
              <a:endParaRPr lang="en-US" altLang="zh-CN" sz="2000">
                <a:solidFill>
                  <a:schemeClr val="accent2"/>
                </a:solidFill>
                <a:latin typeface="华文新魏" panose="02010800040101010101" pitchFamily="2" charset="-122"/>
                <a:ea typeface="华文新魏" panose="02010800040101010101" pitchFamily="2" charset="-122"/>
              </a:endParaRPr>
            </a:p>
            <a:p>
              <a:pPr algn="ctr"/>
              <a:endParaRPr lang="en-US" altLang="zh-CN" sz="2000">
                <a:solidFill>
                  <a:schemeClr val="accent2"/>
                </a:solidFill>
                <a:latin typeface="华文新魏" panose="02010800040101010101" pitchFamily="2" charset="-122"/>
                <a:ea typeface="华文新魏" panose="02010800040101010101" pitchFamily="2" charset="-122"/>
              </a:endParaRPr>
            </a:p>
            <a:p>
              <a:pPr algn="ctr"/>
              <a:r>
                <a:rPr lang="zh-CN" altLang="en-US" sz="2000">
                  <a:solidFill>
                    <a:schemeClr val="accent2"/>
                  </a:solidFill>
                  <a:latin typeface="华文新魏" panose="02010800040101010101" pitchFamily="2" charset="-122"/>
                  <a:ea typeface="华文新魏" panose="02010800040101010101" pitchFamily="2" charset="-122"/>
                </a:rPr>
                <a:t>进程切换</a:t>
              </a:r>
              <a:endParaRPr lang="zh-CN" altLang="en-US" sz="2000">
                <a:solidFill>
                  <a:schemeClr val="accent2"/>
                </a:solidFill>
                <a:latin typeface="华文新魏" panose="02010800040101010101" pitchFamily="2" charset="-122"/>
                <a:ea typeface="华文新魏" panose="02010800040101010101" pitchFamily="2" charset="-122"/>
              </a:endParaRPr>
            </a:p>
            <a:p>
              <a:pPr algn="ctr"/>
              <a:r>
                <a:rPr lang="zh-CN" altLang="en-US" sz="2000">
                  <a:solidFill>
                    <a:schemeClr val="accent2"/>
                  </a:solidFill>
                  <a:latin typeface="华文新魏" panose="02010800040101010101" pitchFamily="2" charset="-122"/>
                  <a:ea typeface="华文新魏" panose="02010800040101010101" pitchFamily="2" charset="-122"/>
                </a:rPr>
                <a:t>函数</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40982" name="Text Box 22"/>
            <p:cNvSpPr txBox="1">
              <a:spLocks noChangeArrowheads="1"/>
            </p:cNvSpPr>
            <p:nvPr/>
          </p:nvSpPr>
          <p:spPr bwMode="auto">
            <a:xfrm>
              <a:off x="3936" y="1410"/>
              <a:ext cx="503" cy="695"/>
            </a:xfrm>
            <a:prstGeom prst="rect">
              <a:avLst/>
            </a:prstGeom>
            <a:solidFill>
              <a:srgbClr val="FFCC66"/>
            </a:solidFill>
            <a:ln w="19050">
              <a:solidFill>
                <a:srgbClr val="000000"/>
              </a:solidFill>
              <a:miter lim="800000"/>
            </a:ln>
            <a:effectLst>
              <a:outerShdw dist="107763" dir="18900000" algn="ctr" rotWithShape="0">
                <a:srgbClr val="808080"/>
              </a:outerShdw>
            </a:effectLst>
          </p:spPr>
          <p:txBody>
            <a:bodyPr tIns="72000" bIns="72000"/>
            <a:lstStyle/>
            <a:p>
              <a:pPr algn="ctr">
                <a:defRPr/>
              </a:pPr>
              <a:r>
                <a:rPr lang="zh-CN" altLang="en-US" sz="2000">
                  <a:solidFill>
                    <a:schemeClr val="accent2"/>
                  </a:solidFill>
                  <a:latin typeface="华文新魏" panose="02010800040101010101" pitchFamily="2" charset="-122"/>
                  <a:ea typeface="华文新魏" panose="02010800040101010101" pitchFamily="2" charset="-122"/>
                </a:rPr>
                <a:t>应用进程</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23" name="Line 23"/>
            <p:cNvSpPr>
              <a:spLocks noChangeShapeType="1"/>
            </p:cNvSpPr>
            <p:nvPr/>
          </p:nvSpPr>
          <p:spPr bwMode="auto">
            <a:xfrm>
              <a:off x="748" y="2084"/>
              <a:ext cx="4627" cy="0"/>
            </a:xfrm>
            <a:prstGeom prst="line">
              <a:avLst/>
            </a:prstGeom>
            <a:noFill/>
            <a:ln w="19050">
              <a:solidFill>
                <a:srgbClr val="000000"/>
              </a:solidFill>
              <a:round/>
            </a:ln>
          </p:spPr>
          <p:txBody>
            <a:bodyPr/>
            <a:lstStyle/>
            <a:p>
              <a:endParaRPr lang="zh-CN" altLang="en-US"/>
            </a:p>
          </p:txBody>
        </p:sp>
      </p:grpSp>
    </p:spTree>
  </p:cSld>
  <p:clrMapOvr>
    <a:masterClrMapping/>
  </p:clrMapOvr>
  <p:transition>
    <p:dissolv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ChangeArrowheads="1"/>
          </p:cNvSpPr>
          <p:nvPr>
            <p:ph type="title"/>
          </p:nvPr>
        </p:nvSpPr>
        <p:spPr/>
        <p:txBody>
          <a:bodyPr/>
          <a:lstStyle/>
          <a:p>
            <a:pPr eaLnBrk="1" hangingPunct="1"/>
            <a:br>
              <a:rPr lang="en-US" altLang="zh-CN" b="1" dirty="0" smtClean="0">
                <a:cs typeface="Times New Roman" panose="02020603050405020304" pitchFamily="18" charset="0"/>
              </a:rPr>
            </a:br>
            <a:r>
              <a:rPr lang="zh-CN" altLang="en-US" dirty="0" smtClean="0">
                <a:solidFill>
                  <a:srgbClr val="FF0000"/>
                </a:solidFill>
                <a:latin typeface="华文新魏" panose="02010800040101010101" pitchFamily="2" charset="-122"/>
                <a:ea typeface="华文新魏" panose="02010800040101010101" pitchFamily="2" charset="-122"/>
              </a:rPr>
              <a:t>操作系统的运行模型</a:t>
            </a:r>
            <a:r>
              <a:rPr lang="en-US" altLang="zh-CN" dirty="0" smtClean="0">
                <a:solidFill>
                  <a:srgbClr val="FF0000"/>
                </a:solidFill>
                <a:latin typeface="华文新魏" panose="02010800040101010101" pitchFamily="2" charset="-122"/>
                <a:ea typeface="华文新魏" panose="02010800040101010101" pitchFamily="2" charset="-122"/>
              </a:rPr>
              <a:t>(3)</a:t>
            </a:r>
            <a:br>
              <a:rPr lang="en-US" altLang="zh-CN" dirty="0" smtClean="0">
                <a:solidFill>
                  <a:srgbClr val="FF0000"/>
                </a:solidFill>
                <a:latin typeface="华文新魏" panose="02010800040101010101" pitchFamily="2" charset="-122"/>
                <a:ea typeface="华文新魏" panose="02010800040101010101" pitchFamily="2" charset="-122"/>
              </a:rPr>
            </a:br>
            <a:r>
              <a:rPr lang="zh-CN" altLang="en-US" sz="3600" b="1" dirty="0" smtClean="0">
                <a:solidFill>
                  <a:srgbClr val="FF0000"/>
                </a:solidFill>
                <a:latin typeface="华文新魏" panose="02010800040101010101" pitchFamily="2" charset="-122"/>
                <a:ea typeface="华文新魏" panose="02010800040101010101" pitchFamily="2" charset="-122"/>
              </a:rPr>
              <a:t>作为独立进程运行模型</a:t>
            </a:r>
            <a:br>
              <a:rPr lang="zh-CN" altLang="en-US" sz="3600" b="1" dirty="0" smtClean="0">
                <a:solidFill>
                  <a:srgbClr val="FF0000"/>
                </a:solidFill>
                <a:cs typeface="Times New Roman" panose="02020603050405020304" pitchFamily="18" charset="0"/>
              </a:rPr>
            </a:br>
            <a:endParaRPr lang="zh-CN" altLang="en-US" sz="3600" b="1" dirty="0" smtClean="0">
              <a:solidFill>
                <a:srgbClr val="FF0000"/>
              </a:solidFill>
              <a:cs typeface="Times New Roman" panose="02020603050405020304" pitchFamily="18" charset="0"/>
            </a:endParaRPr>
          </a:p>
        </p:txBody>
      </p:sp>
      <p:sp>
        <p:nvSpPr>
          <p:cNvPr id="146434" name="Rectangle 3"/>
          <p:cNvSpPr>
            <a:spLocks noGrp="1" noChangeArrowheads="1"/>
          </p:cNvSpPr>
          <p:nvPr>
            <p:ph idx="1"/>
          </p:nvPr>
        </p:nvSpPr>
        <p:spPr/>
        <p:txBody>
          <a:bodyPr/>
          <a:lstStyle/>
          <a:p>
            <a:pPr eaLnBrk="1" hangingPunct="1">
              <a:buFont typeface="Wingdings" panose="05000000000000000000" pitchFamily="2" charset="2"/>
              <a:buNone/>
            </a:pPr>
            <a:endParaRPr lang="en-US" altLang="zh-CN" smtClean="0"/>
          </a:p>
          <a:p>
            <a:pPr eaLnBrk="1" hangingPunct="1"/>
            <a:endParaRPr lang="en-US" altLang="zh-CN" smtClean="0"/>
          </a:p>
        </p:txBody>
      </p:sp>
      <p:grpSp>
        <p:nvGrpSpPr>
          <p:cNvPr id="146435" name="Group 43"/>
          <p:cNvGrpSpPr/>
          <p:nvPr/>
        </p:nvGrpSpPr>
        <p:grpSpPr bwMode="auto">
          <a:xfrm>
            <a:off x="684213" y="2225675"/>
            <a:ext cx="7920037" cy="3243263"/>
            <a:chOff x="748" y="1402"/>
            <a:chExt cx="4294" cy="2043"/>
          </a:xfrm>
        </p:grpSpPr>
        <p:sp>
          <p:nvSpPr>
            <p:cNvPr id="146436" name="Text Box 30"/>
            <p:cNvSpPr txBox="1">
              <a:spLocks noChangeArrowheads="1"/>
            </p:cNvSpPr>
            <p:nvPr/>
          </p:nvSpPr>
          <p:spPr bwMode="auto">
            <a:xfrm>
              <a:off x="748" y="2598"/>
              <a:ext cx="3813" cy="666"/>
            </a:xfrm>
            <a:prstGeom prst="rect">
              <a:avLst/>
            </a:prstGeom>
            <a:solidFill>
              <a:schemeClr val="accent1"/>
            </a:solidFill>
            <a:ln w="19050">
              <a:solidFill>
                <a:srgbClr val="000000"/>
              </a:solidFill>
              <a:miter lim="800000"/>
            </a:ln>
          </p:spPr>
          <p:txBody>
            <a:bodyPr tIns="0" bIns="0"/>
            <a:lstStyle/>
            <a:p>
              <a:pPr algn="ctr"/>
              <a:endParaRPr lang="en-US" altLang="zh-CN" sz="2800">
                <a:solidFill>
                  <a:schemeClr val="accent2"/>
                </a:solidFill>
                <a:latin typeface="华文新魏" panose="02010800040101010101" pitchFamily="2" charset="-122"/>
                <a:ea typeface="华文新魏" panose="02010800040101010101" pitchFamily="2" charset="-122"/>
              </a:endParaRPr>
            </a:p>
            <a:p>
              <a:pPr algn="ctr"/>
              <a:r>
                <a:rPr lang="zh-CN" altLang="en-US" sz="2800">
                  <a:solidFill>
                    <a:schemeClr val="accent2"/>
                  </a:solidFill>
                  <a:latin typeface="华文新魏" panose="02010800040101010101" pitchFamily="2" charset="-122"/>
                  <a:ea typeface="华文新魏" panose="02010800040101010101" pitchFamily="2" charset="-122"/>
                </a:rPr>
                <a:t>微内核（进程切换函数）</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68639" name="Text Box 31"/>
            <p:cNvSpPr txBox="1">
              <a:spLocks noChangeArrowheads="1"/>
            </p:cNvSpPr>
            <p:nvPr/>
          </p:nvSpPr>
          <p:spPr bwMode="auto">
            <a:xfrm>
              <a:off x="808" y="1402"/>
              <a:ext cx="423"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tIns="72000" bIns="72000"/>
            <a:lstStyle/>
            <a:p>
              <a:pPr>
                <a:defRPr/>
              </a:pPr>
              <a:r>
                <a:rPr lang="zh-CN" altLang="en-US" sz="2800">
                  <a:solidFill>
                    <a:schemeClr val="accent2"/>
                  </a:solidFill>
                  <a:latin typeface="华文新魏" panose="02010800040101010101" pitchFamily="2" charset="-122"/>
                  <a:ea typeface="华文新魏" panose="02010800040101010101" pitchFamily="2" charset="-122"/>
                </a:rPr>
                <a:t>应用</a:t>
              </a:r>
              <a:endParaRPr lang="zh-CN" altLang="en-US"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进程</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146438" name="Text Box 32"/>
            <p:cNvSpPr txBox="1">
              <a:spLocks noChangeArrowheads="1"/>
            </p:cNvSpPr>
            <p:nvPr/>
          </p:nvSpPr>
          <p:spPr bwMode="auto">
            <a:xfrm>
              <a:off x="1837" y="1707"/>
              <a:ext cx="272" cy="453"/>
            </a:xfrm>
            <a:prstGeom prst="rect">
              <a:avLst/>
            </a:prstGeom>
            <a:solidFill>
              <a:srgbClr val="FFCC66"/>
            </a:solidFill>
            <a:ln w="19050">
              <a:noFill/>
              <a:miter lim="800000"/>
            </a:ln>
          </p:spPr>
          <p:txBody>
            <a:bodyPr tIns="72000" bIns="72000"/>
            <a:lstStyle/>
            <a:p>
              <a:pPr algn="ctr"/>
              <a:r>
                <a:rPr lang="en-US" altLang="zh-CN" sz="2800">
                  <a:solidFill>
                    <a:srgbClr val="000000"/>
                  </a:solidFill>
                  <a:ea typeface="华文新魏" panose="02010800040101010101" pitchFamily="2" charset="-122"/>
                </a:rPr>
                <a:t>…</a:t>
              </a:r>
              <a:endParaRPr lang="en-US" altLang="zh-CN" sz="2800">
                <a:latin typeface="华文新魏" panose="02010800040101010101" pitchFamily="2" charset="-122"/>
                <a:ea typeface="华文新魏" panose="02010800040101010101" pitchFamily="2" charset="-122"/>
              </a:endParaRPr>
            </a:p>
          </p:txBody>
        </p:sp>
        <p:sp>
          <p:nvSpPr>
            <p:cNvPr id="68641" name="Text Box 33"/>
            <p:cNvSpPr txBox="1">
              <a:spLocks noChangeArrowheads="1"/>
            </p:cNvSpPr>
            <p:nvPr/>
          </p:nvSpPr>
          <p:spPr bwMode="auto">
            <a:xfrm>
              <a:off x="2761" y="1402"/>
              <a:ext cx="318"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lIns="0" tIns="72000" rIns="0" bIns="72000"/>
            <a:lstStyle/>
            <a:p>
              <a:pPr>
                <a:defRPr/>
              </a:pPr>
              <a:r>
                <a:rPr lang="en-US" altLang="zh-CN" sz="2800">
                  <a:solidFill>
                    <a:schemeClr val="accent2"/>
                  </a:solidFill>
                  <a:latin typeface="华文新魏" panose="02010800040101010101" pitchFamily="2" charset="-122"/>
                  <a:ea typeface="华文新魏" panose="02010800040101010101" pitchFamily="2" charset="-122"/>
                </a:rPr>
                <a:t>OS</a:t>
              </a:r>
              <a:endParaRPr lang="en-US" altLang="zh-CN"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函数</a:t>
              </a:r>
              <a:endParaRPr lang="zh-CN" altLang="en-US" sz="2800" baseline="-25000">
                <a:solidFill>
                  <a:schemeClr val="accent2"/>
                </a:solidFill>
                <a:latin typeface="华文新魏" panose="02010800040101010101" pitchFamily="2" charset="-122"/>
                <a:ea typeface="华文新魏" panose="02010800040101010101" pitchFamily="2" charset="-122"/>
              </a:endParaRPr>
            </a:p>
            <a:p>
              <a:pPr>
                <a:defRPr/>
              </a:pPr>
              <a:endParaRPr lang="en-US" altLang="zh-CN" sz="2800">
                <a:latin typeface="华文新魏" panose="02010800040101010101" pitchFamily="2" charset="-122"/>
                <a:ea typeface="华文新魏" panose="02010800040101010101" pitchFamily="2" charset="-122"/>
              </a:endParaRPr>
            </a:p>
          </p:txBody>
        </p:sp>
        <p:sp>
          <p:nvSpPr>
            <p:cNvPr id="146440" name="Text Box 34"/>
            <p:cNvSpPr txBox="1">
              <a:spLocks noChangeArrowheads="1"/>
            </p:cNvSpPr>
            <p:nvPr/>
          </p:nvSpPr>
          <p:spPr bwMode="auto">
            <a:xfrm>
              <a:off x="3714" y="1661"/>
              <a:ext cx="317" cy="544"/>
            </a:xfrm>
            <a:prstGeom prst="rect">
              <a:avLst/>
            </a:prstGeom>
            <a:solidFill>
              <a:srgbClr val="FFCC66"/>
            </a:solidFill>
            <a:ln w="19050">
              <a:noFill/>
              <a:miter lim="800000"/>
            </a:ln>
          </p:spPr>
          <p:txBody>
            <a:bodyPr tIns="72000" bIns="72000"/>
            <a:lstStyle/>
            <a:p>
              <a:pPr algn="ctr"/>
              <a:r>
                <a:rPr lang="en-US" altLang="zh-CN" sz="2800">
                  <a:solidFill>
                    <a:srgbClr val="000000"/>
                  </a:solidFill>
                  <a:ea typeface="华文新魏" panose="02010800040101010101" pitchFamily="2" charset="-122"/>
                </a:rPr>
                <a:t>…</a:t>
              </a:r>
              <a:endParaRPr lang="en-US" altLang="zh-CN" sz="2800">
                <a:latin typeface="华文新魏" panose="02010800040101010101" pitchFamily="2" charset="-122"/>
                <a:ea typeface="华文新魏" panose="02010800040101010101" pitchFamily="2" charset="-122"/>
              </a:endParaRPr>
            </a:p>
          </p:txBody>
        </p:sp>
        <p:sp>
          <p:nvSpPr>
            <p:cNvPr id="146441" name="Text Box 35"/>
            <p:cNvSpPr txBox="1">
              <a:spLocks noChangeArrowheads="1"/>
            </p:cNvSpPr>
            <p:nvPr/>
          </p:nvSpPr>
          <p:spPr bwMode="auto">
            <a:xfrm>
              <a:off x="4619" y="1722"/>
              <a:ext cx="393" cy="801"/>
            </a:xfrm>
            <a:prstGeom prst="rect">
              <a:avLst/>
            </a:prstGeom>
            <a:solidFill>
              <a:srgbClr val="FFCC66"/>
            </a:solidFill>
            <a:ln w="9525">
              <a:noFill/>
              <a:miter lim="800000"/>
            </a:ln>
          </p:spPr>
          <p:txBody>
            <a:bodyPr/>
            <a:lstStyle/>
            <a:p>
              <a:r>
                <a:rPr lang="zh-CN" altLang="en-US" sz="2800">
                  <a:solidFill>
                    <a:schemeClr val="accent2"/>
                  </a:solidFill>
                  <a:latin typeface="华文新魏" panose="02010800040101010101" pitchFamily="2" charset="-122"/>
                  <a:ea typeface="华文新魏" panose="02010800040101010101" pitchFamily="2" charset="-122"/>
                </a:rPr>
                <a:t>用户态</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146442" name="Text Box 36"/>
            <p:cNvSpPr txBox="1">
              <a:spLocks noChangeArrowheads="1"/>
            </p:cNvSpPr>
            <p:nvPr/>
          </p:nvSpPr>
          <p:spPr bwMode="auto">
            <a:xfrm>
              <a:off x="4619" y="2614"/>
              <a:ext cx="393" cy="831"/>
            </a:xfrm>
            <a:prstGeom prst="rect">
              <a:avLst/>
            </a:prstGeom>
            <a:solidFill>
              <a:schemeClr val="accent1"/>
            </a:solidFill>
            <a:ln w="9525">
              <a:noFill/>
              <a:miter lim="800000"/>
            </a:ln>
          </p:spPr>
          <p:txBody>
            <a:bodyPr/>
            <a:lstStyle/>
            <a:p>
              <a:r>
                <a:rPr lang="zh-CN" altLang="en-US" sz="2800">
                  <a:solidFill>
                    <a:schemeClr val="accent2"/>
                  </a:solidFill>
                  <a:latin typeface="华文新魏" panose="02010800040101010101" pitchFamily="2" charset="-122"/>
                  <a:ea typeface="华文新魏" panose="02010800040101010101" pitchFamily="2" charset="-122"/>
                </a:rPr>
                <a:t>核心态</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68645" name="Text Box 37"/>
            <p:cNvSpPr txBox="1">
              <a:spLocks noChangeArrowheads="1"/>
            </p:cNvSpPr>
            <p:nvPr/>
          </p:nvSpPr>
          <p:spPr bwMode="auto">
            <a:xfrm>
              <a:off x="1337" y="1402"/>
              <a:ext cx="424"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tIns="72000" bIns="72000"/>
            <a:lstStyle/>
            <a:p>
              <a:pPr>
                <a:defRPr/>
              </a:pPr>
              <a:r>
                <a:rPr lang="zh-CN" altLang="en-US" sz="2800">
                  <a:solidFill>
                    <a:schemeClr val="accent2"/>
                  </a:solidFill>
                  <a:latin typeface="华文新魏" panose="02010800040101010101" pitchFamily="2" charset="-122"/>
                  <a:ea typeface="华文新魏" panose="02010800040101010101" pitchFamily="2" charset="-122"/>
                </a:rPr>
                <a:t>应用</a:t>
              </a:r>
              <a:endParaRPr lang="zh-CN" altLang="en-US"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进程</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68646" name="Text Box 38"/>
            <p:cNvSpPr txBox="1">
              <a:spLocks noChangeArrowheads="1"/>
            </p:cNvSpPr>
            <p:nvPr/>
          </p:nvSpPr>
          <p:spPr bwMode="auto">
            <a:xfrm>
              <a:off x="3243" y="1402"/>
              <a:ext cx="317"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lIns="0" tIns="72000" rIns="0" bIns="72000"/>
            <a:lstStyle/>
            <a:p>
              <a:pPr>
                <a:defRPr/>
              </a:pPr>
              <a:r>
                <a:rPr lang="en-US" altLang="zh-CN" sz="2800">
                  <a:solidFill>
                    <a:schemeClr val="accent2"/>
                  </a:solidFill>
                  <a:latin typeface="华文新魏" panose="02010800040101010101" pitchFamily="2" charset="-122"/>
                  <a:ea typeface="华文新魏" panose="02010800040101010101" pitchFamily="2" charset="-122"/>
                </a:rPr>
                <a:t>OS</a:t>
              </a:r>
              <a:endParaRPr lang="en-US" altLang="zh-CN"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函数</a:t>
              </a:r>
              <a:endParaRPr lang="zh-CN" altLang="en-US" sz="2800" baseline="-25000">
                <a:solidFill>
                  <a:schemeClr val="accent2"/>
                </a:solidFill>
                <a:latin typeface="华文新魏" panose="02010800040101010101" pitchFamily="2" charset="-122"/>
                <a:ea typeface="华文新魏" panose="02010800040101010101" pitchFamily="2" charset="-122"/>
              </a:endParaRPr>
            </a:p>
            <a:p>
              <a:pPr>
                <a:defRPr/>
              </a:pPr>
              <a:endParaRPr lang="en-US" altLang="zh-CN" sz="2800">
                <a:solidFill>
                  <a:schemeClr val="accent2"/>
                </a:solidFill>
                <a:latin typeface="华文新魏" panose="02010800040101010101" pitchFamily="2" charset="-122"/>
                <a:ea typeface="华文新魏" panose="02010800040101010101" pitchFamily="2" charset="-122"/>
              </a:endParaRPr>
            </a:p>
          </p:txBody>
        </p:sp>
        <p:sp>
          <p:nvSpPr>
            <p:cNvPr id="68647" name="Text Box 39"/>
            <p:cNvSpPr txBox="1">
              <a:spLocks noChangeArrowheads="1"/>
            </p:cNvSpPr>
            <p:nvPr/>
          </p:nvSpPr>
          <p:spPr bwMode="auto">
            <a:xfrm>
              <a:off x="2184" y="1402"/>
              <a:ext cx="424"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tIns="72000" bIns="72000"/>
            <a:lstStyle/>
            <a:p>
              <a:pPr>
                <a:defRPr/>
              </a:pPr>
              <a:r>
                <a:rPr lang="zh-CN" altLang="en-US" sz="2800">
                  <a:solidFill>
                    <a:schemeClr val="accent2"/>
                  </a:solidFill>
                  <a:latin typeface="华文新魏" panose="02010800040101010101" pitchFamily="2" charset="-122"/>
                  <a:ea typeface="华文新魏" panose="02010800040101010101" pitchFamily="2" charset="-122"/>
                </a:rPr>
                <a:t>应用</a:t>
              </a:r>
              <a:endParaRPr lang="zh-CN" altLang="en-US"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进程</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68648" name="Text Box 40"/>
            <p:cNvSpPr txBox="1">
              <a:spLocks noChangeArrowheads="1"/>
            </p:cNvSpPr>
            <p:nvPr/>
          </p:nvSpPr>
          <p:spPr bwMode="auto">
            <a:xfrm>
              <a:off x="4195" y="1402"/>
              <a:ext cx="318"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lIns="0" tIns="72000" rIns="0" bIns="72000"/>
            <a:lstStyle/>
            <a:p>
              <a:pPr>
                <a:defRPr/>
              </a:pPr>
              <a:r>
                <a:rPr lang="en-US" altLang="zh-CN" sz="2800">
                  <a:solidFill>
                    <a:schemeClr val="accent2"/>
                  </a:solidFill>
                  <a:latin typeface="华文新魏" panose="02010800040101010101" pitchFamily="2" charset="-122"/>
                  <a:ea typeface="华文新魏" panose="02010800040101010101" pitchFamily="2" charset="-122"/>
                </a:rPr>
                <a:t>OS</a:t>
              </a:r>
              <a:endParaRPr lang="en-US" altLang="zh-CN"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函数</a:t>
              </a:r>
              <a:endParaRPr lang="zh-CN" altLang="en-US" sz="2800" baseline="-25000">
                <a:solidFill>
                  <a:schemeClr val="accent2"/>
                </a:solidFill>
                <a:latin typeface="华文新魏" panose="02010800040101010101" pitchFamily="2" charset="-122"/>
                <a:ea typeface="华文新魏" panose="02010800040101010101" pitchFamily="2" charset="-122"/>
              </a:endParaRPr>
            </a:p>
            <a:p>
              <a:pPr>
                <a:defRPr/>
              </a:pPr>
              <a:endParaRPr lang="en-US" altLang="zh-CN" sz="2800">
                <a:solidFill>
                  <a:schemeClr val="accent2"/>
                </a:solidFill>
                <a:latin typeface="华文新魏" panose="02010800040101010101" pitchFamily="2" charset="-122"/>
                <a:ea typeface="华文新魏" panose="02010800040101010101" pitchFamily="2" charset="-122"/>
              </a:endParaRPr>
            </a:p>
          </p:txBody>
        </p:sp>
        <p:sp>
          <p:nvSpPr>
            <p:cNvPr id="146447" name="Line 41"/>
            <p:cNvSpPr>
              <a:spLocks noChangeShapeType="1"/>
            </p:cNvSpPr>
            <p:nvPr/>
          </p:nvSpPr>
          <p:spPr bwMode="auto">
            <a:xfrm>
              <a:off x="808" y="2598"/>
              <a:ext cx="4234" cy="0"/>
            </a:xfrm>
            <a:prstGeom prst="line">
              <a:avLst/>
            </a:prstGeom>
            <a:noFill/>
            <a:ln w="19050">
              <a:solidFill>
                <a:srgbClr val="000000"/>
              </a:solidFill>
              <a:round/>
            </a:ln>
          </p:spPr>
          <p:txBody>
            <a:bodyPr/>
            <a:lstStyle/>
            <a:p>
              <a:endParaRPr lang="zh-CN" altLang="en-US"/>
            </a:p>
          </p:txBody>
        </p:sp>
      </p:grpSp>
    </p:spTree>
  </p:cSld>
  <p:clrMapOvr>
    <a:masterClrMapping/>
  </p:clrMapOvr>
  <p:transition>
    <p:dissolv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pPr eaLnBrk="1" hangingPunct="1"/>
            <a:r>
              <a:rPr lang="en-US" altLang="zh-CN" sz="4800" smtClean="0">
                <a:latin typeface="华文新魏" panose="02010800040101010101" pitchFamily="2" charset="-122"/>
                <a:ea typeface="华文新魏" panose="02010800040101010101" pitchFamily="2" charset="-122"/>
              </a:rPr>
              <a:t>1.4 </a:t>
            </a:r>
            <a:r>
              <a:rPr lang="zh-CN" altLang="en-US" sz="4800" smtClean="0">
                <a:latin typeface="华文新魏" panose="02010800040101010101" pitchFamily="2" charset="-122"/>
                <a:ea typeface="华文新魏" panose="02010800040101010101" pitchFamily="2" charset="-122"/>
              </a:rPr>
              <a:t>操作系统形成和发展</a:t>
            </a:r>
            <a:endParaRPr lang="zh-CN" altLang="en-US" sz="4800" b="1" smtClean="0">
              <a:latin typeface="华文新魏" panose="02010800040101010101" pitchFamily="2" charset="-122"/>
              <a:ea typeface="华文新魏" panose="02010800040101010101" pitchFamily="2" charset="-122"/>
            </a:endParaRPr>
          </a:p>
        </p:txBody>
      </p:sp>
      <p:sp>
        <p:nvSpPr>
          <p:cNvPr id="67586" name="Rectangle 3"/>
          <p:cNvSpPr>
            <a:spLocks noGrp="1" noChangeArrowheads="1"/>
          </p:cNvSpPr>
          <p:nvPr>
            <p:ph idx="1"/>
          </p:nvPr>
        </p:nvSpPr>
        <p:spPr/>
        <p:txBody>
          <a:bodyPr/>
          <a:lstStyle/>
          <a:p>
            <a:pPr algn="just" eaLnBrk="1" hangingPunct="1">
              <a:buFont typeface="Wingdings" panose="05000000000000000000" pitchFamily="2" charset="2"/>
              <a:buNone/>
            </a:pPr>
            <a:r>
              <a:rPr lang="en-US" altLang="zh-CN" b="1" dirty="0" smtClean="0">
                <a:ea typeface="黑体" panose="02010609060101010101" charset="-122"/>
              </a:rPr>
              <a:t>   </a:t>
            </a:r>
            <a:r>
              <a:rPr lang="en-US" altLang="zh-CN" sz="4000" dirty="0" smtClean="0">
                <a:latin typeface="华文新魏" panose="02010800040101010101" pitchFamily="2" charset="-122"/>
                <a:ea typeface="华文新魏" panose="02010800040101010101" pitchFamily="2" charset="-122"/>
              </a:rPr>
              <a:t>1.4.1 </a:t>
            </a:r>
            <a:r>
              <a:rPr lang="zh-CN" altLang="en-US" sz="4000" dirty="0" smtClean="0">
                <a:latin typeface="华文新魏" panose="02010800040101010101" pitchFamily="2" charset="-122"/>
                <a:ea typeface="华文新魏" panose="02010800040101010101" pitchFamily="2" charset="-122"/>
              </a:rPr>
              <a:t>人工操作阶段</a:t>
            </a:r>
            <a:endParaRPr lang="zh-CN" altLang="en-US" sz="4000"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z="4000"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1.4.2</a:t>
            </a:r>
            <a:r>
              <a:rPr lang="en-US" altLang="zh-CN" sz="4000" dirty="0" smtClean="0">
                <a:ea typeface="华文新魏" panose="02010800040101010101" pitchFamily="2" charset="-122"/>
              </a:rPr>
              <a:t> </a:t>
            </a:r>
            <a:r>
              <a:rPr lang="zh-CN" altLang="en-US" sz="4000" dirty="0" smtClean="0">
                <a:latin typeface="华文新魏" panose="02010800040101010101" pitchFamily="2" charset="-122"/>
                <a:ea typeface="华文新魏" panose="02010800040101010101" pitchFamily="2" charset="-122"/>
              </a:rPr>
              <a:t>执行系统阶段</a:t>
            </a:r>
            <a:endParaRPr lang="zh-CN" altLang="en-US" sz="4000"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z="4000"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1.4.3</a:t>
            </a:r>
            <a:r>
              <a:rPr lang="zh-CN" altLang="en-US" sz="4000" dirty="0" smtClean="0">
                <a:latin typeface="华文新魏" panose="02010800040101010101" pitchFamily="2" charset="-122"/>
                <a:ea typeface="华文新魏" panose="02010800040101010101" pitchFamily="2" charset="-122"/>
              </a:rPr>
              <a:t>多道程序设计与操作系统形成</a:t>
            </a:r>
            <a:endParaRPr lang="zh-CN" altLang="en-US" sz="4000"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z="4000"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1.4.4 </a:t>
            </a:r>
            <a:r>
              <a:rPr lang="zh-CN" altLang="en-US" sz="4000" dirty="0" smtClean="0">
                <a:latin typeface="华文新魏" panose="02010800040101010101" pitchFamily="2" charset="-122"/>
                <a:ea typeface="华文新魏" panose="02010800040101010101" pitchFamily="2" charset="-122"/>
              </a:rPr>
              <a:t>操作系统分类</a:t>
            </a:r>
            <a:endParaRPr lang="en-US" altLang="zh-CN" sz="40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95605" y="340995"/>
            <a:ext cx="8425180" cy="886460"/>
          </a:xfrm>
        </p:spPr>
        <p:txBody>
          <a:bodyPr/>
          <a:p>
            <a:r>
              <a:rPr lang="en-US" altLang="zh-CN" sz="3600">
                <a:sym typeface="+mn-ea"/>
              </a:rPr>
              <a:t>OS</a:t>
            </a:r>
            <a:r>
              <a:rPr lang="zh-CN" altLang="en-US" sz="3600" dirty="0">
                <a:sym typeface="+mn-ea"/>
              </a:rPr>
              <a:t>的发展和计算机硬件、体系结构相关</a:t>
            </a:r>
            <a:br>
              <a:rPr lang="zh-CN" altLang="en-US" sz="3600" dirty="0"/>
            </a:br>
            <a:endParaRPr lang="zh-CN" altLang="en-US" sz="3600"/>
          </a:p>
        </p:txBody>
      </p:sp>
      <p:pic>
        <p:nvPicPr>
          <p:cNvPr id="188420" name="文本占位符 188419"/>
          <p:cNvPicPr>
            <a:picLocks noChangeAspect="1"/>
          </p:cNvPicPr>
          <p:nvPr>
            <p:ph idx="1"/>
          </p:nvPr>
        </p:nvPicPr>
        <p:blipFill>
          <a:blip r:embed="rId1"/>
          <a:srcRect l="580" t="3622" r="435" b="3624"/>
          <a:stretch>
            <a:fillRect/>
          </a:stretch>
        </p:blipFill>
        <p:spPr>
          <a:xfrm>
            <a:off x="398145" y="1142365"/>
            <a:ext cx="8222615" cy="5500370"/>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TABLE_BEAUTIFY" val="smartTable{46872ef3-cff6-4575-86b6-f82883db58e1}"/>
</p:tagLst>
</file>

<file path=ppt/tags/tag2.xml><?xml version="1.0" encoding="utf-8"?>
<p:tagLst xmlns:p="http://schemas.openxmlformats.org/presentationml/2006/main">
  <p:tag name="REFSHAPE" val="579435588"/>
</p:tagLst>
</file>

<file path=ppt/theme/theme1.xml><?xml version="1.0" encoding="utf-8"?>
<a:theme xmlns:a="http://schemas.openxmlformats.org/drawingml/2006/main" name="默认设计模板">
  <a:themeElements>
    <a:clrScheme name="">
      <a:dk1>
        <a:srgbClr val="000000"/>
      </a:dk1>
      <a:lt1>
        <a:srgbClr val="FFFFFF"/>
      </a:lt1>
      <a:dk2>
        <a:srgbClr val="0000FF"/>
      </a:dk2>
      <a:lt2>
        <a:srgbClr val="000000"/>
      </a:lt2>
      <a:accent1>
        <a:srgbClr val="99FF99"/>
      </a:accent1>
      <a:accent2>
        <a:srgbClr val="3333CC"/>
      </a:accent2>
      <a:accent3>
        <a:srgbClr val="FFFFFF"/>
      </a:accent3>
      <a:accent4>
        <a:srgbClr val="000000"/>
      </a:accent4>
      <a:accent5>
        <a:srgbClr val="CAFFCA"/>
      </a:accent5>
      <a:accent6>
        <a:srgbClr val="2D2DB9"/>
      </a:accent6>
      <a:hlink>
        <a:srgbClr val="CCCCFF"/>
      </a:hlink>
      <a:folHlink>
        <a:srgbClr val="B2B2B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
      <a:dk1>
        <a:srgbClr val="000000"/>
      </a:dk1>
      <a:lt1>
        <a:srgbClr val="FFFFFF"/>
      </a:lt1>
      <a:dk2>
        <a:srgbClr val="0000FF"/>
      </a:dk2>
      <a:lt2>
        <a:srgbClr val="000000"/>
      </a:lt2>
      <a:accent1>
        <a:srgbClr val="99FF99"/>
      </a:accent1>
      <a:accent2>
        <a:srgbClr val="3333CC"/>
      </a:accent2>
      <a:accent3>
        <a:srgbClr val="FFFFFF"/>
      </a:accent3>
      <a:accent4>
        <a:srgbClr val="000000"/>
      </a:accent4>
      <a:accent5>
        <a:srgbClr val="CAFF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17453</Words>
  <Application>WPS 演示</Application>
  <PresentationFormat>全屏显示(4:3)</PresentationFormat>
  <Paragraphs>1670</Paragraphs>
  <Slides>156</Slides>
  <Notes>8</Notes>
  <HiddenSlides>0</HiddenSlides>
  <MMClips>0</MMClips>
  <ScaleCrop>false</ScaleCrop>
  <HeadingPairs>
    <vt:vector size="8" baseType="variant">
      <vt:variant>
        <vt:lpstr>已用的字体</vt:lpstr>
      </vt:variant>
      <vt:variant>
        <vt:i4>25</vt:i4>
      </vt:variant>
      <vt:variant>
        <vt:lpstr>主题</vt:lpstr>
      </vt:variant>
      <vt:variant>
        <vt:i4>3</vt:i4>
      </vt:variant>
      <vt:variant>
        <vt:lpstr>嵌入 OLE 服务器</vt:lpstr>
      </vt:variant>
      <vt:variant>
        <vt:i4>5</vt:i4>
      </vt:variant>
      <vt:variant>
        <vt:lpstr>幻灯片标题</vt:lpstr>
      </vt:variant>
      <vt:variant>
        <vt:i4>156</vt:i4>
      </vt:variant>
    </vt:vector>
  </HeadingPairs>
  <TitlesOfParts>
    <vt:vector size="189" baseType="lpstr">
      <vt:lpstr>Arial</vt:lpstr>
      <vt:lpstr>宋体</vt:lpstr>
      <vt:lpstr>Wingdings</vt:lpstr>
      <vt:lpstr>Times New Roman</vt:lpstr>
      <vt:lpstr>华文新魏</vt:lpstr>
      <vt:lpstr>Arial Unicode MS</vt:lpstr>
      <vt:lpstr>Corbel</vt:lpstr>
      <vt:lpstr>楷体_GB2312</vt:lpstr>
      <vt:lpstr>Lucida Sans</vt:lpstr>
      <vt:lpstr>新宋体</vt:lpstr>
      <vt:lpstr>微软雅黑</vt:lpstr>
      <vt:lpstr>黑体</vt:lpstr>
      <vt:lpstr>仿宋_GB2312</vt:lpstr>
      <vt:lpstr>仿宋</vt:lpstr>
      <vt:lpstr>Comic Sans MS</vt:lpstr>
      <vt:lpstr>Ђˎ̥</vt:lpstr>
      <vt:lpstr>Segoe Print</vt:lpstr>
      <vt:lpstr>Calibri</vt:lpstr>
      <vt:lpstr>Microsoft JhengHei</vt:lpstr>
      <vt:lpstr>PMingLiU</vt:lpstr>
      <vt:lpstr>MingLiU-ExtB</vt:lpstr>
      <vt:lpstr>华文楷体</vt:lpstr>
      <vt:lpstr>Tahoma</vt:lpstr>
      <vt:lpstr>Franklin Gothic Medium</vt:lpstr>
      <vt:lpstr>Cambria</vt:lpstr>
      <vt:lpstr>默认设计模板</vt:lpstr>
      <vt:lpstr>自定义设计方案</vt:lpstr>
      <vt:lpstr>1_默认设计模板</vt:lpstr>
      <vt:lpstr>Visio.Drawing.6</vt:lpstr>
      <vt:lpstr>PBrush</vt:lpstr>
      <vt:lpstr>Visio.Drawing.6</vt:lpstr>
      <vt:lpstr>Paint.Picture</vt:lpstr>
      <vt:lpstr>Word.Document.8</vt:lpstr>
      <vt:lpstr>第1章  操作系统概论</vt:lpstr>
      <vt:lpstr>教材推荐</vt:lpstr>
      <vt:lpstr>课程要求</vt:lpstr>
      <vt:lpstr>操作系统课程特点</vt:lpstr>
      <vt:lpstr>注意学习方式的变换</vt:lpstr>
      <vt:lpstr>知识要点</vt:lpstr>
      <vt:lpstr>本章主要内容</vt:lpstr>
      <vt:lpstr>1.1 操作系统概观</vt:lpstr>
      <vt:lpstr>1.1.1操作系统与计算机系统</vt:lpstr>
      <vt:lpstr>PC计算机系统结构</vt:lpstr>
      <vt:lpstr>计算机系统层次结构(1)</vt:lpstr>
      <vt:lpstr>硬件资源与软件资源</vt:lpstr>
      <vt:lpstr>计算机系统层次结构(2)</vt:lpstr>
      <vt:lpstr> 1.1.2操作系统定义和作用</vt:lpstr>
      <vt:lpstr> 操作系统是基础运行平台 </vt:lpstr>
      <vt:lpstr>PowerPoint 演示文稿</vt:lpstr>
      <vt:lpstr>操作系统的作用</vt:lpstr>
      <vt:lpstr>OS作为用户接口和服务提供者</vt:lpstr>
      <vt:lpstr>OS作为程序执行的控制者和协调者</vt:lpstr>
      <vt:lpstr>OS作为扩展机或虚拟机</vt:lpstr>
      <vt:lpstr>PowerPoint 演示文稿</vt:lpstr>
      <vt:lpstr>OS作为资源管理者和控制者</vt:lpstr>
      <vt:lpstr>OS资源管理者</vt:lpstr>
      <vt:lpstr>操作系统是“管理员”和“服务员” </vt:lpstr>
      <vt:lpstr>1.1.3 操作系统资源管理技术</vt:lpstr>
      <vt:lpstr>1.资源管理—(1)复用 </vt:lpstr>
      <vt:lpstr>1.资源管理—(2) 虚拟 </vt:lpstr>
      <vt:lpstr>1.资源管理—(3) 抽象</vt:lpstr>
      <vt:lpstr>设备抽象接口(隐蔽I/O操作实现细节) </vt:lpstr>
      <vt:lpstr>单级资源抽象例子</vt:lpstr>
      <vt:lpstr>多级资源抽象例子</vt:lpstr>
      <vt:lpstr>1.资源管理—(4) 组合使用</vt:lpstr>
      <vt:lpstr>2.操作系统中三个基础抽象</vt:lpstr>
      <vt:lpstr>操作系统中三个基础抽象</vt:lpstr>
      <vt:lpstr>2.操作系统中三个基础抽象</vt:lpstr>
      <vt:lpstr>基础抽象的包含关系</vt:lpstr>
      <vt:lpstr>3. 操作系统虚拟机</vt:lpstr>
      <vt:lpstr>操作系统虚拟机</vt:lpstr>
      <vt:lpstr>1.1.4操作系统功能和特性</vt:lpstr>
      <vt:lpstr> 操作系统主要功能 </vt:lpstr>
      <vt:lpstr>处理机管理</vt:lpstr>
      <vt:lpstr>存储管理</vt:lpstr>
      <vt:lpstr>设备管理</vt:lpstr>
      <vt:lpstr>文件管理</vt:lpstr>
      <vt:lpstr>网络与通信管理</vt:lpstr>
      <vt:lpstr>1.1.4 现代操作系统主要特性</vt:lpstr>
      <vt:lpstr>第一个特性--并发性(1)        </vt:lpstr>
      <vt:lpstr> </vt:lpstr>
      <vt:lpstr>第一个特性--并发性(3)</vt:lpstr>
      <vt:lpstr>第一个特性--并发性 (4) </vt:lpstr>
      <vt:lpstr>第二个特性--共享性</vt:lpstr>
      <vt:lpstr>第三个特性--异步性 (1)</vt:lpstr>
      <vt:lpstr>第三个特性--异步性(2) </vt:lpstr>
      <vt:lpstr>第四个特性  虚拟性 </vt:lpstr>
      <vt:lpstr>1.2操作系统基本服务和用户接口</vt:lpstr>
      <vt:lpstr>基本服务和用户接口</vt:lpstr>
      <vt:lpstr>基本服务和用户接口</vt:lpstr>
      <vt:lpstr>基本服务和用户接口</vt:lpstr>
      <vt:lpstr>1.2.2程序接口与系统调用</vt:lpstr>
      <vt:lpstr>1.2.2 程序接口与系统调用</vt:lpstr>
      <vt:lpstr>API、库函数、系统调用</vt:lpstr>
      <vt:lpstr> 应用程序、库函数、系统调用的调用关系链</vt:lpstr>
      <vt:lpstr>Linux系统程序、库函数、系统调用分层关系 </vt:lpstr>
      <vt:lpstr>系统调用分类</vt:lpstr>
      <vt:lpstr>系统调用实现的要点 </vt:lpstr>
      <vt:lpstr>系统调用处理过程 </vt:lpstr>
      <vt:lpstr>系统调用参数传递</vt:lpstr>
      <vt:lpstr>系统调用与函数调用的区别</vt:lpstr>
      <vt:lpstr>1.2.3操作接口与系统程序 </vt:lpstr>
      <vt:lpstr>联机作业控制接口--操作控制命令</vt:lpstr>
      <vt:lpstr>脱机作业控制接口—作业控制语言</vt:lpstr>
      <vt:lpstr>IBM 370 使用JCL 处理批作业的例子 </vt:lpstr>
      <vt:lpstr>２.  命令解释程序</vt:lpstr>
      <vt:lpstr> 3.Linux命令解释器shell执行流程</vt:lpstr>
      <vt:lpstr>4.系统程序(1)</vt:lpstr>
      <vt:lpstr> 系统程序(2) </vt:lpstr>
      <vt:lpstr>1.3 操作系统结构和运行模型 </vt:lpstr>
      <vt:lpstr>1.3.1 操作系统结构分类(1) </vt:lpstr>
      <vt:lpstr>操作系统结构分类(2)</vt:lpstr>
      <vt:lpstr> 整体式结构操作系统 </vt:lpstr>
      <vt:lpstr> 层次式结构操作系统 </vt:lpstr>
      <vt:lpstr>虚拟机结构操作系统</vt:lpstr>
      <vt:lpstr>微内核结构操作系统</vt:lpstr>
      <vt:lpstr>  1.3.3操作系统内核  1.内核的概念  </vt:lpstr>
      <vt:lpstr>有多个作业与OS并存的内存分配图</vt:lpstr>
      <vt:lpstr>单内核</vt:lpstr>
      <vt:lpstr>Linux单内核结构</vt:lpstr>
      <vt:lpstr>传统UNIX单内核结构</vt:lpstr>
      <vt:lpstr>微内核</vt:lpstr>
      <vt:lpstr>Windows NT4.0 微内核</vt:lpstr>
      <vt:lpstr>Mac OS X的微内核结构</vt:lpstr>
      <vt:lpstr>单内核(左)和微内核（右）比较</vt:lpstr>
      <vt:lpstr>2.内核的功能</vt:lpstr>
      <vt:lpstr>3.内核的属性</vt:lpstr>
      <vt:lpstr>1.3.4 操作系统运行模型(1)</vt:lpstr>
      <vt:lpstr>操作系统运行模型(2) 嵌入应用进程中运行模型</vt:lpstr>
      <vt:lpstr> 操作系统的运行模型(3) 作为独立进程运行模型 </vt:lpstr>
      <vt:lpstr>1.4 操作系统形成和发展</vt:lpstr>
      <vt:lpstr>OS的发展和计算机硬件、体系结构相关 </vt:lpstr>
      <vt:lpstr>计算机硬件技术、体系结构发展</vt:lpstr>
      <vt:lpstr>1.4.1  人工操作阶段</vt:lpstr>
      <vt:lpstr>1.4.2执行系统阶段(1)</vt:lpstr>
      <vt:lpstr>批处理系统中作业处理及状态</vt:lpstr>
      <vt:lpstr>PowerPoint 演示文稿</vt:lpstr>
      <vt:lpstr>PowerPoint 演示文稿</vt:lpstr>
      <vt:lpstr>执行系统阶段(2)</vt:lpstr>
      <vt:lpstr>执行系统阶段(3)</vt:lpstr>
      <vt:lpstr>1.4.3多道程序设计与操作系统形成</vt:lpstr>
      <vt:lpstr>1.4.3多道程序设计与操作系统形成</vt:lpstr>
      <vt:lpstr>         多道程序设计举例(1) 单道算题运行时处理器的使用效率 </vt:lpstr>
      <vt:lpstr>        多道程序设计举例(2)     两道算题运行时处理器的使用效率</vt:lpstr>
      <vt:lpstr> 多道程序设计的效果</vt:lpstr>
      <vt:lpstr>cpu利用率是主存中多道程序道数的函数</vt:lpstr>
      <vt:lpstr>多道程序设计的道数问题</vt:lpstr>
      <vt:lpstr>多道提高效率的例子</vt:lpstr>
      <vt:lpstr>多道程序设计的优点与缺点</vt:lpstr>
      <vt:lpstr>2.多道程序设计系统与多重处理系统</vt:lpstr>
      <vt:lpstr>主存中同时有若干个作业， CPU在其中多重切换 </vt:lpstr>
      <vt:lpstr>3.操作系统的形成(1)</vt:lpstr>
      <vt:lpstr>操作系统的形成(2)</vt:lpstr>
      <vt:lpstr>1.4.4操作系统发展与分类</vt:lpstr>
      <vt:lpstr>批处理操作系统</vt:lpstr>
      <vt:lpstr>分时操作系统</vt:lpstr>
      <vt:lpstr>PowerPoint 演示文稿</vt:lpstr>
      <vt:lpstr>分时操作系统</vt:lpstr>
      <vt:lpstr>分时与批处理操作系统的区别</vt:lpstr>
      <vt:lpstr>实时操作系统</vt:lpstr>
      <vt:lpstr>操作系统进一步发展</vt:lpstr>
      <vt:lpstr>各种操作系统</vt:lpstr>
      <vt:lpstr>网络操作系统 </vt:lpstr>
      <vt:lpstr>并行操作系统</vt:lpstr>
      <vt:lpstr>并行操作系统</vt:lpstr>
      <vt:lpstr>并行系统</vt:lpstr>
      <vt:lpstr>PowerPoint 演示文稿</vt:lpstr>
      <vt:lpstr>PowerPoint 演示文稿</vt:lpstr>
      <vt:lpstr>分布式操作系统</vt:lpstr>
      <vt:lpstr>分布式操作系统与网络操作系统的比较</vt:lpstr>
      <vt:lpstr> 嵌入式系统 </vt:lpstr>
      <vt:lpstr>PowerPoint 演示文稿</vt:lpstr>
      <vt:lpstr>PowerPoint 演示文稿</vt:lpstr>
      <vt:lpstr>智能卡操作系统</vt:lpstr>
      <vt:lpstr>智能卡操作系统</vt:lpstr>
      <vt:lpstr>普适计算：未来主要计算模式</vt:lpstr>
      <vt:lpstr>各种数字化设备</vt:lpstr>
      <vt:lpstr>传感器</vt:lpstr>
      <vt:lpstr>输入输出设备</vt:lpstr>
      <vt:lpstr>智能空间</vt:lpstr>
      <vt:lpstr>数字化设备+传感器+输入输出设备+无线网络</vt:lpstr>
      <vt:lpstr>普适计算时代:  OS新的发展方向？</vt:lpstr>
      <vt:lpstr>云计算 Cloud Computing</vt:lpstr>
      <vt:lpstr>云计算 Cloud Computing</vt:lpstr>
      <vt:lpstr>云计算 Cloud Computing </vt:lpstr>
      <vt:lpstr>框计算 Box Computing</vt:lpstr>
      <vt:lpstr>框计算与云计算 </vt:lpstr>
      <vt:lpstr>Google的Chrome操作系统 </vt:lpstr>
      <vt:lpstr>1.5 常见流行操作系统</vt:lpstr>
    </vt:vector>
  </TitlesOfParts>
  <Company>LilyTech.com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操作系统教程(第三版)</dc:title>
  <dc:creator/>
  <cp:lastModifiedBy>柳随风</cp:lastModifiedBy>
  <cp:revision>852</cp:revision>
  <dcterms:created xsi:type="dcterms:W3CDTF">2002-10-28T07:32:00Z</dcterms:created>
  <dcterms:modified xsi:type="dcterms:W3CDTF">2020-02-13T12:04:34Z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